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0.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1.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2.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3.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rawings/drawing1.xml" ContentType="application/vnd.openxmlformats-officedocument.drawingml.chartshapes+xml"/>
  <Override PartName="/ppt/notesSlides/notesSlide14.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drawings/drawing2.xml" ContentType="application/vnd.openxmlformats-officedocument.drawingml.chartshape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20.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2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2.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23.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24.xml" ContentType="application/vnd.openxmlformats-officedocument.presentationml.notesSl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25.xml" ContentType="application/vnd.openxmlformats-officedocument.presentationml.notesSl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notesSlides/notesSlide26.xml" ContentType="application/vnd.openxmlformats-officedocument.presentationml.notesSlid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notesSlides/notesSlide29.xml" ContentType="application/vnd.openxmlformats-officedocument.presentationml.notesSlid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notesSlides/notesSlide30.xml" ContentType="application/vnd.openxmlformats-officedocument.presentationml.notesSlid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notesSlides/notesSlide31.xml" ContentType="application/vnd.openxmlformats-officedocument.presentationml.notesSlid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notesSlides/notesSlide32.xml" ContentType="application/vnd.openxmlformats-officedocument.presentationml.notesSlid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notesSlides/notesSlide33.xml" ContentType="application/vnd.openxmlformats-officedocument.presentationml.notesSlid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notesSlides/notesSlide34.xml" ContentType="application/vnd.openxmlformats-officedocument.presentationml.notesSlid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notesSlides/notesSlide35.xml" ContentType="application/vnd.openxmlformats-officedocument.presentationml.notesSlid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charts/chart24.xml" ContentType="application/vnd.openxmlformats-officedocument.drawingml.chart+xml"/>
  <Override PartName="/ppt/charts/style24.xml" ContentType="application/vnd.ms-office.chartstyle+xml"/>
  <Override PartName="/ppt/charts/colors24.xml" ContentType="application/vnd.ms-office.chartcolorstyle+xml"/>
  <Override PartName="/ppt/notesSlides/notesSlide38.xml" ContentType="application/vnd.openxmlformats-officedocument.presentationml.notesSlide+xml"/>
  <Override PartName="/ppt/charts/chart25.xml" ContentType="application/vnd.openxmlformats-officedocument.drawingml.chart+xml"/>
  <Override PartName="/ppt/charts/style25.xml" ContentType="application/vnd.ms-office.chartstyle+xml"/>
  <Override PartName="/ppt/charts/colors25.xml" ContentType="application/vnd.ms-office.chartcolorstyle+xml"/>
  <Override PartName="/ppt/notesSlides/notesSlide3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0.xml" ContentType="application/vnd.openxmlformats-officedocument.presentationml.notesSlide+xml"/>
  <Override PartName="/ppt/charts/chart26.xml" ContentType="application/vnd.openxmlformats-officedocument.drawingml.chart+xml"/>
  <Override PartName="/ppt/charts/style26.xml" ContentType="application/vnd.ms-office.chartstyle+xml"/>
  <Override PartName="/ppt/charts/colors26.xml" ContentType="application/vnd.ms-office.chartcolorstyle+xml"/>
  <Override PartName="/ppt/notesSlides/notesSlide41.xml" ContentType="application/vnd.openxmlformats-officedocument.presentationml.notesSlide+xml"/>
  <Override PartName="/ppt/charts/chart27.xml" ContentType="application/vnd.openxmlformats-officedocument.drawingml.chart+xml"/>
  <Override PartName="/ppt/charts/style27.xml" ContentType="application/vnd.ms-office.chartstyle+xml"/>
  <Override PartName="/ppt/charts/colors27.xml" ContentType="application/vnd.ms-office.chartcolorstyle+xml"/>
  <Override PartName="/ppt/notesSlides/notesSlide4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59"/>
  </p:notesMasterIdLst>
  <p:sldIdLst>
    <p:sldId id="256" r:id="rId2"/>
    <p:sldId id="332" r:id="rId3"/>
    <p:sldId id="333" r:id="rId4"/>
    <p:sldId id="258" r:id="rId5"/>
    <p:sldId id="262" r:id="rId6"/>
    <p:sldId id="338" r:id="rId7"/>
    <p:sldId id="298" r:id="rId8"/>
    <p:sldId id="299" r:id="rId9"/>
    <p:sldId id="297" r:id="rId10"/>
    <p:sldId id="334" r:id="rId11"/>
    <p:sldId id="300" r:id="rId12"/>
    <p:sldId id="335" r:id="rId13"/>
    <p:sldId id="301" r:id="rId14"/>
    <p:sldId id="336" r:id="rId15"/>
    <p:sldId id="270" r:id="rId16"/>
    <p:sldId id="337" r:id="rId17"/>
    <p:sldId id="339" r:id="rId18"/>
    <p:sldId id="303" r:id="rId19"/>
    <p:sldId id="304" r:id="rId20"/>
    <p:sldId id="340" r:id="rId21"/>
    <p:sldId id="305" r:id="rId22"/>
    <p:sldId id="306" r:id="rId23"/>
    <p:sldId id="341" r:id="rId24"/>
    <p:sldId id="307" r:id="rId25"/>
    <p:sldId id="342" r:id="rId26"/>
    <p:sldId id="308" r:id="rId27"/>
    <p:sldId id="309" r:id="rId28"/>
    <p:sldId id="310" r:id="rId29"/>
    <p:sldId id="343" r:id="rId30"/>
    <p:sldId id="311" r:id="rId31"/>
    <p:sldId id="344" r:id="rId32"/>
    <p:sldId id="312" r:id="rId33"/>
    <p:sldId id="345" r:id="rId34"/>
    <p:sldId id="313" r:id="rId35"/>
    <p:sldId id="346" r:id="rId36"/>
    <p:sldId id="314" r:id="rId37"/>
    <p:sldId id="315" r:id="rId38"/>
    <p:sldId id="347" r:id="rId39"/>
    <p:sldId id="319" r:id="rId40"/>
    <p:sldId id="317" r:id="rId41"/>
    <p:sldId id="348" r:id="rId42"/>
    <p:sldId id="318" r:id="rId43"/>
    <p:sldId id="320" r:id="rId44"/>
    <p:sldId id="271" r:id="rId45"/>
    <p:sldId id="321" r:id="rId46"/>
    <p:sldId id="322" r:id="rId47"/>
    <p:sldId id="323" r:id="rId48"/>
    <p:sldId id="328" r:id="rId49"/>
    <p:sldId id="329" r:id="rId50"/>
    <p:sldId id="330" r:id="rId51"/>
    <p:sldId id="331" r:id="rId52"/>
    <p:sldId id="272" r:id="rId53"/>
    <p:sldId id="273" r:id="rId54"/>
    <p:sldId id="326" r:id="rId55"/>
    <p:sldId id="325" r:id="rId56"/>
    <p:sldId id="327" r:id="rId57"/>
    <p:sldId id="281" r:id="rId58"/>
  </p:sldIdLst>
  <p:sldSz cx="9144000" cy="5143500" type="screen16x9"/>
  <p:notesSz cx="6858000" cy="9144000"/>
  <p:embeddedFontLst>
    <p:embeddedFont>
      <p:font typeface="Catamaran Light" panose="020B0604020202020204" charset="0"/>
      <p:regular r:id="rId60"/>
      <p:bold r:id="rId61"/>
    </p:embeddedFont>
    <p:embeddedFont>
      <p:font typeface="Fira Sans Extra Condensed Medium" panose="020B0604020202020204" charset="0"/>
      <p:regular r:id="rId62"/>
      <p:bold r:id="rId63"/>
      <p:italic r:id="rId64"/>
      <p:boldItalic r:id="rId65"/>
    </p:embeddedFont>
    <p:embeddedFont>
      <p:font typeface="Livvic" panose="020B0604020202020204" charset="0"/>
      <p:regular r:id="rId66"/>
      <p:bold r:id="rId67"/>
      <p:italic r:id="rId68"/>
      <p:boldItalic r:id="rId69"/>
    </p:embeddedFont>
    <p:embeddedFont>
      <p:font typeface="Roboto" panose="02000000000000000000" pitchFamily="2" charset="0"/>
      <p:regular r:id="rId70"/>
      <p:bold r:id="rId71"/>
      <p:italic r:id="rId72"/>
      <p:boldItalic r:id="rId7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na" initials="D" lastIdx="2" clrIdx="0">
    <p:extLst>
      <p:ext uri="{19B8F6BF-5375-455C-9EA6-DF929625EA0E}">
        <p15:presenceInfo xmlns:p15="http://schemas.microsoft.com/office/powerpoint/2012/main" userId="Dan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08269"/>
    <a:srgbClr val="434343"/>
    <a:srgbClr val="DCD3C2"/>
    <a:srgbClr val="DAD7CD"/>
    <a:srgbClr val="52796F"/>
    <a:srgbClr val="E6CCB2"/>
    <a:srgbClr val="B089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1DAACBA-E8BE-4707-85B8-06042C3CA1F3}">
  <a:tblStyle styleId="{31DAACBA-E8BE-4707-85B8-06042C3CA1F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5" autoAdjust="0"/>
    <p:restoredTop sz="94353" autoAdjust="0"/>
  </p:normalViewPr>
  <p:slideViewPr>
    <p:cSldViewPr snapToGrid="0" showGuides="1">
      <p:cViewPr varScale="1">
        <p:scale>
          <a:sx n="92" d="100"/>
          <a:sy n="92" d="100"/>
        </p:scale>
        <p:origin x="618"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4.fntdata"/><Relationship Id="rId68" Type="http://schemas.openxmlformats.org/officeDocument/2006/relationships/font" Target="fonts/font9.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7.fntdata"/><Relationship Id="rId74"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font" Target="fonts/font2.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5.fntdata"/><Relationship Id="rId69" Type="http://schemas.openxmlformats.org/officeDocument/2006/relationships/font" Target="fonts/font10.fntdata"/><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67"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3.fntdata"/><Relationship Id="rId70" Type="http://schemas.openxmlformats.org/officeDocument/2006/relationships/font" Target="fonts/font11.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font" Target="fonts/font14.fntdata"/><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font" Target="fonts/font12.fntdata"/><Relationship Id="rId2" Type="http://schemas.openxmlformats.org/officeDocument/2006/relationships/slide" Target="slides/slide1.xml"/><Relationship Id="rId29" Type="http://schemas.openxmlformats.org/officeDocument/2006/relationships/slide" Target="slides/slide28.xml"/></Relationships>
</file>

<file path=ppt/charts/_rels/chart1.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24.xml"/><Relationship Id="rId1" Type="http://schemas.microsoft.com/office/2011/relationships/chartStyle" Target="style24.xml"/></Relationships>
</file>

<file path=ppt/charts/_rels/chart25.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25.xml"/><Relationship Id="rId1" Type="http://schemas.microsoft.com/office/2011/relationships/chartStyle" Target="style25.xml"/></Relationships>
</file>

<file path=ppt/charts/_rels/chart26.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26.xml"/><Relationship Id="rId1" Type="http://schemas.microsoft.com/office/2011/relationships/chartStyle" Target="style26.xml"/></Relationships>
</file>

<file path=ppt/charts/_rels/chart27.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27.xml"/><Relationship Id="rId1" Type="http://schemas.microsoft.com/office/2011/relationships/chartStyle" Target="style27.xml"/></Relationships>
</file>

<file path=ppt/charts/_rels/chart3.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chartUserShapes" Target="../drawings/drawing1.xml"/></Relationships>
</file>

<file path=ppt/charts/_rels/chart6.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chartUserShapes" Target="../drawings/drawing2.xml"/></Relationships>
</file>

<file path=ppt/charts/_rels/chart7.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Dana\Desktop\To%20be%20practice\C7%20Input%20Files\C7%20Input%20Files\C7.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[C7.xlsx]Stamp-1!PivotTable1</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1" i="0" u="none" strike="noStrike" baseline="0" dirty="0">
                <a:solidFill>
                  <a:schemeClr val="accent4">
                    <a:lumMod val="40000"/>
                    <a:lumOff val="60000"/>
                  </a:schemeClr>
                </a:solidFill>
                <a:effectLst/>
              </a:rPr>
              <a:t>Top 5 Districts </a:t>
            </a:r>
          </a:p>
          <a:p>
            <a:pPr>
              <a:defRPr/>
            </a:pPr>
            <a:r>
              <a:rPr lang="en-IN" sz="1050" b="1" i="0" u="none" strike="noStrike" baseline="0" dirty="0">
                <a:effectLst/>
              </a:rPr>
              <a:t>Document Registration Revenue Growth % ( 2019 - 2022)</a:t>
            </a:r>
            <a:endParaRPr lang="en-US" sz="800" dirty="0"/>
          </a:p>
        </c:rich>
      </c:tx>
      <c:layout>
        <c:manualLayout>
          <c:xMode val="edge"/>
          <c:yMode val="edge"/>
          <c:x val="0.18301377952755907"/>
          <c:y val="3.2142141602062219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24242913385826773"/>
          <c:y val="0.29264950838297155"/>
          <c:w val="0.69907786526684168"/>
          <c:h val="0.65934175450799304"/>
        </c:manualLayout>
      </c:layout>
      <c:barChart>
        <c:barDir val="bar"/>
        <c:grouping val="clustered"/>
        <c:varyColors val="0"/>
        <c:ser>
          <c:idx val="0"/>
          <c:order val="0"/>
          <c:tx>
            <c:strRef>
              <c:f>'Stamp-1'!$B$1</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'Stamp-1'!$A$2:$A$6</c:f>
              <c:strCache>
                <c:ptCount val="5"/>
                <c:pt idx="0">
                  <c:v>Medchal_Malkajgiri</c:v>
                </c:pt>
                <c:pt idx="1">
                  <c:v>Mancherial</c:v>
                </c:pt>
                <c:pt idx="2">
                  <c:v>Karimnagar</c:v>
                </c:pt>
                <c:pt idx="3">
                  <c:v>Adilabad</c:v>
                </c:pt>
                <c:pt idx="4">
                  <c:v>Mulugu</c:v>
                </c:pt>
              </c:strCache>
            </c:strRef>
          </c:cat>
          <c:val>
            <c:numRef>
              <c:f>'Stamp-1'!$B$2:$B$6</c:f>
              <c:numCache>
                <c:formatCode>0%</c:formatCode>
                <c:ptCount val="5"/>
                <c:pt idx="0">
                  <c:v>0.91684369687666045</c:v>
                </c:pt>
                <c:pt idx="1">
                  <c:v>0.91749142576154574</c:v>
                </c:pt>
                <c:pt idx="2">
                  <c:v>0.92745530318613589</c:v>
                </c:pt>
                <c:pt idx="3">
                  <c:v>1.228413459977223</c:v>
                </c:pt>
                <c:pt idx="4">
                  <c:v>1.7093772045081919</c:v>
                </c:pt>
              </c:numCache>
            </c:numRef>
          </c:val>
          <c:extLst>
            <c:ext xmlns:c16="http://schemas.microsoft.com/office/drawing/2014/chart" uri="{C3380CC4-5D6E-409C-BE32-E72D297353CC}">
              <c16:uniqueId val="{00000000-585C-4C7E-9A60-D6BC58B321EA}"/>
            </c:ext>
          </c:extLst>
        </c:ser>
        <c:dLbls>
          <c:dLblPos val="inEnd"/>
          <c:showLegendKey val="0"/>
          <c:showVal val="1"/>
          <c:showCatName val="0"/>
          <c:showSerName val="0"/>
          <c:showPercent val="0"/>
          <c:showBubbleSize val="0"/>
        </c:dLbls>
        <c:gapWidth val="18"/>
        <c:axId val="942932079"/>
        <c:axId val="942933327"/>
      </c:barChart>
      <c:catAx>
        <c:axId val="942932079"/>
        <c:scaling>
          <c:orientation val="minMax"/>
        </c:scaling>
        <c:delete val="0"/>
        <c:axPos val="l"/>
        <c:numFmt formatCode="General" sourceLinked="1"/>
        <c:majorTickMark val="none"/>
        <c:minorTickMark val="none"/>
        <c:tickLblPos val="nextTo"/>
        <c:spPr>
          <a:noFill/>
          <a:ln w="22225" cap="flat" cmpd="sng" algn="ctr">
            <a:solidFill>
              <a:schemeClr val="bg2">
                <a:lumMod val="75000"/>
                <a:alpha val="97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2933327"/>
        <c:crosses val="autoZero"/>
        <c:auto val="1"/>
        <c:lblAlgn val="ctr"/>
        <c:lblOffset val="100"/>
        <c:tickLblSkip val="1"/>
        <c:noMultiLvlLbl val="0"/>
      </c:catAx>
      <c:valAx>
        <c:axId val="942933327"/>
        <c:scaling>
          <c:orientation val="minMax"/>
        </c:scaling>
        <c:delete val="0"/>
        <c:axPos val="t"/>
        <c:numFmt formatCode="0%" sourceLinked="1"/>
        <c:majorTickMark val="out"/>
        <c:minorTickMark val="none"/>
        <c:tickLblPos val="nextTo"/>
        <c:spPr>
          <a:noFill/>
          <a:ln>
            <a:solidFill>
              <a:schemeClr val="accent1"/>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2932079"/>
        <c:crosses val="max"/>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pivotSource>
    <c:name>[C7.xlsx]Transport-2!PivotTable2</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0" i="0" u="none" strike="noStrike" baseline="0" dirty="0">
                <a:solidFill>
                  <a:schemeClr val="accent4">
                    <a:lumMod val="60000"/>
                    <a:lumOff val="40000"/>
                  </a:schemeClr>
                </a:solidFill>
                <a:effectLst/>
              </a:rPr>
              <a:t>Distribution of Vehicles by Class Across Districts</a:t>
            </a:r>
          </a:p>
          <a:p>
            <a:pPr>
              <a:defRPr/>
            </a:pPr>
            <a:r>
              <a:rPr lang="en-IN" sz="1400" b="0" i="0" u="none" strike="noStrike" baseline="0" dirty="0">
                <a:effectLst/>
              </a:rPr>
              <a:t> </a:t>
            </a:r>
            <a:r>
              <a:rPr lang="en-IN" sz="1100" b="0" i="0" u="none" strike="noStrike" baseline="0" dirty="0">
                <a:effectLst/>
              </a:rPr>
              <a:t>(FY 2022)</a:t>
            </a:r>
            <a:endParaRPr lang="en-IN"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20080399837079799"/>
          <c:y val="0.17956697224373661"/>
          <c:w val="0.75295847250011305"/>
          <c:h val="0.74886610371161155"/>
        </c:manualLayout>
      </c:layout>
      <c:barChart>
        <c:barDir val="bar"/>
        <c:grouping val="stacked"/>
        <c:varyColors val="0"/>
        <c:ser>
          <c:idx val="0"/>
          <c:order val="0"/>
          <c:tx>
            <c:strRef>
              <c:f>'Transport-2'!$B$3</c:f>
              <c:strCache>
                <c:ptCount val="1"/>
                <c:pt idx="0">
                  <c:v>MotorCycle</c:v>
                </c:pt>
              </c:strCache>
            </c:strRef>
          </c:tx>
          <c:spPr>
            <a:solidFill>
              <a:schemeClr val="accent3">
                <a:tint val="54000"/>
              </a:schemeClr>
            </a:solidFill>
            <a:ln>
              <a:noFill/>
            </a:ln>
            <a:effectLst/>
          </c:spPr>
          <c:invertIfNegative val="0"/>
          <c:cat>
            <c:strRef>
              <c:f>'Transport-2'!$A$4:$A$14</c:f>
              <c:strCache>
                <c:ptCount val="10"/>
                <c:pt idx="0">
                  <c:v>Suryapet</c:v>
                </c:pt>
                <c:pt idx="1">
                  <c:v>Karimnagar</c:v>
                </c:pt>
                <c:pt idx="2">
                  <c:v>Vikarabad</c:v>
                </c:pt>
                <c:pt idx="3">
                  <c:v>Khammam</c:v>
                </c:pt>
                <c:pt idx="4">
                  <c:v>Nalgonda</c:v>
                </c:pt>
                <c:pt idx="5">
                  <c:v>Nizamabad</c:v>
                </c:pt>
                <c:pt idx="6">
                  <c:v>Sangareddy</c:v>
                </c:pt>
                <c:pt idx="7">
                  <c:v>Rangareddy</c:v>
                </c:pt>
                <c:pt idx="8">
                  <c:v>Medchal_Malkajgiri</c:v>
                </c:pt>
                <c:pt idx="9">
                  <c:v>Hyderabad</c:v>
                </c:pt>
              </c:strCache>
            </c:strRef>
          </c:cat>
          <c:val>
            <c:numRef>
              <c:f>'Transport-2'!$B$4:$B$14</c:f>
              <c:numCache>
                <c:formatCode>General</c:formatCode>
                <c:ptCount val="10"/>
                <c:pt idx="0">
                  <c:v>19165</c:v>
                </c:pt>
                <c:pt idx="1">
                  <c:v>19411</c:v>
                </c:pt>
                <c:pt idx="2">
                  <c:v>23116</c:v>
                </c:pt>
                <c:pt idx="3">
                  <c:v>27385</c:v>
                </c:pt>
                <c:pt idx="4">
                  <c:v>27942</c:v>
                </c:pt>
                <c:pt idx="5">
                  <c:v>28105</c:v>
                </c:pt>
                <c:pt idx="6">
                  <c:v>40784</c:v>
                </c:pt>
                <c:pt idx="7">
                  <c:v>154186</c:v>
                </c:pt>
                <c:pt idx="8">
                  <c:v>164626</c:v>
                </c:pt>
                <c:pt idx="9">
                  <c:v>206819</c:v>
                </c:pt>
              </c:numCache>
            </c:numRef>
          </c:val>
          <c:extLst>
            <c:ext xmlns:c16="http://schemas.microsoft.com/office/drawing/2014/chart" uri="{C3380CC4-5D6E-409C-BE32-E72D297353CC}">
              <c16:uniqueId val="{00000000-DCAA-4776-A18E-30849138D24C}"/>
            </c:ext>
          </c:extLst>
        </c:ser>
        <c:ser>
          <c:idx val="1"/>
          <c:order val="1"/>
          <c:tx>
            <c:strRef>
              <c:f>'Transport-2'!$C$3</c:f>
              <c:strCache>
                <c:ptCount val="1"/>
                <c:pt idx="0">
                  <c:v>MotorCar</c:v>
                </c:pt>
              </c:strCache>
            </c:strRef>
          </c:tx>
          <c:spPr>
            <a:solidFill>
              <a:schemeClr val="accent3">
                <a:tint val="77000"/>
              </a:schemeClr>
            </a:solidFill>
            <a:ln>
              <a:noFill/>
            </a:ln>
            <a:effectLst/>
          </c:spPr>
          <c:invertIfNegative val="0"/>
          <c:cat>
            <c:strRef>
              <c:f>'Transport-2'!$A$4:$A$14</c:f>
              <c:strCache>
                <c:ptCount val="10"/>
                <c:pt idx="0">
                  <c:v>Suryapet</c:v>
                </c:pt>
                <c:pt idx="1">
                  <c:v>Karimnagar</c:v>
                </c:pt>
                <c:pt idx="2">
                  <c:v>Vikarabad</c:v>
                </c:pt>
                <c:pt idx="3">
                  <c:v>Khammam</c:v>
                </c:pt>
                <c:pt idx="4">
                  <c:v>Nalgonda</c:v>
                </c:pt>
                <c:pt idx="5">
                  <c:v>Nizamabad</c:v>
                </c:pt>
                <c:pt idx="6">
                  <c:v>Sangareddy</c:v>
                </c:pt>
                <c:pt idx="7">
                  <c:v>Rangareddy</c:v>
                </c:pt>
                <c:pt idx="8">
                  <c:v>Medchal_Malkajgiri</c:v>
                </c:pt>
                <c:pt idx="9">
                  <c:v>Hyderabad</c:v>
                </c:pt>
              </c:strCache>
            </c:strRef>
          </c:cat>
          <c:val>
            <c:numRef>
              <c:f>'Transport-2'!$C$4:$C$14</c:f>
              <c:numCache>
                <c:formatCode>General</c:formatCode>
                <c:ptCount val="10"/>
                <c:pt idx="0">
                  <c:v>3038</c:v>
                </c:pt>
                <c:pt idx="1">
                  <c:v>4818</c:v>
                </c:pt>
                <c:pt idx="2">
                  <c:v>5211</c:v>
                </c:pt>
                <c:pt idx="3">
                  <c:v>5880</c:v>
                </c:pt>
                <c:pt idx="4">
                  <c:v>4927</c:v>
                </c:pt>
                <c:pt idx="5">
                  <c:v>5824</c:v>
                </c:pt>
                <c:pt idx="6">
                  <c:v>14565</c:v>
                </c:pt>
                <c:pt idx="7">
                  <c:v>71832</c:v>
                </c:pt>
                <c:pt idx="8">
                  <c:v>61071</c:v>
                </c:pt>
                <c:pt idx="9">
                  <c:v>51447</c:v>
                </c:pt>
              </c:numCache>
            </c:numRef>
          </c:val>
          <c:extLst>
            <c:ext xmlns:c16="http://schemas.microsoft.com/office/drawing/2014/chart" uri="{C3380CC4-5D6E-409C-BE32-E72D297353CC}">
              <c16:uniqueId val="{00000001-DCAA-4776-A18E-30849138D24C}"/>
            </c:ext>
          </c:extLst>
        </c:ser>
        <c:ser>
          <c:idx val="2"/>
          <c:order val="2"/>
          <c:tx>
            <c:strRef>
              <c:f>'Transport-2'!$D$3</c:f>
              <c:strCache>
                <c:ptCount val="1"/>
                <c:pt idx="0">
                  <c:v>AutoRickshaw</c:v>
                </c:pt>
              </c:strCache>
            </c:strRef>
          </c:tx>
          <c:spPr>
            <a:solidFill>
              <a:schemeClr val="accent3"/>
            </a:solidFill>
            <a:ln>
              <a:noFill/>
            </a:ln>
            <a:effectLst/>
          </c:spPr>
          <c:invertIfNegative val="0"/>
          <c:cat>
            <c:strRef>
              <c:f>'Transport-2'!$A$4:$A$14</c:f>
              <c:strCache>
                <c:ptCount val="10"/>
                <c:pt idx="0">
                  <c:v>Suryapet</c:v>
                </c:pt>
                <c:pt idx="1">
                  <c:v>Karimnagar</c:v>
                </c:pt>
                <c:pt idx="2">
                  <c:v>Vikarabad</c:v>
                </c:pt>
                <c:pt idx="3">
                  <c:v>Khammam</c:v>
                </c:pt>
                <c:pt idx="4">
                  <c:v>Nalgonda</c:v>
                </c:pt>
                <c:pt idx="5">
                  <c:v>Nizamabad</c:v>
                </c:pt>
                <c:pt idx="6">
                  <c:v>Sangareddy</c:v>
                </c:pt>
                <c:pt idx="7">
                  <c:v>Rangareddy</c:v>
                </c:pt>
                <c:pt idx="8">
                  <c:v>Medchal_Malkajgiri</c:v>
                </c:pt>
                <c:pt idx="9">
                  <c:v>Hyderabad</c:v>
                </c:pt>
              </c:strCache>
            </c:strRef>
          </c:cat>
          <c:val>
            <c:numRef>
              <c:f>'Transport-2'!$D$4:$D$14</c:f>
              <c:numCache>
                <c:formatCode>General</c:formatCode>
                <c:ptCount val="10"/>
                <c:pt idx="0">
                  <c:v>739</c:v>
                </c:pt>
                <c:pt idx="1">
                  <c:v>1042</c:v>
                </c:pt>
                <c:pt idx="2">
                  <c:v>2046</c:v>
                </c:pt>
                <c:pt idx="3">
                  <c:v>2690</c:v>
                </c:pt>
                <c:pt idx="4">
                  <c:v>964</c:v>
                </c:pt>
                <c:pt idx="5">
                  <c:v>1011</c:v>
                </c:pt>
                <c:pt idx="6">
                  <c:v>3381</c:v>
                </c:pt>
                <c:pt idx="7">
                  <c:v>69</c:v>
                </c:pt>
                <c:pt idx="8">
                  <c:v>83</c:v>
                </c:pt>
                <c:pt idx="9">
                  <c:v>8397</c:v>
                </c:pt>
              </c:numCache>
            </c:numRef>
          </c:val>
          <c:extLst>
            <c:ext xmlns:c16="http://schemas.microsoft.com/office/drawing/2014/chart" uri="{C3380CC4-5D6E-409C-BE32-E72D297353CC}">
              <c16:uniqueId val="{00000002-DCAA-4776-A18E-30849138D24C}"/>
            </c:ext>
          </c:extLst>
        </c:ser>
        <c:ser>
          <c:idx val="3"/>
          <c:order val="3"/>
          <c:tx>
            <c:strRef>
              <c:f>'Transport-2'!$E$3</c:f>
              <c:strCache>
                <c:ptCount val="1"/>
                <c:pt idx="0">
                  <c:v>Agriculture</c:v>
                </c:pt>
              </c:strCache>
            </c:strRef>
          </c:tx>
          <c:spPr>
            <a:solidFill>
              <a:schemeClr val="accent3">
                <a:shade val="76000"/>
              </a:schemeClr>
            </a:solidFill>
            <a:ln>
              <a:noFill/>
            </a:ln>
            <a:effectLst/>
          </c:spPr>
          <c:invertIfNegative val="0"/>
          <c:cat>
            <c:strRef>
              <c:f>'Transport-2'!$A$4:$A$14</c:f>
              <c:strCache>
                <c:ptCount val="10"/>
                <c:pt idx="0">
                  <c:v>Suryapet</c:v>
                </c:pt>
                <c:pt idx="1">
                  <c:v>Karimnagar</c:v>
                </c:pt>
                <c:pt idx="2">
                  <c:v>Vikarabad</c:v>
                </c:pt>
                <c:pt idx="3">
                  <c:v>Khammam</c:v>
                </c:pt>
                <c:pt idx="4">
                  <c:v>Nalgonda</c:v>
                </c:pt>
                <c:pt idx="5">
                  <c:v>Nizamabad</c:v>
                </c:pt>
                <c:pt idx="6">
                  <c:v>Sangareddy</c:v>
                </c:pt>
                <c:pt idx="7">
                  <c:v>Rangareddy</c:v>
                </c:pt>
                <c:pt idx="8">
                  <c:v>Medchal_Malkajgiri</c:v>
                </c:pt>
                <c:pt idx="9">
                  <c:v>Hyderabad</c:v>
                </c:pt>
              </c:strCache>
            </c:strRef>
          </c:cat>
          <c:val>
            <c:numRef>
              <c:f>'Transport-2'!$E$4:$E$14</c:f>
              <c:numCache>
                <c:formatCode>General</c:formatCode>
                <c:ptCount val="10"/>
                <c:pt idx="0">
                  <c:v>2188</c:v>
                </c:pt>
                <c:pt idx="1">
                  <c:v>999</c:v>
                </c:pt>
                <c:pt idx="2">
                  <c:v>1814</c:v>
                </c:pt>
                <c:pt idx="3">
                  <c:v>2121</c:v>
                </c:pt>
                <c:pt idx="4">
                  <c:v>2599</c:v>
                </c:pt>
                <c:pt idx="5">
                  <c:v>1181</c:v>
                </c:pt>
                <c:pt idx="6">
                  <c:v>1570</c:v>
                </c:pt>
                <c:pt idx="7">
                  <c:v>449</c:v>
                </c:pt>
                <c:pt idx="8">
                  <c:v>261</c:v>
                </c:pt>
                <c:pt idx="9">
                  <c:v>20</c:v>
                </c:pt>
              </c:numCache>
            </c:numRef>
          </c:val>
          <c:extLst>
            <c:ext xmlns:c16="http://schemas.microsoft.com/office/drawing/2014/chart" uri="{C3380CC4-5D6E-409C-BE32-E72D297353CC}">
              <c16:uniqueId val="{00000003-DCAA-4776-A18E-30849138D24C}"/>
            </c:ext>
          </c:extLst>
        </c:ser>
        <c:ser>
          <c:idx val="4"/>
          <c:order val="4"/>
          <c:tx>
            <c:strRef>
              <c:f>'Transport-2'!$F$3</c:f>
              <c:strCache>
                <c:ptCount val="1"/>
                <c:pt idx="0">
                  <c:v>Others</c:v>
                </c:pt>
              </c:strCache>
            </c:strRef>
          </c:tx>
          <c:spPr>
            <a:solidFill>
              <a:schemeClr val="accent3">
                <a:shade val="53000"/>
              </a:schemeClr>
            </a:solidFill>
            <a:ln>
              <a:noFill/>
            </a:ln>
            <a:effectLst/>
          </c:spPr>
          <c:invertIfNegative val="0"/>
          <c:cat>
            <c:strRef>
              <c:f>'Transport-2'!$A$4:$A$14</c:f>
              <c:strCache>
                <c:ptCount val="10"/>
                <c:pt idx="0">
                  <c:v>Suryapet</c:v>
                </c:pt>
                <c:pt idx="1">
                  <c:v>Karimnagar</c:v>
                </c:pt>
                <c:pt idx="2">
                  <c:v>Vikarabad</c:v>
                </c:pt>
                <c:pt idx="3">
                  <c:v>Khammam</c:v>
                </c:pt>
                <c:pt idx="4">
                  <c:v>Nalgonda</c:v>
                </c:pt>
                <c:pt idx="5">
                  <c:v>Nizamabad</c:v>
                </c:pt>
                <c:pt idx="6">
                  <c:v>Sangareddy</c:v>
                </c:pt>
                <c:pt idx="7">
                  <c:v>Rangareddy</c:v>
                </c:pt>
                <c:pt idx="8">
                  <c:v>Medchal_Malkajgiri</c:v>
                </c:pt>
                <c:pt idx="9">
                  <c:v>Hyderabad</c:v>
                </c:pt>
              </c:strCache>
            </c:strRef>
          </c:cat>
          <c:val>
            <c:numRef>
              <c:f>'Transport-2'!$F$4:$F$14</c:f>
              <c:numCache>
                <c:formatCode>General</c:formatCode>
                <c:ptCount val="10"/>
                <c:pt idx="0">
                  <c:v>4776</c:v>
                </c:pt>
                <c:pt idx="1">
                  <c:v>10965</c:v>
                </c:pt>
                <c:pt idx="2">
                  <c:v>2650</c:v>
                </c:pt>
                <c:pt idx="3">
                  <c:v>4387</c:v>
                </c:pt>
                <c:pt idx="4">
                  <c:v>4310</c:v>
                </c:pt>
                <c:pt idx="5">
                  <c:v>2570</c:v>
                </c:pt>
                <c:pt idx="6">
                  <c:v>5238</c:v>
                </c:pt>
                <c:pt idx="7">
                  <c:v>20064</c:v>
                </c:pt>
                <c:pt idx="8">
                  <c:v>18841</c:v>
                </c:pt>
                <c:pt idx="9">
                  <c:v>15439</c:v>
                </c:pt>
              </c:numCache>
            </c:numRef>
          </c:val>
          <c:extLst>
            <c:ext xmlns:c16="http://schemas.microsoft.com/office/drawing/2014/chart" uri="{C3380CC4-5D6E-409C-BE32-E72D297353CC}">
              <c16:uniqueId val="{00000004-DCAA-4776-A18E-30849138D24C}"/>
            </c:ext>
          </c:extLst>
        </c:ser>
        <c:dLbls>
          <c:showLegendKey val="0"/>
          <c:showVal val="0"/>
          <c:showCatName val="0"/>
          <c:showSerName val="0"/>
          <c:showPercent val="0"/>
          <c:showBubbleSize val="0"/>
        </c:dLbls>
        <c:gapWidth val="38"/>
        <c:overlap val="100"/>
        <c:axId val="1128993904"/>
        <c:axId val="1128995984"/>
      </c:barChart>
      <c:catAx>
        <c:axId val="112899390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28995984"/>
        <c:crosses val="autoZero"/>
        <c:auto val="1"/>
        <c:lblAlgn val="ctr"/>
        <c:lblOffset val="100"/>
        <c:noMultiLvlLbl val="0"/>
      </c:catAx>
      <c:valAx>
        <c:axId val="1128995984"/>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28993904"/>
        <c:crosses val="autoZero"/>
        <c:crossBetween val="between"/>
      </c:valAx>
      <c:spPr>
        <a:noFill/>
        <a:ln>
          <a:noFill/>
        </a:ln>
        <a:effectLst/>
      </c:spPr>
    </c:plotArea>
    <c:legend>
      <c:legendPos val="t"/>
      <c:layout>
        <c:manualLayout>
          <c:xMode val="edge"/>
          <c:yMode val="edge"/>
          <c:x val="0.13979387866358609"/>
          <c:y val="0.12836954545955651"/>
          <c:w val="0.78598586033506013"/>
          <c:h val="4.039365320604673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[C7.xlsx]Tranport-3!PivotTable3</c:name>
    <c:fmtId val="3"/>
  </c:pivotSource>
  <c:chart>
    <c:title>
      <c:tx>
        <c:rich>
          <a:bodyPr rot="0" spcFirstLastPara="1" vertOverflow="ellipsis" vert="horz" wrap="square" anchor="ctr" anchorCtr="1"/>
          <a:lstStyle/>
          <a:p>
            <a:pPr>
              <a:defRPr sz="1400" b="0" i="0" u="none" strike="noStrike" kern="1200" spc="0" baseline="0">
                <a:solidFill>
                  <a:schemeClr val="accent1">
                    <a:lumMod val="75000"/>
                  </a:schemeClr>
                </a:solidFill>
                <a:latin typeface="+mn-lt"/>
                <a:ea typeface="+mn-ea"/>
                <a:cs typeface="+mn-cs"/>
              </a:defRPr>
            </a:pPr>
            <a:r>
              <a:rPr lang="en-US" sz="1600" b="1" dirty="0">
                <a:solidFill>
                  <a:schemeClr val="accent4">
                    <a:lumMod val="60000"/>
                    <a:lumOff val="40000"/>
                  </a:schemeClr>
                </a:solidFill>
              </a:rPr>
              <a:t>Top 3 Districts</a:t>
            </a:r>
          </a:p>
          <a:p>
            <a:pPr>
              <a:defRPr>
                <a:solidFill>
                  <a:schemeClr val="accent1">
                    <a:lumMod val="75000"/>
                  </a:schemeClr>
                </a:solidFill>
              </a:defRPr>
            </a:pPr>
            <a:r>
              <a:rPr lang="en-IN" sz="1000" b="0" i="0" u="none" strike="noStrike" baseline="0" dirty="0">
                <a:solidFill>
                  <a:schemeClr val="bg1">
                    <a:lumMod val="75000"/>
                  </a:schemeClr>
                </a:solidFill>
                <a:effectLst/>
              </a:rPr>
              <a:t>Vehicle Sales Growth Comparison: FY 2022 vs. FY 2021</a:t>
            </a:r>
            <a:endParaRPr lang="en-US" sz="1050" b="1" dirty="0">
              <a:solidFill>
                <a:schemeClr val="bg1">
                  <a:lumMod val="75000"/>
                </a:schemeClr>
              </a:solidFill>
            </a:endParaRPr>
          </a:p>
        </c:rich>
      </c:tx>
      <c:layout>
        <c:manualLayout>
          <c:xMode val="edge"/>
          <c:yMode val="edge"/>
          <c:x val="0.18031233595800528"/>
          <c:y val="9.2592592592592587E-3"/>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accent1">
                  <a:lumMod val="7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'Tranport-3'!$B$3</c:f>
              <c:strCache>
                <c:ptCount val="1"/>
                <c:pt idx="0">
                  <c:v>Total</c:v>
                </c:pt>
              </c:strCache>
            </c:strRef>
          </c:tx>
          <c:spPr>
            <a:solidFill>
              <a:schemeClr val="bg2">
                <a:lumMod val="5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'Tranport-3'!$A$4:$A$6</c:f>
              <c:strCache>
                <c:ptCount val="3"/>
                <c:pt idx="0">
                  <c:v>Hyderabad</c:v>
                </c:pt>
                <c:pt idx="1">
                  <c:v>Karimnagar</c:v>
                </c:pt>
                <c:pt idx="2">
                  <c:v>Rangareddy</c:v>
                </c:pt>
              </c:strCache>
            </c:strRef>
          </c:cat>
          <c:val>
            <c:numRef>
              <c:f>'Tranport-3'!$B$4:$B$6</c:f>
              <c:numCache>
                <c:formatCode>0%</c:formatCode>
                <c:ptCount val="3"/>
                <c:pt idx="0">
                  <c:v>5.822161874254507E-2</c:v>
                </c:pt>
                <c:pt idx="1">
                  <c:v>6.6049895454415267E-2</c:v>
                </c:pt>
                <c:pt idx="2">
                  <c:v>0.13834123463400899</c:v>
                </c:pt>
              </c:numCache>
            </c:numRef>
          </c:val>
          <c:extLst>
            <c:ext xmlns:c16="http://schemas.microsoft.com/office/drawing/2014/chart" uri="{C3380CC4-5D6E-409C-BE32-E72D297353CC}">
              <c16:uniqueId val="{00000000-C14B-4424-AE17-2EF0739D8A2D}"/>
            </c:ext>
          </c:extLst>
        </c:ser>
        <c:dLbls>
          <c:showLegendKey val="0"/>
          <c:showVal val="0"/>
          <c:showCatName val="0"/>
          <c:showSerName val="0"/>
          <c:showPercent val="0"/>
          <c:showBubbleSize val="0"/>
        </c:dLbls>
        <c:gapWidth val="35"/>
        <c:axId val="1982905872"/>
        <c:axId val="1982896720"/>
      </c:barChart>
      <c:catAx>
        <c:axId val="198290587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82896720"/>
        <c:crosses val="autoZero"/>
        <c:auto val="1"/>
        <c:lblAlgn val="ctr"/>
        <c:lblOffset val="100"/>
        <c:noMultiLvlLbl val="0"/>
      </c:catAx>
      <c:valAx>
        <c:axId val="1982896720"/>
        <c:scaling>
          <c:orientation val="minMax"/>
        </c:scaling>
        <c:delete val="1"/>
        <c:axPos val="t"/>
        <c:numFmt formatCode="0%" sourceLinked="1"/>
        <c:majorTickMark val="out"/>
        <c:minorTickMark val="none"/>
        <c:tickLblPos val="nextTo"/>
        <c:crossAx val="1982905872"/>
        <c:crosses val="max"/>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[C7.xlsx]Tranport-3!PivotTable4</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600" b="1" dirty="0">
                <a:solidFill>
                  <a:schemeClr val="accent4">
                    <a:lumMod val="60000"/>
                    <a:lumOff val="40000"/>
                  </a:schemeClr>
                </a:solidFill>
              </a:rPr>
              <a:t>Bottom</a:t>
            </a:r>
            <a:r>
              <a:rPr lang="en-US" sz="1600" b="1" baseline="0" dirty="0">
                <a:solidFill>
                  <a:schemeClr val="accent4">
                    <a:lumMod val="60000"/>
                    <a:lumOff val="40000"/>
                  </a:schemeClr>
                </a:solidFill>
              </a:rPr>
              <a:t> 3 Districts</a:t>
            </a:r>
          </a:p>
          <a:p>
            <a:pPr>
              <a:defRPr/>
            </a:pPr>
            <a:r>
              <a:rPr lang="en-IN" sz="1000" b="0" i="0" u="none" strike="noStrike" baseline="0" dirty="0">
                <a:solidFill>
                  <a:schemeClr val="bg1">
                    <a:lumMod val="75000"/>
                  </a:schemeClr>
                </a:solidFill>
                <a:effectLst/>
              </a:rPr>
              <a:t>Vehicle Sales Growth Comparison: FY 2022 vs. FY 2021</a:t>
            </a:r>
            <a:endParaRPr lang="en-US" sz="1000" dirty="0">
              <a:solidFill>
                <a:schemeClr val="bg1">
                  <a:lumMod val="75000"/>
                </a:schemeClr>
              </a:solidFill>
            </a:endParaRPr>
          </a:p>
        </c:rich>
      </c:tx>
      <c:layout>
        <c:manualLayout>
          <c:xMode val="edge"/>
          <c:yMode val="edge"/>
          <c:x val="0.16920122484689415"/>
          <c:y val="1.8518518518518517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stacked"/>
        <c:varyColors val="0"/>
        <c:ser>
          <c:idx val="0"/>
          <c:order val="0"/>
          <c:tx>
            <c:strRef>
              <c:f>'Tranport-3'!$B$14</c:f>
              <c:strCache>
                <c:ptCount val="1"/>
                <c:pt idx="0">
                  <c:v>Total</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'Tranport-3'!$A$15:$A$17</c:f>
              <c:strCache>
                <c:ptCount val="3"/>
                <c:pt idx="0">
                  <c:v>Warangal</c:v>
                </c:pt>
                <c:pt idx="1">
                  <c:v>Jagtial</c:v>
                </c:pt>
                <c:pt idx="2">
                  <c:v>Nirmal</c:v>
                </c:pt>
              </c:strCache>
            </c:strRef>
          </c:cat>
          <c:val>
            <c:numRef>
              <c:f>'Tranport-3'!$B$15:$B$17</c:f>
              <c:numCache>
                <c:formatCode>0%</c:formatCode>
                <c:ptCount val="3"/>
                <c:pt idx="0">
                  <c:v>-0.42042134037138279</c:v>
                </c:pt>
                <c:pt idx="1">
                  <c:v>-0.36826484824930217</c:v>
                </c:pt>
                <c:pt idx="2">
                  <c:v>-0.34325153374233131</c:v>
                </c:pt>
              </c:numCache>
            </c:numRef>
          </c:val>
          <c:extLst>
            <c:ext xmlns:c16="http://schemas.microsoft.com/office/drawing/2014/chart" uri="{C3380CC4-5D6E-409C-BE32-E72D297353CC}">
              <c16:uniqueId val="{00000000-2B17-4DB1-A3CB-D1410944D45D}"/>
            </c:ext>
          </c:extLst>
        </c:ser>
        <c:dLbls>
          <c:showLegendKey val="0"/>
          <c:showVal val="0"/>
          <c:showCatName val="0"/>
          <c:showSerName val="0"/>
          <c:showPercent val="0"/>
          <c:showBubbleSize val="0"/>
        </c:dLbls>
        <c:gapWidth val="35"/>
        <c:overlap val="100"/>
        <c:axId val="1831590800"/>
        <c:axId val="1831595376"/>
      </c:barChart>
      <c:catAx>
        <c:axId val="1831590800"/>
        <c:scaling>
          <c:orientation val="minMax"/>
        </c:scaling>
        <c:delete val="0"/>
        <c:axPos val="l"/>
        <c:numFmt formatCode="General" sourceLinked="1"/>
        <c:majorTickMark val="none"/>
        <c:minorTickMark val="none"/>
        <c:tickLblPos val="high"/>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31595376"/>
        <c:crosses val="autoZero"/>
        <c:auto val="1"/>
        <c:lblAlgn val="ctr"/>
        <c:lblOffset val="100"/>
        <c:noMultiLvlLbl val="0"/>
      </c:catAx>
      <c:valAx>
        <c:axId val="1831595376"/>
        <c:scaling>
          <c:orientation val="minMax"/>
        </c:scaling>
        <c:delete val="1"/>
        <c:axPos val="b"/>
        <c:numFmt formatCode="0%" sourceLinked="1"/>
        <c:majorTickMark val="none"/>
        <c:minorTickMark val="none"/>
        <c:tickLblPos val="nextTo"/>
        <c:crossAx val="183159080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[C7.xlsx]Tranport-3!PivotTable3</c:name>
    <c:fmtId val="3"/>
  </c:pivotSource>
  <c:chart>
    <c:title>
      <c:tx>
        <c:rich>
          <a:bodyPr rot="0" spcFirstLastPara="1" vertOverflow="ellipsis" vert="horz" wrap="square" anchor="ctr" anchorCtr="1"/>
          <a:lstStyle/>
          <a:p>
            <a:pPr>
              <a:defRPr sz="1400" b="0" i="0" u="none" strike="noStrike" kern="1200" spc="0" baseline="0">
                <a:solidFill>
                  <a:schemeClr val="accent1">
                    <a:lumMod val="75000"/>
                  </a:schemeClr>
                </a:solidFill>
                <a:latin typeface="+mn-lt"/>
                <a:ea typeface="+mn-ea"/>
                <a:cs typeface="+mn-cs"/>
              </a:defRPr>
            </a:pPr>
            <a:r>
              <a:rPr lang="en-US" sz="1600" b="1" dirty="0">
                <a:solidFill>
                  <a:schemeClr val="accent4">
                    <a:lumMod val="60000"/>
                    <a:lumOff val="40000"/>
                  </a:schemeClr>
                </a:solidFill>
              </a:rPr>
              <a:t>Top 3 Districts</a:t>
            </a:r>
          </a:p>
          <a:p>
            <a:pPr>
              <a:defRPr>
                <a:solidFill>
                  <a:schemeClr val="accent1">
                    <a:lumMod val="75000"/>
                  </a:schemeClr>
                </a:solidFill>
              </a:defRPr>
            </a:pPr>
            <a:r>
              <a:rPr lang="en-IN" sz="1000" b="0" i="0" u="none" strike="noStrike" baseline="0" dirty="0">
                <a:solidFill>
                  <a:schemeClr val="bg1">
                    <a:lumMod val="75000"/>
                  </a:schemeClr>
                </a:solidFill>
                <a:effectLst/>
              </a:rPr>
              <a:t>Vehicle Sales Growth Comparison: FY 2022 vs. FY 2021</a:t>
            </a:r>
            <a:endParaRPr lang="en-US" sz="1050" b="1" dirty="0">
              <a:solidFill>
                <a:schemeClr val="bg1">
                  <a:lumMod val="75000"/>
                </a:schemeClr>
              </a:solidFill>
            </a:endParaRPr>
          </a:p>
        </c:rich>
      </c:tx>
      <c:layout>
        <c:manualLayout>
          <c:xMode val="edge"/>
          <c:yMode val="edge"/>
          <c:x val="0.18031233595800528"/>
          <c:y val="9.2592592592592587E-3"/>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accent1">
                  <a:lumMod val="7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'Tranport-3'!$B$3</c:f>
              <c:strCache>
                <c:ptCount val="1"/>
                <c:pt idx="0">
                  <c:v>Total</c:v>
                </c:pt>
              </c:strCache>
            </c:strRef>
          </c:tx>
          <c:spPr>
            <a:solidFill>
              <a:schemeClr val="bg2">
                <a:lumMod val="5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'Tranport-3'!$A$4:$A$6</c:f>
              <c:strCache>
                <c:ptCount val="3"/>
                <c:pt idx="0">
                  <c:v>Hyderabad</c:v>
                </c:pt>
                <c:pt idx="1">
                  <c:v>Karimnagar</c:v>
                </c:pt>
                <c:pt idx="2">
                  <c:v>Rangareddy</c:v>
                </c:pt>
              </c:strCache>
            </c:strRef>
          </c:cat>
          <c:val>
            <c:numRef>
              <c:f>'Tranport-3'!$B$4:$B$6</c:f>
              <c:numCache>
                <c:formatCode>0%</c:formatCode>
                <c:ptCount val="3"/>
                <c:pt idx="0">
                  <c:v>5.822161874254507E-2</c:v>
                </c:pt>
                <c:pt idx="1">
                  <c:v>6.6049895454415267E-2</c:v>
                </c:pt>
                <c:pt idx="2">
                  <c:v>0.13834123463400899</c:v>
                </c:pt>
              </c:numCache>
            </c:numRef>
          </c:val>
          <c:extLst>
            <c:ext xmlns:c16="http://schemas.microsoft.com/office/drawing/2014/chart" uri="{C3380CC4-5D6E-409C-BE32-E72D297353CC}">
              <c16:uniqueId val="{00000000-C14B-4424-AE17-2EF0739D8A2D}"/>
            </c:ext>
          </c:extLst>
        </c:ser>
        <c:dLbls>
          <c:showLegendKey val="0"/>
          <c:showVal val="0"/>
          <c:showCatName val="0"/>
          <c:showSerName val="0"/>
          <c:showPercent val="0"/>
          <c:showBubbleSize val="0"/>
        </c:dLbls>
        <c:gapWidth val="35"/>
        <c:axId val="1982905872"/>
        <c:axId val="1982896720"/>
      </c:barChart>
      <c:catAx>
        <c:axId val="198290587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82896720"/>
        <c:crosses val="autoZero"/>
        <c:auto val="1"/>
        <c:lblAlgn val="ctr"/>
        <c:lblOffset val="100"/>
        <c:noMultiLvlLbl val="0"/>
      </c:catAx>
      <c:valAx>
        <c:axId val="1982896720"/>
        <c:scaling>
          <c:orientation val="minMax"/>
        </c:scaling>
        <c:delete val="1"/>
        <c:axPos val="t"/>
        <c:numFmt formatCode="0%" sourceLinked="1"/>
        <c:majorTickMark val="out"/>
        <c:minorTickMark val="none"/>
        <c:tickLblPos val="nextTo"/>
        <c:crossAx val="1982905872"/>
        <c:crosses val="max"/>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[C7.xlsx]Tranport-3!PivotTable4</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600" b="1" dirty="0">
                <a:solidFill>
                  <a:schemeClr val="accent4">
                    <a:lumMod val="60000"/>
                    <a:lumOff val="40000"/>
                  </a:schemeClr>
                </a:solidFill>
              </a:rPr>
              <a:t>Bottom</a:t>
            </a:r>
            <a:r>
              <a:rPr lang="en-US" sz="1600" b="1" baseline="0" dirty="0">
                <a:solidFill>
                  <a:schemeClr val="accent4">
                    <a:lumMod val="60000"/>
                    <a:lumOff val="40000"/>
                  </a:schemeClr>
                </a:solidFill>
              </a:rPr>
              <a:t> 3 Districts</a:t>
            </a:r>
          </a:p>
          <a:p>
            <a:pPr>
              <a:defRPr/>
            </a:pPr>
            <a:r>
              <a:rPr lang="en-IN" sz="1000" b="0" i="0" u="none" strike="noStrike" baseline="0" dirty="0">
                <a:solidFill>
                  <a:schemeClr val="bg1">
                    <a:lumMod val="75000"/>
                  </a:schemeClr>
                </a:solidFill>
                <a:effectLst/>
              </a:rPr>
              <a:t>Vehicle Sales Growth Comparison: FY 2022 vs. FY 2021</a:t>
            </a:r>
            <a:endParaRPr lang="en-US" sz="1000" dirty="0">
              <a:solidFill>
                <a:schemeClr val="bg1">
                  <a:lumMod val="75000"/>
                </a:schemeClr>
              </a:solidFill>
            </a:endParaRPr>
          </a:p>
        </c:rich>
      </c:tx>
      <c:layout>
        <c:manualLayout>
          <c:xMode val="edge"/>
          <c:yMode val="edge"/>
          <c:x val="0.16920122484689415"/>
          <c:y val="1.8518518518518517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stacked"/>
        <c:varyColors val="0"/>
        <c:ser>
          <c:idx val="0"/>
          <c:order val="0"/>
          <c:tx>
            <c:strRef>
              <c:f>'Tranport-3'!$B$14</c:f>
              <c:strCache>
                <c:ptCount val="1"/>
                <c:pt idx="0">
                  <c:v>Total</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'Tranport-3'!$A$15:$A$17</c:f>
              <c:strCache>
                <c:ptCount val="3"/>
                <c:pt idx="0">
                  <c:v>Warangal</c:v>
                </c:pt>
                <c:pt idx="1">
                  <c:v>Jagtial</c:v>
                </c:pt>
                <c:pt idx="2">
                  <c:v>Nirmal</c:v>
                </c:pt>
              </c:strCache>
            </c:strRef>
          </c:cat>
          <c:val>
            <c:numRef>
              <c:f>'Tranport-3'!$B$15:$B$17</c:f>
              <c:numCache>
                <c:formatCode>0%</c:formatCode>
                <c:ptCount val="3"/>
                <c:pt idx="0">
                  <c:v>-0.42042134037138279</c:v>
                </c:pt>
                <c:pt idx="1">
                  <c:v>-0.36826484824930217</c:v>
                </c:pt>
                <c:pt idx="2">
                  <c:v>-0.34325153374233131</c:v>
                </c:pt>
              </c:numCache>
            </c:numRef>
          </c:val>
          <c:extLst>
            <c:ext xmlns:c16="http://schemas.microsoft.com/office/drawing/2014/chart" uri="{C3380CC4-5D6E-409C-BE32-E72D297353CC}">
              <c16:uniqueId val="{00000000-2B17-4DB1-A3CB-D1410944D45D}"/>
            </c:ext>
          </c:extLst>
        </c:ser>
        <c:dLbls>
          <c:showLegendKey val="0"/>
          <c:showVal val="0"/>
          <c:showCatName val="0"/>
          <c:showSerName val="0"/>
          <c:showPercent val="0"/>
          <c:showBubbleSize val="0"/>
        </c:dLbls>
        <c:gapWidth val="35"/>
        <c:overlap val="100"/>
        <c:axId val="1831590800"/>
        <c:axId val="1831595376"/>
      </c:barChart>
      <c:catAx>
        <c:axId val="1831590800"/>
        <c:scaling>
          <c:orientation val="minMax"/>
        </c:scaling>
        <c:delete val="0"/>
        <c:axPos val="l"/>
        <c:numFmt formatCode="General" sourceLinked="1"/>
        <c:majorTickMark val="none"/>
        <c:minorTickMark val="none"/>
        <c:tickLblPos val="high"/>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31595376"/>
        <c:crosses val="autoZero"/>
        <c:auto val="1"/>
        <c:lblAlgn val="ctr"/>
        <c:lblOffset val="100"/>
        <c:noMultiLvlLbl val="0"/>
      </c:catAx>
      <c:valAx>
        <c:axId val="1831595376"/>
        <c:scaling>
          <c:orientation val="minMax"/>
        </c:scaling>
        <c:delete val="1"/>
        <c:axPos val="b"/>
        <c:numFmt formatCode="0%" sourceLinked="1"/>
        <c:majorTickMark val="none"/>
        <c:minorTickMark val="none"/>
        <c:tickLblPos val="nextTo"/>
        <c:crossAx val="183159080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[C7.xlsx]2!PivotTable2</c:name>
    <c:fmtId val="13"/>
  </c:pivotSource>
  <c:chart>
    <c:autoTitleDeleted val="1"/>
    <c:pivotFmts>
      <c:pivotFmt>
        <c:idx val="0"/>
        <c:spPr>
          <a:solidFill>
            <a:schemeClr val="accent1"/>
          </a:solidFill>
          <a:ln w="19050">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noFill/>
          </a:ln>
          <a:effectLst/>
        </c:spPr>
      </c:pivotFmt>
      <c:pivotFmt>
        <c:idx val="3"/>
        <c:spPr>
          <a:solidFill>
            <a:schemeClr val="accent1"/>
          </a:solidFill>
          <a:ln w="19050">
            <a:noFill/>
          </a:ln>
          <a:effectLst/>
        </c:spPr>
      </c:pivotFmt>
      <c:pivotFmt>
        <c:idx val="4"/>
        <c:spPr>
          <a:solidFill>
            <a:schemeClr val="accent1"/>
          </a:solidFill>
          <a:ln w="19050">
            <a:noFill/>
          </a:ln>
          <a:effectLst/>
        </c:spPr>
      </c:pivotFmt>
      <c:pivotFmt>
        <c:idx val="5"/>
        <c:spPr>
          <a:solidFill>
            <a:schemeClr val="accent1"/>
          </a:solidFill>
          <a:ln w="19050">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19050">
            <a:noFill/>
          </a:ln>
          <a:effectLst/>
        </c:spPr>
      </c:pivotFmt>
      <c:pivotFmt>
        <c:idx val="7"/>
        <c:spPr>
          <a:solidFill>
            <a:schemeClr val="accent1"/>
          </a:solidFill>
          <a:ln w="19050">
            <a:noFill/>
          </a:ln>
          <a:effectLst/>
        </c:spPr>
      </c:pivotFmt>
      <c:pivotFmt>
        <c:idx val="8"/>
        <c:spPr>
          <a:solidFill>
            <a:schemeClr val="accent1"/>
          </a:solidFill>
          <a:ln w="19050">
            <a:noFill/>
          </a:ln>
          <a:effectLst/>
        </c:spPr>
      </c:pivotFmt>
    </c:pivotFmts>
    <c:plotArea>
      <c:layout>
        <c:manualLayout>
          <c:layoutTarget val="inner"/>
          <c:xMode val="edge"/>
          <c:yMode val="edge"/>
          <c:x val="0.13641976707420456"/>
          <c:y val="5.3626052760963189E-2"/>
          <c:w val="0.7432979248117243"/>
          <c:h val="0.92626417745367562"/>
        </c:manualLayout>
      </c:layout>
      <c:doughnutChart>
        <c:varyColors val="1"/>
        <c:ser>
          <c:idx val="0"/>
          <c:order val="0"/>
          <c:tx>
            <c:strRef>
              <c:f>'2'!$B$3</c:f>
              <c:strCache>
                <c:ptCount val="1"/>
                <c:pt idx="0">
                  <c:v>Total</c:v>
                </c:pt>
              </c:strCache>
            </c:strRef>
          </c:tx>
          <c:spPr>
            <a:ln>
              <a:noFill/>
            </a:ln>
          </c:spPr>
          <c:dPt>
            <c:idx val="0"/>
            <c:bubble3D val="0"/>
            <c:spPr>
              <a:solidFill>
                <a:srgbClr val="908269"/>
              </a:solidFill>
              <a:ln w="19050">
                <a:noFill/>
              </a:ln>
              <a:effectLst/>
            </c:spPr>
            <c:extLst>
              <c:ext xmlns:c16="http://schemas.microsoft.com/office/drawing/2014/chart" uri="{C3380CC4-5D6E-409C-BE32-E72D297353CC}">
                <c16:uniqueId val="{00000001-9F16-4867-BD83-829365ED8BF2}"/>
              </c:ext>
            </c:extLst>
          </c:dPt>
          <c:dPt>
            <c:idx val="1"/>
            <c:bubble3D val="0"/>
            <c:spPr>
              <a:solidFill>
                <a:srgbClr val="434343"/>
              </a:solidFill>
              <a:ln w="19050">
                <a:noFill/>
              </a:ln>
              <a:effectLst/>
            </c:spPr>
            <c:extLst>
              <c:ext xmlns:c16="http://schemas.microsoft.com/office/drawing/2014/chart" uri="{C3380CC4-5D6E-409C-BE32-E72D297353CC}">
                <c16:uniqueId val="{00000003-9F16-4867-BD83-829365ED8BF2}"/>
              </c:ext>
            </c:extLst>
          </c:dPt>
          <c:dPt>
            <c:idx val="2"/>
            <c:bubble3D val="0"/>
            <c:spPr>
              <a:solidFill>
                <a:srgbClr val="DCD3C2"/>
              </a:solidFill>
              <a:ln w="19050">
                <a:noFill/>
              </a:ln>
              <a:effectLst/>
            </c:spPr>
            <c:extLst>
              <c:ext xmlns:c16="http://schemas.microsoft.com/office/drawing/2014/chart" uri="{C3380CC4-5D6E-409C-BE32-E72D297353CC}">
                <c16:uniqueId val="{00000005-9F16-4867-BD83-829365ED8BF2}"/>
              </c:ext>
            </c:extLst>
          </c:dPt>
          <c:cat>
            <c:strRef>
              <c:f>'2'!$A$4:$A$6</c:f>
              <c:strCache>
                <c:ptCount val="3"/>
                <c:pt idx="0">
                  <c:v>Petrol</c:v>
                </c:pt>
                <c:pt idx="1">
                  <c:v>Diesel</c:v>
                </c:pt>
                <c:pt idx="2">
                  <c:v>Electric</c:v>
                </c:pt>
              </c:strCache>
            </c:strRef>
          </c:cat>
          <c:val>
            <c:numRef>
              <c:f>'2'!$B$4:$B$6</c:f>
              <c:numCache>
                <c:formatCode>General</c:formatCode>
                <c:ptCount val="3"/>
                <c:pt idx="0">
                  <c:v>1118857</c:v>
                </c:pt>
                <c:pt idx="1">
                  <c:v>196103</c:v>
                </c:pt>
                <c:pt idx="2">
                  <c:v>62532</c:v>
                </c:pt>
              </c:numCache>
            </c:numRef>
          </c:val>
          <c:extLst>
            <c:ext xmlns:c16="http://schemas.microsoft.com/office/drawing/2014/chart" uri="{C3380CC4-5D6E-409C-BE32-E72D297353CC}">
              <c16:uniqueId val="{00000006-9F16-4867-BD83-829365ED8BF2}"/>
            </c:ext>
          </c:extLst>
        </c:ser>
        <c:dLbls>
          <c:showLegendKey val="0"/>
          <c:showVal val="0"/>
          <c:showCatName val="0"/>
          <c:showSerName val="0"/>
          <c:showPercent val="0"/>
          <c:showBubbleSize val="0"/>
          <c:showLeaderLines val="1"/>
        </c:dLbls>
        <c:firstSliceAng val="0"/>
        <c:holeSize val="58"/>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[C7.xlsx]TS_iPass - 1!PivotTable5</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600" b="1" i="0" u="none" strike="noStrike" baseline="0" dirty="0">
                <a:solidFill>
                  <a:schemeClr val="accent4">
                    <a:lumMod val="60000"/>
                    <a:lumOff val="40000"/>
                  </a:schemeClr>
                </a:solidFill>
                <a:effectLst/>
              </a:rPr>
              <a:t>Top 5 Sectors</a:t>
            </a:r>
          </a:p>
          <a:p>
            <a:pPr>
              <a:defRPr/>
            </a:pPr>
            <a:r>
              <a:rPr lang="en-IN" sz="1600" b="0" i="0" u="none" strike="noStrike" baseline="0" dirty="0">
                <a:solidFill>
                  <a:schemeClr val="accent1">
                    <a:lumMod val="75000"/>
                  </a:schemeClr>
                </a:solidFill>
                <a:effectLst/>
              </a:rPr>
              <a:t> </a:t>
            </a:r>
            <a:r>
              <a:rPr lang="en-IN" sz="1050" b="0" i="0" u="none" strike="noStrike" baseline="0" dirty="0">
                <a:effectLst/>
              </a:rPr>
              <a:t>Most Significant Investments in FY 2022</a:t>
            </a:r>
            <a:endParaRPr lang="en-US" sz="1600" b="0" dirty="0">
              <a:solidFill>
                <a:schemeClr val="accent1">
                  <a:lumMod val="75000"/>
                </a:schemeClr>
              </a:solidFill>
            </a:endParaRPr>
          </a:p>
        </c:rich>
      </c:tx>
      <c:layout>
        <c:manualLayout>
          <c:xMode val="edge"/>
          <c:yMode val="edge"/>
          <c:x val="0.47366077275703994"/>
          <c:y val="2.3148148148148147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solidFill>
              <a:schemeClr val="lt1"/>
            </a:solidFill>
            <a:ln>
              <a:solidFill>
                <a:schemeClr val="dk1">
                  <a:lumMod val="25000"/>
                  <a:lumOff val="75000"/>
                </a:scheme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leftArrowCallout">
                  <a:avLst/>
                </a:prstGeom>
                <a:noFill/>
                <a:ln>
                  <a:noFill/>
                </a:ln>
              </c15:spPr>
            </c:ext>
          </c:extLst>
        </c:dLbl>
      </c:pivotFmt>
      <c:pivotFmt>
        <c:idx val="1"/>
        <c:spPr>
          <a:solidFill>
            <a:schemeClr val="accent1"/>
          </a:solidFill>
          <a:ln>
            <a:noFill/>
          </a:ln>
          <a:effectLst/>
        </c:spPr>
        <c:marker>
          <c:symbol val="none"/>
        </c:marker>
        <c:dLbl>
          <c:idx val="0"/>
          <c:spPr>
            <a:solidFill>
              <a:schemeClr val="lt1"/>
            </a:solidFill>
            <a:ln>
              <a:solidFill>
                <a:schemeClr val="dk1">
                  <a:lumMod val="25000"/>
                  <a:lumOff val="75000"/>
                </a:scheme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leftArrowCallout">
                  <a:avLst/>
                </a:prstGeom>
                <a:noFill/>
                <a:ln>
                  <a:noFill/>
                </a:ln>
              </c15:spPr>
            </c:ext>
          </c:extLst>
        </c:dLbl>
      </c:pivotFmt>
      <c:pivotFmt>
        <c:idx val="2"/>
        <c:spPr>
          <a:solidFill>
            <a:schemeClr val="accent1"/>
          </a:solidFill>
          <a:ln>
            <a:noFill/>
          </a:ln>
          <a:effectLst/>
        </c:spPr>
        <c:marker>
          <c:symbol val="none"/>
        </c:marker>
        <c:dLbl>
          <c:idx val="0"/>
          <c:spPr>
            <a:solidFill>
              <a:schemeClr val="lt1"/>
            </a:solidFill>
            <a:ln>
              <a:solidFill>
                <a:schemeClr val="dk1">
                  <a:lumMod val="25000"/>
                  <a:lumOff val="75000"/>
                </a:scheme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leftArrowCallout">
                  <a:avLst/>
                </a:prstGeom>
                <a:noFill/>
                <a:ln>
                  <a:noFill/>
                </a:ln>
              </c15:spPr>
            </c:ext>
          </c:extLst>
        </c:dLbl>
      </c:pivotFmt>
    </c:pivotFmts>
    <c:plotArea>
      <c:layout>
        <c:manualLayout>
          <c:layoutTarget val="inner"/>
          <c:xMode val="edge"/>
          <c:yMode val="edge"/>
          <c:x val="0.3934007129705801"/>
          <c:y val="0.22263888888888889"/>
          <c:w val="0.59271046343087708"/>
          <c:h val="0.72643518518518524"/>
        </c:manualLayout>
      </c:layout>
      <c:barChart>
        <c:barDir val="bar"/>
        <c:grouping val="clustered"/>
        <c:varyColors val="0"/>
        <c:ser>
          <c:idx val="0"/>
          <c:order val="0"/>
          <c:tx>
            <c:strRef>
              <c:f>'TS_iPass - 1'!$B$3</c:f>
              <c:strCache>
                <c:ptCount val="1"/>
                <c:pt idx="0">
                  <c:v>Total</c:v>
                </c:pt>
              </c:strCache>
            </c:strRef>
          </c:tx>
          <c:spPr>
            <a:solidFill>
              <a:schemeClr val="accent1"/>
            </a:solidFill>
            <a:ln>
              <a:noFill/>
            </a:ln>
            <a:effectLst/>
          </c:spPr>
          <c:invertIfNegative val="0"/>
          <c:dLbls>
            <c:spPr>
              <a:solidFill>
                <a:schemeClr val="lt1"/>
              </a:solidFill>
              <a:ln>
                <a:solidFill>
                  <a:schemeClr val="dk1">
                    <a:lumMod val="25000"/>
                    <a:lumOff val="75000"/>
                  </a:scheme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leftArrowCallou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'TS_iPass - 1'!$A$4:$A$8</c:f>
              <c:strCache>
                <c:ptCount val="5"/>
                <c:pt idx="0">
                  <c:v>Engineering</c:v>
                </c:pt>
                <c:pt idx="1">
                  <c:v>Solar and Other Renewable Energy</c:v>
                </c:pt>
                <c:pt idx="2">
                  <c:v>Real Estate,Industrial Parks and IT Buildings</c:v>
                </c:pt>
                <c:pt idx="3">
                  <c:v>Pharmaceuticals and Chemicals</c:v>
                </c:pt>
                <c:pt idx="4">
                  <c:v>Plastic and Rubber</c:v>
                </c:pt>
              </c:strCache>
            </c:strRef>
          </c:cat>
          <c:val>
            <c:numRef>
              <c:f>'TS_iPass - 1'!$B$4:$B$8</c:f>
              <c:numCache>
                <c:formatCode>#,##0.00\ \C\r</c:formatCode>
                <c:ptCount val="5"/>
                <c:pt idx="0">
                  <c:v>1877.4532999999999</c:v>
                </c:pt>
                <c:pt idx="1">
                  <c:v>2052.9850000000001</c:v>
                </c:pt>
                <c:pt idx="2">
                  <c:v>2127.2963</c:v>
                </c:pt>
                <c:pt idx="3">
                  <c:v>2181.6342</c:v>
                </c:pt>
                <c:pt idx="4">
                  <c:v>5855.6094999999996</c:v>
                </c:pt>
              </c:numCache>
            </c:numRef>
          </c:val>
          <c:extLst>
            <c:ext xmlns:c16="http://schemas.microsoft.com/office/drawing/2014/chart" uri="{C3380CC4-5D6E-409C-BE32-E72D297353CC}">
              <c16:uniqueId val="{00000000-678A-4CD6-A78E-963DD959C6F6}"/>
            </c:ext>
          </c:extLst>
        </c:ser>
        <c:dLbls>
          <c:dLblPos val="outEnd"/>
          <c:showLegendKey val="0"/>
          <c:showVal val="1"/>
          <c:showCatName val="0"/>
          <c:showSerName val="0"/>
          <c:showPercent val="0"/>
          <c:showBubbleSize val="0"/>
        </c:dLbls>
        <c:gapWidth val="26"/>
        <c:axId val="1982920432"/>
        <c:axId val="1982917520"/>
      </c:barChart>
      <c:catAx>
        <c:axId val="198292043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82917520"/>
        <c:crosses val="autoZero"/>
        <c:auto val="1"/>
        <c:lblAlgn val="ctr"/>
        <c:lblOffset val="100"/>
        <c:noMultiLvlLbl val="0"/>
      </c:catAx>
      <c:valAx>
        <c:axId val="1982917520"/>
        <c:scaling>
          <c:orientation val="minMax"/>
        </c:scaling>
        <c:delete val="1"/>
        <c:axPos val="b"/>
        <c:numFmt formatCode="#,##0.00\ \C\r" sourceLinked="1"/>
        <c:majorTickMark val="none"/>
        <c:minorTickMark val="none"/>
        <c:tickLblPos val="nextTo"/>
        <c:crossAx val="198292043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[C7.xlsx]TS_iPass - 1!PivotTable5</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600" b="1" i="0" u="none" strike="noStrike" baseline="0" dirty="0">
                <a:solidFill>
                  <a:schemeClr val="accent4">
                    <a:lumMod val="60000"/>
                    <a:lumOff val="40000"/>
                  </a:schemeClr>
                </a:solidFill>
                <a:effectLst/>
              </a:rPr>
              <a:t>Top 5 Sectors</a:t>
            </a:r>
          </a:p>
          <a:p>
            <a:pPr>
              <a:defRPr/>
            </a:pPr>
            <a:r>
              <a:rPr lang="en-IN" sz="1600" b="0" i="0" u="none" strike="noStrike" baseline="0" dirty="0">
                <a:solidFill>
                  <a:schemeClr val="accent1">
                    <a:lumMod val="75000"/>
                  </a:schemeClr>
                </a:solidFill>
                <a:effectLst/>
              </a:rPr>
              <a:t> </a:t>
            </a:r>
            <a:r>
              <a:rPr lang="en-IN" sz="1050" b="0" i="0" u="none" strike="noStrike" baseline="0" dirty="0">
                <a:effectLst/>
              </a:rPr>
              <a:t>Most Significant Investments in FY 2022</a:t>
            </a:r>
            <a:endParaRPr lang="en-US" sz="1600" b="0" dirty="0">
              <a:solidFill>
                <a:schemeClr val="accent1">
                  <a:lumMod val="75000"/>
                </a:schemeClr>
              </a:solidFill>
            </a:endParaRPr>
          </a:p>
        </c:rich>
      </c:tx>
      <c:layout>
        <c:manualLayout>
          <c:xMode val="edge"/>
          <c:yMode val="edge"/>
          <c:x val="0.47366077275703994"/>
          <c:y val="2.3148148148148147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solidFill>
              <a:schemeClr val="lt1"/>
            </a:solidFill>
            <a:ln>
              <a:solidFill>
                <a:schemeClr val="dk1">
                  <a:lumMod val="25000"/>
                  <a:lumOff val="75000"/>
                </a:scheme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leftArrowCallout">
                  <a:avLst/>
                </a:prstGeom>
                <a:noFill/>
                <a:ln>
                  <a:noFill/>
                </a:ln>
              </c15:spPr>
            </c:ext>
          </c:extLst>
        </c:dLbl>
      </c:pivotFmt>
      <c:pivotFmt>
        <c:idx val="1"/>
        <c:spPr>
          <a:solidFill>
            <a:schemeClr val="accent1"/>
          </a:solidFill>
          <a:ln>
            <a:noFill/>
          </a:ln>
          <a:effectLst/>
        </c:spPr>
        <c:marker>
          <c:symbol val="none"/>
        </c:marker>
        <c:dLbl>
          <c:idx val="0"/>
          <c:spPr>
            <a:solidFill>
              <a:schemeClr val="lt1"/>
            </a:solidFill>
            <a:ln>
              <a:solidFill>
                <a:schemeClr val="dk1">
                  <a:lumMod val="25000"/>
                  <a:lumOff val="75000"/>
                </a:scheme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leftArrowCallout">
                  <a:avLst/>
                </a:prstGeom>
                <a:noFill/>
                <a:ln>
                  <a:noFill/>
                </a:ln>
              </c15:spPr>
            </c:ext>
          </c:extLst>
        </c:dLbl>
      </c:pivotFmt>
      <c:pivotFmt>
        <c:idx val="2"/>
        <c:spPr>
          <a:solidFill>
            <a:schemeClr val="accent1"/>
          </a:solidFill>
          <a:ln>
            <a:noFill/>
          </a:ln>
          <a:effectLst/>
        </c:spPr>
        <c:marker>
          <c:symbol val="none"/>
        </c:marker>
        <c:dLbl>
          <c:idx val="0"/>
          <c:spPr>
            <a:solidFill>
              <a:schemeClr val="lt1"/>
            </a:solidFill>
            <a:ln>
              <a:solidFill>
                <a:schemeClr val="dk1">
                  <a:lumMod val="25000"/>
                  <a:lumOff val="75000"/>
                </a:scheme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leftArrowCallout">
                  <a:avLst/>
                </a:prstGeom>
                <a:noFill/>
                <a:ln>
                  <a:noFill/>
                </a:ln>
              </c15:spPr>
            </c:ext>
          </c:extLst>
        </c:dLbl>
      </c:pivotFmt>
    </c:pivotFmts>
    <c:plotArea>
      <c:layout>
        <c:manualLayout>
          <c:layoutTarget val="inner"/>
          <c:xMode val="edge"/>
          <c:yMode val="edge"/>
          <c:x val="0.3934007129705801"/>
          <c:y val="0.22263888888888889"/>
          <c:w val="0.59271046343087708"/>
          <c:h val="0.72643518518518524"/>
        </c:manualLayout>
      </c:layout>
      <c:barChart>
        <c:barDir val="bar"/>
        <c:grouping val="clustered"/>
        <c:varyColors val="0"/>
        <c:ser>
          <c:idx val="0"/>
          <c:order val="0"/>
          <c:tx>
            <c:strRef>
              <c:f>'TS_iPass - 1'!$B$3</c:f>
              <c:strCache>
                <c:ptCount val="1"/>
                <c:pt idx="0">
                  <c:v>Total</c:v>
                </c:pt>
              </c:strCache>
            </c:strRef>
          </c:tx>
          <c:spPr>
            <a:solidFill>
              <a:schemeClr val="accent1"/>
            </a:solidFill>
            <a:ln>
              <a:noFill/>
            </a:ln>
            <a:effectLst/>
          </c:spPr>
          <c:invertIfNegative val="0"/>
          <c:dLbls>
            <c:spPr>
              <a:solidFill>
                <a:schemeClr val="lt1"/>
              </a:solidFill>
              <a:ln>
                <a:solidFill>
                  <a:schemeClr val="dk1">
                    <a:lumMod val="25000"/>
                    <a:lumOff val="75000"/>
                  </a:scheme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leftArrowCallou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'TS_iPass - 1'!$A$4:$A$8</c:f>
              <c:strCache>
                <c:ptCount val="5"/>
                <c:pt idx="0">
                  <c:v>Engineering</c:v>
                </c:pt>
                <c:pt idx="1">
                  <c:v>Solar and Other Renewable Energy</c:v>
                </c:pt>
                <c:pt idx="2">
                  <c:v>Real Estate,Industrial Parks and IT Buildings</c:v>
                </c:pt>
                <c:pt idx="3">
                  <c:v>Pharmaceuticals and Chemicals</c:v>
                </c:pt>
                <c:pt idx="4">
                  <c:v>Plastic and Rubber</c:v>
                </c:pt>
              </c:strCache>
            </c:strRef>
          </c:cat>
          <c:val>
            <c:numRef>
              <c:f>'TS_iPass - 1'!$B$4:$B$8</c:f>
              <c:numCache>
                <c:formatCode>#,##0.00\ \C\r</c:formatCode>
                <c:ptCount val="5"/>
                <c:pt idx="0">
                  <c:v>1877.4532999999999</c:v>
                </c:pt>
                <c:pt idx="1">
                  <c:v>2052.9850000000001</c:v>
                </c:pt>
                <c:pt idx="2">
                  <c:v>2127.2963</c:v>
                </c:pt>
                <c:pt idx="3">
                  <c:v>2181.6342</c:v>
                </c:pt>
                <c:pt idx="4">
                  <c:v>5855.6094999999996</c:v>
                </c:pt>
              </c:numCache>
            </c:numRef>
          </c:val>
          <c:extLst>
            <c:ext xmlns:c16="http://schemas.microsoft.com/office/drawing/2014/chart" uri="{C3380CC4-5D6E-409C-BE32-E72D297353CC}">
              <c16:uniqueId val="{00000000-678A-4CD6-A78E-963DD959C6F6}"/>
            </c:ext>
          </c:extLst>
        </c:ser>
        <c:dLbls>
          <c:dLblPos val="outEnd"/>
          <c:showLegendKey val="0"/>
          <c:showVal val="1"/>
          <c:showCatName val="0"/>
          <c:showSerName val="0"/>
          <c:showPercent val="0"/>
          <c:showBubbleSize val="0"/>
        </c:dLbls>
        <c:gapWidth val="26"/>
        <c:axId val="1982920432"/>
        <c:axId val="1982917520"/>
      </c:barChart>
      <c:catAx>
        <c:axId val="198292043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82917520"/>
        <c:crosses val="autoZero"/>
        <c:auto val="1"/>
        <c:lblAlgn val="ctr"/>
        <c:lblOffset val="100"/>
        <c:noMultiLvlLbl val="0"/>
      </c:catAx>
      <c:valAx>
        <c:axId val="1982917520"/>
        <c:scaling>
          <c:orientation val="minMax"/>
        </c:scaling>
        <c:delete val="1"/>
        <c:axPos val="b"/>
        <c:numFmt formatCode="#,##0.00\ \C\r" sourceLinked="1"/>
        <c:majorTickMark val="none"/>
        <c:minorTickMark val="none"/>
        <c:tickLblPos val="nextTo"/>
        <c:crossAx val="198292043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[C7.xlsx]TS_iPass -2!PivotTable6</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1" i="0" u="none" strike="noStrike" baseline="0" dirty="0">
                <a:solidFill>
                  <a:schemeClr val="accent4">
                    <a:lumMod val="60000"/>
                    <a:lumOff val="40000"/>
                  </a:schemeClr>
                </a:solidFill>
                <a:effectLst/>
              </a:rPr>
              <a:t>Top 3 Districts</a:t>
            </a:r>
            <a:br>
              <a:rPr lang="en-IN" sz="1400" b="1" i="0" u="none" strike="noStrike" baseline="0" dirty="0">
                <a:solidFill>
                  <a:schemeClr val="accent1">
                    <a:lumMod val="75000"/>
                  </a:schemeClr>
                </a:solidFill>
                <a:effectLst/>
              </a:rPr>
            </a:br>
            <a:r>
              <a:rPr lang="en-IN" sz="1000" b="0" i="0" u="none" strike="noStrike" baseline="0" dirty="0">
                <a:effectLst/>
              </a:rPr>
              <a:t>Investments during FY 2019 to 2022</a:t>
            </a:r>
            <a:endParaRPr lang="en-US" b="0" dirty="0">
              <a:solidFill>
                <a:schemeClr val="accent1">
                  <a:lumMod val="75000"/>
                </a:scheme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solidFill>
              <a:sysClr val="window" lastClr="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chemeClr val="accent1"/>
          </a:solidFill>
          <a:ln>
            <a:noFill/>
          </a:ln>
          <a:effectLst/>
        </c:spPr>
        <c:marker>
          <c:symbol val="none"/>
        </c:marker>
        <c:dLbl>
          <c:idx val="0"/>
          <c:spPr>
            <a:solidFill>
              <a:sysClr val="window" lastClr="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
        <c:spPr>
          <a:solidFill>
            <a:schemeClr val="accent1"/>
          </a:solidFill>
          <a:ln>
            <a:noFill/>
          </a:ln>
          <a:effectLst/>
        </c:spPr>
        <c:marker>
          <c:symbol val="none"/>
        </c:marker>
        <c:dLbl>
          <c:idx val="0"/>
          <c:spPr>
            <a:solidFill>
              <a:sysClr val="window" lastClr="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s>
    <c:plotArea>
      <c:layout/>
      <c:barChart>
        <c:barDir val="col"/>
        <c:grouping val="stacked"/>
        <c:varyColors val="0"/>
        <c:ser>
          <c:idx val="0"/>
          <c:order val="0"/>
          <c:tx>
            <c:strRef>
              <c:f>'TS_iPass -2'!$B$1</c:f>
              <c:strCache>
                <c:ptCount val="1"/>
                <c:pt idx="0">
                  <c:v>Total</c:v>
                </c:pt>
              </c:strCache>
            </c:strRef>
          </c:tx>
          <c:spPr>
            <a:solidFill>
              <a:schemeClr val="accent1"/>
            </a:solidFill>
            <a:ln>
              <a:noFill/>
            </a:ln>
            <a:effectLst/>
          </c:spPr>
          <c:invertIfNegative val="0"/>
          <c:dLbls>
            <c:spPr>
              <a:solidFill>
                <a:srgbClr val="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0"/>
              </c:ext>
            </c:extLst>
          </c:dLbls>
          <c:cat>
            <c:strRef>
              <c:f>'TS_iPass -2'!$A$2:$A$4</c:f>
              <c:strCache>
                <c:ptCount val="3"/>
                <c:pt idx="0">
                  <c:v>Rangareddy</c:v>
                </c:pt>
                <c:pt idx="1">
                  <c:v>Sangareddy</c:v>
                </c:pt>
                <c:pt idx="2">
                  <c:v>Medchal_Malkajgiri</c:v>
                </c:pt>
              </c:strCache>
            </c:strRef>
          </c:cat>
          <c:val>
            <c:numRef>
              <c:f>'TS_iPass -2'!$B$2:$B$4</c:f>
              <c:numCache>
                <c:formatCode>#,##0.00\ \C\r</c:formatCode>
                <c:ptCount val="3"/>
                <c:pt idx="0">
                  <c:v>42706.332000000002</c:v>
                </c:pt>
                <c:pt idx="1">
                  <c:v>12366.7556</c:v>
                </c:pt>
                <c:pt idx="2">
                  <c:v>10394.561</c:v>
                </c:pt>
              </c:numCache>
            </c:numRef>
          </c:val>
          <c:extLst>
            <c:ext xmlns:c16="http://schemas.microsoft.com/office/drawing/2014/chart" uri="{C3380CC4-5D6E-409C-BE32-E72D297353CC}">
              <c16:uniqueId val="{00000000-B342-465A-856A-25A5756147E4}"/>
            </c:ext>
          </c:extLst>
        </c:ser>
        <c:dLbls>
          <c:dLblPos val="ctr"/>
          <c:showLegendKey val="0"/>
          <c:showVal val="1"/>
          <c:showCatName val="0"/>
          <c:showSerName val="0"/>
          <c:showPercent val="0"/>
          <c:showBubbleSize val="0"/>
        </c:dLbls>
        <c:gapWidth val="108"/>
        <c:overlap val="100"/>
        <c:axId val="1831575408"/>
        <c:axId val="1831582064"/>
      </c:barChart>
      <c:catAx>
        <c:axId val="18315754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31582064"/>
        <c:crosses val="autoZero"/>
        <c:auto val="1"/>
        <c:lblAlgn val="ctr"/>
        <c:lblOffset val="100"/>
        <c:noMultiLvlLbl val="0"/>
      </c:catAx>
      <c:valAx>
        <c:axId val="1831582064"/>
        <c:scaling>
          <c:orientation val="minMax"/>
        </c:scaling>
        <c:delete val="1"/>
        <c:axPos val="l"/>
        <c:numFmt formatCode="#,##0.00\ \C\r" sourceLinked="1"/>
        <c:majorTickMark val="none"/>
        <c:minorTickMark val="none"/>
        <c:tickLblPos val="nextTo"/>
        <c:crossAx val="183157540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[C7.xlsx]TS_iPass -2!PivotTable6</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1" i="0" u="none" strike="noStrike" baseline="0" dirty="0">
                <a:solidFill>
                  <a:schemeClr val="accent4">
                    <a:lumMod val="60000"/>
                    <a:lumOff val="40000"/>
                  </a:schemeClr>
                </a:solidFill>
                <a:effectLst/>
              </a:rPr>
              <a:t>Top 3 Districts</a:t>
            </a:r>
            <a:br>
              <a:rPr lang="en-IN" sz="1400" b="1" i="0" u="none" strike="noStrike" baseline="0" dirty="0">
                <a:solidFill>
                  <a:schemeClr val="accent1">
                    <a:lumMod val="75000"/>
                  </a:schemeClr>
                </a:solidFill>
                <a:effectLst/>
              </a:rPr>
            </a:br>
            <a:r>
              <a:rPr lang="en-IN" sz="1000" b="0" i="0" u="none" strike="noStrike" baseline="0" dirty="0">
                <a:effectLst/>
              </a:rPr>
              <a:t>Investments during FY 2019 to 2022</a:t>
            </a:r>
            <a:endParaRPr lang="en-US" b="0" dirty="0">
              <a:solidFill>
                <a:schemeClr val="accent1">
                  <a:lumMod val="75000"/>
                </a:scheme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solidFill>
              <a:sysClr val="window" lastClr="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chemeClr val="accent1"/>
          </a:solidFill>
          <a:ln>
            <a:noFill/>
          </a:ln>
          <a:effectLst/>
        </c:spPr>
        <c:marker>
          <c:symbol val="none"/>
        </c:marker>
        <c:dLbl>
          <c:idx val="0"/>
          <c:spPr>
            <a:solidFill>
              <a:sysClr val="window" lastClr="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
        <c:spPr>
          <a:solidFill>
            <a:schemeClr val="accent1"/>
          </a:solidFill>
          <a:ln>
            <a:noFill/>
          </a:ln>
          <a:effectLst/>
        </c:spPr>
        <c:marker>
          <c:symbol val="none"/>
        </c:marker>
        <c:dLbl>
          <c:idx val="0"/>
          <c:spPr>
            <a:solidFill>
              <a:sysClr val="window" lastClr="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s>
    <c:plotArea>
      <c:layout/>
      <c:barChart>
        <c:barDir val="col"/>
        <c:grouping val="stacked"/>
        <c:varyColors val="0"/>
        <c:ser>
          <c:idx val="0"/>
          <c:order val="0"/>
          <c:tx>
            <c:strRef>
              <c:f>'TS_iPass -2'!$B$1</c:f>
              <c:strCache>
                <c:ptCount val="1"/>
                <c:pt idx="0">
                  <c:v>Total</c:v>
                </c:pt>
              </c:strCache>
            </c:strRef>
          </c:tx>
          <c:spPr>
            <a:solidFill>
              <a:schemeClr val="accent1"/>
            </a:solidFill>
            <a:ln>
              <a:noFill/>
            </a:ln>
            <a:effectLst/>
          </c:spPr>
          <c:invertIfNegative val="0"/>
          <c:dLbls>
            <c:spPr>
              <a:solidFill>
                <a:srgbClr val="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0"/>
              </c:ext>
            </c:extLst>
          </c:dLbls>
          <c:cat>
            <c:strRef>
              <c:f>'TS_iPass -2'!$A$2:$A$4</c:f>
              <c:strCache>
                <c:ptCount val="3"/>
                <c:pt idx="0">
                  <c:v>Rangareddy</c:v>
                </c:pt>
                <c:pt idx="1">
                  <c:v>Sangareddy</c:v>
                </c:pt>
                <c:pt idx="2">
                  <c:v>Medchal_Malkajgiri</c:v>
                </c:pt>
              </c:strCache>
            </c:strRef>
          </c:cat>
          <c:val>
            <c:numRef>
              <c:f>'TS_iPass -2'!$B$2:$B$4</c:f>
              <c:numCache>
                <c:formatCode>#,##0.00\ \C\r</c:formatCode>
                <c:ptCount val="3"/>
                <c:pt idx="0">
                  <c:v>42706.332000000002</c:v>
                </c:pt>
                <c:pt idx="1">
                  <c:v>12366.7556</c:v>
                </c:pt>
                <c:pt idx="2">
                  <c:v>10394.561</c:v>
                </c:pt>
              </c:numCache>
            </c:numRef>
          </c:val>
          <c:extLst>
            <c:ext xmlns:c16="http://schemas.microsoft.com/office/drawing/2014/chart" uri="{C3380CC4-5D6E-409C-BE32-E72D297353CC}">
              <c16:uniqueId val="{00000000-B342-465A-856A-25A5756147E4}"/>
            </c:ext>
          </c:extLst>
        </c:ser>
        <c:dLbls>
          <c:dLblPos val="ctr"/>
          <c:showLegendKey val="0"/>
          <c:showVal val="1"/>
          <c:showCatName val="0"/>
          <c:showSerName val="0"/>
          <c:showPercent val="0"/>
          <c:showBubbleSize val="0"/>
        </c:dLbls>
        <c:gapWidth val="108"/>
        <c:overlap val="100"/>
        <c:axId val="1831575408"/>
        <c:axId val="1831582064"/>
      </c:barChart>
      <c:catAx>
        <c:axId val="18315754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31582064"/>
        <c:crosses val="autoZero"/>
        <c:auto val="1"/>
        <c:lblAlgn val="ctr"/>
        <c:lblOffset val="100"/>
        <c:noMultiLvlLbl val="0"/>
      </c:catAx>
      <c:valAx>
        <c:axId val="1831582064"/>
        <c:scaling>
          <c:orientation val="minMax"/>
        </c:scaling>
        <c:delete val="1"/>
        <c:axPos val="l"/>
        <c:numFmt formatCode="#,##0.00\ \C\r" sourceLinked="1"/>
        <c:majorTickMark val="none"/>
        <c:minorTickMark val="none"/>
        <c:tickLblPos val="nextTo"/>
        <c:crossAx val="183157540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[C7.xlsx]Stamp-1!PivotTable1</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1" i="0" u="none" strike="noStrike" baseline="0" dirty="0">
                <a:solidFill>
                  <a:schemeClr val="accent4">
                    <a:lumMod val="40000"/>
                    <a:lumOff val="60000"/>
                  </a:schemeClr>
                </a:solidFill>
                <a:effectLst/>
              </a:rPr>
              <a:t>Top 5 Districts </a:t>
            </a:r>
          </a:p>
          <a:p>
            <a:pPr>
              <a:defRPr/>
            </a:pPr>
            <a:r>
              <a:rPr lang="en-IN" sz="1050" b="1" i="0" u="none" strike="noStrike" baseline="0" dirty="0">
                <a:effectLst/>
              </a:rPr>
              <a:t>Document Registration Revenue Growth % ( 2019 - 2022)</a:t>
            </a:r>
            <a:endParaRPr lang="en-US" sz="800" dirty="0"/>
          </a:p>
        </c:rich>
      </c:tx>
      <c:layout>
        <c:manualLayout>
          <c:xMode val="edge"/>
          <c:yMode val="edge"/>
          <c:x val="0.18301377952755907"/>
          <c:y val="3.2142141602062219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24242913385826773"/>
          <c:y val="0.29264950838297155"/>
          <c:w val="0.69907786526684168"/>
          <c:h val="0.65934175450799304"/>
        </c:manualLayout>
      </c:layout>
      <c:barChart>
        <c:barDir val="bar"/>
        <c:grouping val="clustered"/>
        <c:varyColors val="0"/>
        <c:ser>
          <c:idx val="0"/>
          <c:order val="0"/>
          <c:tx>
            <c:strRef>
              <c:f>'Stamp-1'!$B$1</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'Stamp-1'!$A$2:$A$6</c:f>
              <c:strCache>
                <c:ptCount val="5"/>
                <c:pt idx="0">
                  <c:v>Medchal_Malkajgiri</c:v>
                </c:pt>
                <c:pt idx="1">
                  <c:v>Mancherial</c:v>
                </c:pt>
                <c:pt idx="2">
                  <c:v>Karimnagar</c:v>
                </c:pt>
                <c:pt idx="3">
                  <c:v>Adilabad</c:v>
                </c:pt>
                <c:pt idx="4">
                  <c:v>Mulugu</c:v>
                </c:pt>
              </c:strCache>
            </c:strRef>
          </c:cat>
          <c:val>
            <c:numRef>
              <c:f>'Stamp-1'!$B$2:$B$6</c:f>
              <c:numCache>
                <c:formatCode>0%</c:formatCode>
                <c:ptCount val="5"/>
                <c:pt idx="0">
                  <c:v>0.91684369687666045</c:v>
                </c:pt>
                <c:pt idx="1">
                  <c:v>0.91749142576154574</c:v>
                </c:pt>
                <c:pt idx="2">
                  <c:v>0.92745530318613589</c:v>
                </c:pt>
                <c:pt idx="3">
                  <c:v>1.228413459977223</c:v>
                </c:pt>
                <c:pt idx="4">
                  <c:v>1.7093772045081919</c:v>
                </c:pt>
              </c:numCache>
            </c:numRef>
          </c:val>
          <c:extLst>
            <c:ext xmlns:c16="http://schemas.microsoft.com/office/drawing/2014/chart" uri="{C3380CC4-5D6E-409C-BE32-E72D297353CC}">
              <c16:uniqueId val="{00000000-585C-4C7E-9A60-D6BC58B321EA}"/>
            </c:ext>
          </c:extLst>
        </c:ser>
        <c:dLbls>
          <c:dLblPos val="inEnd"/>
          <c:showLegendKey val="0"/>
          <c:showVal val="1"/>
          <c:showCatName val="0"/>
          <c:showSerName val="0"/>
          <c:showPercent val="0"/>
          <c:showBubbleSize val="0"/>
        </c:dLbls>
        <c:gapWidth val="18"/>
        <c:axId val="942932079"/>
        <c:axId val="942933327"/>
      </c:barChart>
      <c:catAx>
        <c:axId val="942932079"/>
        <c:scaling>
          <c:orientation val="minMax"/>
        </c:scaling>
        <c:delete val="0"/>
        <c:axPos val="l"/>
        <c:numFmt formatCode="General" sourceLinked="1"/>
        <c:majorTickMark val="none"/>
        <c:minorTickMark val="none"/>
        <c:tickLblPos val="nextTo"/>
        <c:spPr>
          <a:noFill/>
          <a:ln w="22225" cap="flat" cmpd="sng" algn="ctr">
            <a:solidFill>
              <a:schemeClr val="bg2">
                <a:lumMod val="75000"/>
                <a:alpha val="97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2933327"/>
        <c:crosses val="autoZero"/>
        <c:auto val="1"/>
        <c:lblAlgn val="ctr"/>
        <c:lblOffset val="100"/>
        <c:tickLblSkip val="1"/>
        <c:noMultiLvlLbl val="0"/>
      </c:catAx>
      <c:valAx>
        <c:axId val="942933327"/>
        <c:scaling>
          <c:orientation val="minMax"/>
        </c:scaling>
        <c:delete val="0"/>
        <c:axPos val="t"/>
        <c:numFmt formatCode="0%" sourceLinked="1"/>
        <c:majorTickMark val="out"/>
        <c:minorTickMark val="none"/>
        <c:tickLblPos val="nextTo"/>
        <c:spPr>
          <a:noFill/>
          <a:ln>
            <a:solidFill>
              <a:schemeClr val="accent1"/>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2932079"/>
        <c:crosses val="max"/>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1" i="0" u="none" strike="noStrike" baseline="0" dirty="0">
                <a:solidFill>
                  <a:schemeClr val="accent4">
                    <a:lumMod val="60000"/>
                    <a:lumOff val="40000"/>
                  </a:schemeClr>
                </a:solidFill>
                <a:effectLst/>
              </a:rPr>
              <a:t>Relationship between District Investments and Stamps Revenue </a:t>
            </a:r>
            <a:r>
              <a:rPr lang="en-IN" sz="1000" b="0" i="0" u="none" strike="noStrike" baseline="0" dirty="0">
                <a:effectLst/>
              </a:rPr>
              <a:t>(FY 2021 and 2022)</a:t>
            </a:r>
            <a:endParaRPr lang="en-IN"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9.6428066192235692E-2"/>
          <c:y val="0.21140631819173697"/>
          <c:w val="0.86692106776812794"/>
          <c:h val="0.67684333630346249"/>
        </c:manualLayout>
      </c:layout>
      <c:scatterChart>
        <c:scatterStyle val="lineMarker"/>
        <c:varyColors val="0"/>
        <c:ser>
          <c:idx val="0"/>
          <c:order val="0"/>
          <c:tx>
            <c:v>2022</c:v>
          </c:tx>
          <c:spPr>
            <a:ln w="19050" cap="rnd">
              <a:noFill/>
              <a:round/>
            </a:ln>
            <a:effectLst/>
          </c:spPr>
          <c:marker>
            <c:symbol val="circle"/>
            <c:size val="8"/>
            <c:spPr>
              <a:solidFill>
                <a:schemeClr val="accent2"/>
              </a:solidFill>
              <a:ln w="9525">
                <a:noFill/>
              </a:ln>
              <a:effectLst/>
            </c:spPr>
          </c:marker>
          <c:trendline>
            <c:spPr>
              <a:ln w="19050" cap="rnd">
                <a:solidFill>
                  <a:schemeClr val="accent1"/>
                </a:solidFill>
                <a:prstDash val="sysDot"/>
              </a:ln>
              <a:effectLst/>
            </c:spPr>
            <c:trendlineType val="linear"/>
            <c:dispRSqr val="0"/>
            <c:dispEq val="0"/>
          </c:trendline>
          <c:xVal>
            <c:numRef>
              <c:f>'TS-iPass-3'!$B$116:$B$148</c:f>
              <c:numCache>
                <c:formatCode>General</c:formatCode>
                <c:ptCount val="33"/>
                <c:pt idx="0">
                  <c:v>466.48140000000001</c:v>
                </c:pt>
                <c:pt idx="1">
                  <c:v>35.028599999999997</c:v>
                </c:pt>
                <c:pt idx="2">
                  <c:v>375.45299999999997</c:v>
                </c:pt>
                <c:pt idx="3">
                  <c:v>125.42619999999999</c:v>
                </c:pt>
                <c:pt idx="4">
                  <c:v>1099.0374999999999</c:v>
                </c:pt>
                <c:pt idx="5">
                  <c:v>1121.0625</c:v>
                </c:pt>
                <c:pt idx="6">
                  <c:v>4602.7137000000002</c:v>
                </c:pt>
                <c:pt idx="7">
                  <c:v>8663.7937999999995</c:v>
                </c:pt>
                <c:pt idx="8">
                  <c:v>37.419899999999998</c:v>
                </c:pt>
                <c:pt idx="9">
                  <c:v>26.883500000000002</c:v>
                </c:pt>
                <c:pt idx="10">
                  <c:v>56.011499999999998</c:v>
                </c:pt>
                <c:pt idx="11">
                  <c:v>16.095700000000001</c:v>
                </c:pt>
                <c:pt idx="12">
                  <c:v>112.60680000000001</c:v>
                </c:pt>
                <c:pt idx="13">
                  <c:v>354.65899999999999</c:v>
                </c:pt>
                <c:pt idx="14">
                  <c:v>105.0658</c:v>
                </c:pt>
                <c:pt idx="15">
                  <c:v>12.414</c:v>
                </c:pt>
                <c:pt idx="16">
                  <c:v>2768.5223000000001</c:v>
                </c:pt>
                <c:pt idx="17">
                  <c:v>1496.2657999999999</c:v>
                </c:pt>
                <c:pt idx="18">
                  <c:v>173.09780000000001</c:v>
                </c:pt>
                <c:pt idx="19">
                  <c:v>1788.4003</c:v>
                </c:pt>
                <c:pt idx="20">
                  <c:v>68.585999999999999</c:v>
                </c:pt>
                <c:pt idx="21">
                  <c:v>7.8517999999999999</c:v>
                </c:pt>
                <c:pt idx="22">
                  <c:v>141.22739999999999</c:v>
                </c:pt>
                <c:pt idx="23">
                  <c:v>115.03019999999999</c:v>
                </c:pt>
                <c:pt idx="24">
                  <c:v>601.62530000000004</c:v>
                </c:pt>
                <c:pt idx="25">
                  <c:v>91.917699999999996</c:v>
                </c:pt>
                <c:pt idx="26">
                  <c:v>10.5219</c:v>
                </c:pt>
                <c:pt idx="27">
                  <c:v>80.470500000000001</c:v>
                </c:pt>
                <c:pt idx="28">
                  <c:v>35.657800000000002</c:v>
                </c:pt>
                <c:pt idx="29">
                  <c:v>23.37</c:v>
                </c:pt>
                <c:pt idx="30">
                  <c:v>165.06880000000001</c:v>
                </c:pt>
                <c:pt idx="31">
                  <c:v>982.27239999999995</c:v>
                </c:pt>
                <c:pt idx="32">
                  <c:v>3.9209999999999998</c:v>
                </c:pt>
              </c:numCache>
            </c:numRef>
          </c:xVal>
          <c:yVal>
            <c:numRef>
              <c:f>'TS-iPass-3'!$C$116:$C$148</c:f>
              <c:numCache>
                <c:formatCode>General</c:formatCode>
                <c:ptCount val="33"/>
                <c:pt idx="0">
                  <c:v>4352751270</c:v>
                </c:pt>
                <c:pt idx="1">
                  <c:v>503634678</c:v>
                </c:pt>
                <c:pt idx="2">
                  <c:v>876928910</c:v>
                </c:pt>
                <c:pt idx="3">
                  <c:v>1032720913</c:v>
                </c:pt>
                <c:pt idx="4">
                  <c:v>2050904064</c:v>
                </c:pt>
                <c:pt idx="5">
                  <c:v>2023763688</c:v>
                </c:pt>
                <c:pt idx="6">
                  <c:v>16532805623</c:v>
                </c:pt>
                <c:pt idx="7">
                  <c:v>76047108564</c:v>
                </c:pt>
                <c:pt idx="8">
                  <c:v>908530352</c:v>
                </c:pt>
                <c:pt idx="9">
                  <c:v>1229064287</c:v>
                </c:pt>
                <c:pt idx="10">
                  <c:v>2891119834</c:v>
                </c:pt>
                <c:pt idx="11">
                  <c:v>684262723</c:v>
                </c:pt>
                <c:pt idx="12">
                  <c:v>523385769</c:v>
                </c:pt>
                <c:pt idx="13">
                  <c:v>2749372025</c:v>
                </c:pt>
                <c:pt idx="14">
                  <c:v>1004117412</c:v>
                </c:pt>
                <c:pt idx="15">
                  <c:v>438142770</c:v>
                </c:pt>
                <c:pt idx="16">
                  <c:v>47639706838</c:v>
                </c:pt>
                <c:pt idx="17">
                  <c:v>1358313769</c:v>
                </c:pt>
                <c:pt idx="18">
                  <c:v>1310620856</c:v>
                </c:pt>
                <c:pt idx="19">
                  <c:v>2147772902</c:v>
                </c:pt>
                <c:pt idx="20">
                  <c:v>803650312</c:v>
                </c:pt>
                <c:pt idx="21">
                  <c:v>150357199</c:v>
                </c:pt>
                <c:pt idx="22">
                  <c:v>3973867853</c:v>
                </c:pt>
                <c:pt idx="23">
                  <c:v>3106003204</c:v>
                </c:pt>
                <c:pt idx="24">
                  <c:v>950823592</c:v>
                </c:pt>
                <c:pt idx="25">
                  <c:v>660888642</c:v>
                </c:pt>
                <c:pt idx="27">
                  <c:v>959496571</c:v>
                </c:pt>
                <c:pt idx="28">
                  <c:v>1264515558</c:v>
                </c:pt>
                <c:pt idx="29">
                  <c:v>28640327473</c:v>
                </c:pt>
                <c:pt idx="30">
                  <c:v>5664095431</c:v>
                </c:pt>
                <c:pt idx="31">
                  <c:v>578986575</c:v>
                </c:pt>
                <c:pt idx="32">
                  <c:v>787246889</c:v>
                </c:pt>
              </c:numCache>
            </c:numRef>
          </c:yVal>
          <c:smooth val="0"/>
          <c:extLst>
            <c:ext xmlns:c16="http://schemas.microsoft.com/office/drawing/2014/chart" uri="{C3380CC4-5D6E-409C-BE32-E72D297353CC}">
              <c16:uniqueId val="{00000001-2697-4915-8F9F-B107953F631B}"/>
            </c:ext>
          </c:extLst>
        </c:ser>
        <c:ser>
          <c:idx val="1"/>
          <c:order val="1"/>
          <c:tx>
            <c:v>2021</c:v>
          </c:tx>
          <c:spPr>
            <a:ln w="25400" cap="rnd">
              <a:noFill/>
              <a:round/>
            </a:ln>
            <a:effectLst/>
          </c:spPr>
          <c:marker>
            <c:symbol val="circle"/>
            <c:size val="6"/>
            <c:spPr>
              <a:solidFill>
                <a:schemeClr val="accent2">
                  <a:alpha val="47000"/>
                </a:schemeClr>
              </a:solidFill>
              <a:ln w="9525">
                <a:noFill/>
              </a:ln>
              <a:effectLst/>
            </c:spPr>
          </c:marker>
          <c:xVal>
            <c:numRef>
              <c:f>'TS-iPass-3'!$D$116:$D$148</c:f>
              <c:numCache>
                <c:formatCode>General</c:formatCode>
                <c:ptCount val="33"/>
                <c:pt idx="0">
                  <c:v>1292.7294999999999</c:v>
                </c:pt>
                <c:pt idx="1">
                  <c:v>86.880499999999998</c:v>
                </c:pt>
                <c:pt idx="2">
                  <c:v>25.923400000000001</c:v>
                </c:pt>
                <c:pt idx="3">
                  <c:v>81.570700000000002</c:v>
                </c:pt>
                <c:pt idx="4">
                  <c:v>261.34620000000001</c:v>
                </c:pt>
                <c:pt idx="5">
                  <c:v>401.95260000000002</c:v>
                </c:pt>
                <c:pt idx="6">
                  <c:v>4173.7965000000004</c:v>
                </c:pt>
                <c:pt idx="7">
                  <c:v>3816.8326000000002</c:v>
                </c:pt>
                <c:pt idx="8">
                  <c:v>41.6648</c:v>
                </c:pt>
                <c:pt idx="9">
                  <c:v>67.1815</c:v>
                </c:pt>
                <c:pt idx="10">
                  <c:v>71.3202</c:v>
                </c:pt>
                <c:pt idx="11">
                  <c:v>26.808299999999999</c:v>
                </c:pt>
                <c:pt idx="12">
                  <c:v>1486.0857000000001</c:v>
                </c:pt>
                <c:pt idx="13">
                  <c:v>1184.7093</c:v>
                </c:pt>
                <c:pt idx="14">
                  <c:v>188.26490000000001</c:v>
                </c:pt>
                <c:pt idx="15">
                  <c:v>9.4335000000000004</c:v>
                </c:pt>
                <c:pt idx="16">
                  <c:v>2595.6302000000001</c:v>
                </c:pt>
                <c:pt idx="17">
                  <c:v>597.68550000000005</c:v>
                </c:pt>
                <c:pt idx="18">
                  <c:v>16.3933</c:v>
                </c:pt>
                <c:pt idx="19">
                  <c:v>500.33350000000002</c:v>
                </c:pt>
                <c:pt idx="20">
                  <c:v>49.438499999999998</c:v>
                </c:pt>
                <c:pt idx="21">
                  <c:v>9.1709999999999994</c:v>
                </c:pt>
                <c:pt idx="22">
                  <c:v>199.28450000000001</c:v>
                </c:pt>
                <c:pt idx="23">
                  <c:v>105.5746</c:v>
                </c:pt>
                <c:pt idx="24">
                  <c:v>390.47480000000002</c:v>
                </c:pt>
                <c:pt idx="25">
                  <c:v>19.077300000000001</c:v>
                </c:pt>
                <c:pt idx="26">
                  <c:v>7.2122000000000002</c:v>
                </c:pt>
                <c:pt idx="27">
                  <c:v>41.393300000000004</c:v>
                </c:pt>
                <c:pt idx="28">
                  <c:v>48.476199999999999</c:v>
                </c:pt>
                <c:pt idx="29">
                  <c:v>12.26</c:v>
                </c:pt>
                <c:pt idx="30">
                  <c:v>31.597100000000001</c:v>
                </c:pt>
                <c:pt idx="31">
                  <c:v>42.324599999999997</c:v>
                </c:pt>
                <c:pt idx="32">
                  <c:v>6.0170000000000003</c:v>
                </c:pt>
              </c:numCache>
            </c:numRef>
          </c:xVal>
          <c:yVal>
            <c:numRef>
              <c:f>'TS-iPass-3'!$E$116:$E$148</c:f>
              <c:numCache>
                <c:formatCode>General</c:formatCode>
                <c:ptCount val="33"/>
                <c:pt idx="0">
                  <c:v>3236189843</c:v>
                </c:pt>
                <c:pt idx="1">
                  <c:v>347614705</c:v>
                </c:pt>
                <c:pt idx="2">
                  <c:v>613174713</c:v>
                </c:pt>
                <c:pt idx="3">
                  <c:v>760654039</c:v>
                </c:pt>
                <c:pt idx="4">
                  <c:v>1570165709</c:v>
                </c:pt>
                <c:pt idx="5">
                  <c:v>1480970808</c:v>
                </c:pt>
                <c:pt idx="6">
                  <c:v>12866821376</c:v>
                </c:pt>
                <c:pt idx="7">
                  <c:v>64198415759</c:v>
                </c:pt>
                <c:pt idx="8">
                  <c:v>586250305</c:v>
                </c:pt>
                <c:pt idx="9">
                  <c:v>1008035496</c:v>
                </c:pt>
                <c:pt idx="10">
                  <c:v>2316266740</c:v>
                </c:pt>
                <c:pt idx="11">
                  <c:v>589235074</c:v>
                </c:pt>
                <c:pt idx="12">
                  <c:v>407015341</c:v>
                </c:pt>
                <c:pt idx="13">
                  <c:v>2437345288</c:v>
                </c:pt>
                <c:pt idx="14">
                  <c:v>756135516</c:v>
                </c:pt>
                <c:pt idx="15">
                  <c:v>296118856</c:v>
                </c:pt>
                <c:pt idx="16">
                  <c:v>36948784305</c:v>
                </c:pt>
                <c:pt idx="17">
                  <c:v>910285161</c:v>
                </c:pt>
                <c:pt idx="18">
                  <c:v>881901043</c:v>
                </c:pt>
                <c:pt idx="19">
                  <c:v>1793610529</c:v>
                </c:pt>
                <c:pt idx="20">
                  <c:v>521917792</c:v>
                </c:pt>
                <c:pt idx="21">
                  <c:v>119320420</c:v>
                </c:pt>
                <c:pt idx="22">
                  <c:v>3288146549</c:v>
                </c:pt>
                <c:pt idx="23">
                  <c:v>2147078704</c:v>
                </c:pt>
                <c:pt idx="24">
                  <c:v>760417158</c:v>
                </c:pt>
                <c:pt idx="25">
                  <c:v>544752585</c:v>
                </c:pt>
                <c:pt idx="27">
                  <c:v>521545987</c:v>
                </c:pt>
                <c:pt idx="28">
                  <c:v>884343264</c:v>
                </c:pt>
                <c:pt idx="29">
                  <c:v>21605568123</c:v>
                </c:pt>
                <c:pt idx="30">
                  <c:v>4190622017</c:v>
                </c:pt>
                <c:pt idx="31">
                  <c:v>495916903</c:v>
                </c:pt>
                <c:pt idx="32">
                  <c:v>656682576</c:v>
                </c:pt>
              </c:numCache>
            </c:numRef>
          </c:yVal>
          <c:smooth val="0"/>
          <c:extLst>
            <c:ext xmlns:c16="http://schemas.microsoft.com/office/drawing/2014/chart" uri="{C3380CC4-5D6E-409C-BE32-E72D297353CC}">
              <c16:uniqueId val="{00000002-2697-4915-8F9F-B107953F631B}"/>
            </c:ext>
          </c:extLst>
        </c:ser>
        <c:dLbls>
          <c:showLegendKey val="0"/>
          <c:showVal val="0"/>
          <c:showCatName val="0"/>
          <c:showSerName val="0"/>
          <c:showPercent val="0"/>
          <c:showBubbleSize val="0"/>
        </c:dLbls>
        <c:axId val="520868815"/>
        <c:axId val="520871311"/>
      </c:scatterChart>
      <c:valAx>
        <c:axId val="520868815"/>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Invesment</a:t>
                </a:r>
                <a:r>
                  <a:rPr lang="en-IN" baseline="0"/>
                  <a:t> in Cr</a:t>
                </a:r>
                <a:endParaRPr lang="en-IN"/>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20871311"/>
        <c:crosses val="autoZero"/>
        <c:crossBetween val="midCat"/>
      </c:valAx>
      <c:valAx>
        <c:axId val="52087131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Stamp Revenue</a:t>
                </a:r>
              </a:p>
            </c:rich>
          </c:tx>
          <c:layout>
            <c:manualLayout>
              <c:xMode val="edge"/>
              <c:yMode val="edge"/>
              <c:x val="9.9784936581159313E-3"/>
              <c:y val="0.32191345873432486"/>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20868815"/>
        <c:crosses val="autoZero"/>
        <c:crossBetween val="midCat"/>
        <c:dispUnits>
          <c:builtInUnit val="billions"/>
          <c:dispUnitsLbl>
            <c:layout>
              <c:manualLayout>
                <c:xMode val="edge"/>
                <c:yMode val="edge"/>
                <c:x val="1.5601914907873589E-2"/>
                <c:y val="0.13222633519421007"/>
              </c:manualLayout>
            </c:layout>
            <c:spPr>
              <a:noFill/>
              <a:ln>
                <a:noFill/>
              </a:ln>
              <a:effectLst/>
            </c:spPr>
            <c:txPr>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dispUnitsLbl>
        </c:dispUnits>
      </c:valAx>
      <c:spPr>
        <a:noFill/>
        <a:ln>
          <a:noFill/>
        </a:ln>
        <a:effectLst/>
      </c:spPr>
    </c:plotArea>
    <c:legend>
      <c:legendPos val="t"/>
      <c:layout>
        <c:manualLayout>
          <c:xMode val="edge"/>
          <c:yMode val="edge"/>
          <c:x val="0.26927844647260624"/>
          <c:y val="0.1590978574156241"/>
          <c:w val="0.4530176185588965"/>
          <c:h val="6.0893516329647956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1" i="0" u="none" strike="noStrike" baseline="0" dirty="0">
                <a:solidFill>
                  <a:schemeClr val="accent4">
                    <a:lumMod val="60000"/>
                    <a:lumOff val="40000"/>
                  </a:schemeClr>
                </a:solidFill>
                <a:effectLst/>
              </a:rPr>
              <a:t>Relationship between District Investments and Stamps Revenue </a:t>
            </a:r>
            <a:r>
              <a:rPr lang="en-IN" sz="1000" b="0" i="0" u="none" strike="noStrike" baseline="0" dirty="0">
                <a:effectLst/>
              </a:rPr>
              <a:t>(FY 2021 and 2022)</a:t>
            </a:r>
            <a:endParaRPr lang="en-IN"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9.6428066192235692E-2"/>
          <c:y val="0.21140631819173697"/>
          <c:w val="0.86692106776812794"/>
          <c:h val="0.67684333630346249"/>
        </c:manualLayout>
      </c:layout>
      <c:scatterChart>
        <c:scatterStyle val="lineMarker"/>
        <c:varyColors val="0"/>
        <c:ser>
          <c:idx val="0"/>
          <c:order val="0"/>
          <c:tx>
            <c:v>2022</c:v>
          </c:tx>
          <c:spPr>
            <a:ln w="19050" cap="rnd">
              <a:noFill/>
              <a:round/>
            </a:ln>
            <a:effectLst/>
          </c:spPr>
          <c:marker>
            <c:symbol val="circle"/>
            <c:size val="8"/>
            <c:spPr>
              <a:solidFill>
                <a:schemeClr val="accent2"/>
              </a:solidFill>
              <a:ln w="9525">
                <a:noFill/>
              </a:ln>
              <a:effectLst/>
            </c:spPr>
          </c:marker>
          <c:trendline>
            <c:spPr>
              <a:ln w="19050" cap="rnd">
                <a:solidFill>
                  <a:schemeClr val="accent1"/>
                </a:solidFill>
                <a:prstDash val="sysDot"/>
              </a:ln>
              <a:effectLst/>
            </c:spPr>
            <c:trendlineType val="linear"/>
            <c:dispRSqr val="0"/>
            <c:dispEq val="0"/>
          </c:trendline>
          <c:xVal>
            <c:numRef>
              <c:f>'TS-iPass-3'!$B$116:$B$148</c:f>
              <c:numCache>
                <c:formatCode>General</c:formatCode>
                <c:ptCount val="33"/>
                <c:pt idx="0">
                  <c:v>466.48140000000001</c:v>
                </c:pt>
                <c:pt idx="1">
                  <c:v>35.028599999999997</c:v>
                </c:pt>
                <c:pt idx="2">
                  <c:v>375.45299999999997</c:v>
                </c:pt>
                <c:pt idx="3">
                  <c:v>125.42619999999999</c:v>
                </c:pt>
                <c:pt idx="4">
                  <c:v>1099.0374999999999</c:v>
                </c:pt>
                <c:pt idx="5">
                  <c:v>1121.0625</c:v>
                </c:pt>
                <c:pt idx="6">
                  <c:v>4602.7137000000002</c:v>
                </c:pt>
                <c:pt idx="7">
                  <c:v>8663.7937999999995</c:v>
                </c:pt>
                <c:pt idx="8">
                  <c:v>37.419899999999998</c:v>
                </c:pt>
                <c:pt idx="9">
                  <c:v>26.883500000000002</c:v>
                </c:pt>
                <c:pt idx="10">
                  <c:v>56.011499999999998</c:v>
                </c:pt>
                <c:pt idx="11">
                  <c:v>16.095700000000001</c:v>
                </c:pt>
                <c:pt idx="12">
                  <c:v>112.60680000000001</c:v>
                </c:pt>
                <c:pt idx="13">
                  <c:v>354.65899999999999</c:v>
                </c:pt>
                <c:pt idx="14">
                  <c:v>105.0658</c:v>
                </c:pt>
                <c:pt idx="15">
                  <c:v>12.414</c:v>
                </c:pt>
                <c:pt idx="16">
                  <c:v>2768.5223000000001</c:v>
                </c:pt>
                <c:pt idx="17">
                  <c:v>1496.2657999999999</c:v>
                </c:pt>
                <c:pt idx="18">
                  <c:v>173.09780000000001</c:v>
                </c:pt>
                <c:pt idx="19">
                  <c:v>1788.4003</c:v>
                </c:pt>
                <c:pt idx="20">
                  <c:v>68.585999999999999</c:v>
                </c:pt>
                <c:pt idx="21">
                  <c:v>7.8517999999999999</c:v>
                </c:pt>
                <c:pt idx="22">
                  <c:v>141.22739999999999</c:v>
                </c:pt>
                <c:pt idx="23">
                  <c:v>115.03019999999999</c:v>
                </c:pt>
                <c:pt idx="24">
                  <c:v>601.62530000000004</c:v>
                </c:pt>
                <c:pt idx="25">
                  <c:v>91.917699999999996</c:v>
                </c:pt>
                <c:pt idx="26">
                  <c:v>10.5219</c:v>
                </c:pt>
                <c:pt idx="27">
                  <c:v>80.470500000000001</c:v>
                </c:pt>
                <c:pt idx="28">
                  <c:v>35.657800000000002</c:v>
                </c:pt>
                <c:pt idx="29">
                  <c:v>23.37</c:v>
                </c:pt>
                <c:pt idx="30">
                  <c:v>165.06880000000001</c:v>
                </c:pt>
                <c:pt idx="31">
                  <c:v>982.27239999999995</c:v>
                </c:pt>
                <c:pt idx="32">
                  <c:v>3.9209999999999998</c:v>
                </c:pt>
              </c:numCache>
            </c:numRef>
          </c:xVal>
          <c:yVal>
            <c:numRef>
              <c:f>'TS-iPass-3'!$C$116:$C$148</c:f>
              <c:numCache>
                <c:formatCode>General</c:formatCode>
                <c:ptCount val="33"/>
                <c:pt idx="0">
                  <c:v>4352751270</c:v>
                </c:pt>
                <c:pt idx="1">
                  <c:v>503634678</c:v>
                </c:pt>
                <c:pt idx="2">
                  <c:v>876928910</c:v>
                </c:pt>
                <c:pt idx="3">
                  <c:v>1032720913</c:v>
                </c:pt>
                <c:pt idx="4">
                  <c:v>2050904064</c:v>
                </c:pt>
                <c:pt idx="5">
                  <c:v>2023763688</c:v>
                </c:pt>
                <c:pt idx="6">
                  <c:v>16532805623</c:v>
                </c:pt>
                <c:pt idx="7">
                  <c:v>76047108564</c:v>
                </c:pt>
                <c:pt idx="8">
                  <c:v>908530352</c:v>
                </c:pt>
                <c:pt idx="9">
                  <c:v>1229064287</c:v>
                </c:pt>
                <c:pt idx="10">
                  <c:v>2891119834</c:v>
                </c:pt>
                <c:pt idx="11">
                  <c:v>684262723</c:v>
                </c:pt>
                <c:pt idx="12">
                  <c:v>523385769</c:v>
                </c:pt>
                <c:pt idx="13">
                  <c:v>2749372025</c:v>
                </c:pt>
                <c:pt idx="14">
                  <c:v>1004117412</c:v>
                </c:pt>
                <c:pt idx="15">
                  <c:v>438142770</c:v>
                </c:pt>
                <c:pt idx="16">
                  <c:v>47639706838</c:v>
                </c:pt>
                <c:pt idx="17">
                  <c:v>1358313769</c:v>
                </c:pt>
                <c:pt idx="18">
                  <c:v>1310620856</c:v>
                </c:pt>
                <c:pt idx="19">
                  <c:v>2147772902</c:v>
                </c:pt>
                <c:pt idx="20">
                  <c:v>803650312</c:v>
                </c:pt>
                <c:pt idx="21">
                  <c:v>150357199</c:v>
                </c:pt>
                <c:pt idx="22">
                  <c:v>3973867853</c:v>
                </c:pt>
                <c:pt idx="23">
                  <c:v>3106003204</c:v>
                </c:pt>
                <c:pt idx="24">
                  <c:v>950823592</c:v>
                </c:pt>
                <c:pt idx="25">
                  <c:v>660888642</c:v>
                </c:pt>
                <c:pt idx="27">
                  <c:v>959496571</c:v>
                </c:pt>
                <c:pt idx="28">
                  <c:v>1264515558</c:v>
                </c:pt>
                <c:pt idx="29">
                  <c:v>28640327473</c:v>
                </c:pt>
                <c:pt idx="30">
                  <c:v>5664095431</c:v>
                </c:pt>
                <c:pt idx="31">
                  <c:v>578986575</c:v>
                </c:pt>
                <c:pt idx="32">
                  <c:v>787246889</c:v>
                </c:pt>
              </c:numCache>
            </c:numRef>
          </c:yVal>
          <c:smooth val="0"/>
          <c:extLst>
            <c:ext xmlns:c16="http://schemas.microsoft.com/office/drawing/2014/chart" uri="{C3380CC4-5D6E-409C-BE32-E72D297353CC}">
              <c16:uniqueId val="{00000001-2697-4915-8F9F-B107953F631B}"/>
            </c:ext>
          </c:extLst>
        </c:ser>
        <c:ser>
          <c:idx val="1"/>
          <c:order val="1"/>
          <c:tx>
            <c:v>2021</c:v>
          </c:tx>
          <c:spPr>
            <a:ln w="25400" cap="rnd">
              <a:noFill/>
              <a:round/>
            </a:ln>
            <a:effectLst/>
          </c:spPr>
          <c:marker>
            <c:symbol val="circle"/>
            <c:size val="6"/>
            <c:spPr>
              <a:solidFill>
                <a:schemeClr val="accent2">
                  <a:alpha val="47000"/>
                </a:schemeClr>
              </a:solidFill>
              <a:ln w="9525">
                <a:noFill/>
              </a:ln>
              <a:effectLst/>
            </c:spPr>
          </c:marker>
          <c:xVal>
            <c:numRef>
              <c:f>'TS-iPass-3'!$D$116:$D$148</c:f>
              <c:numCache>
                <c:formatCode>General</c:formatCode>
                <c:ptCount val="33"/>
                <c:pt idx="0">
                  <c:v>1292.7294999999999</c:v>
                </c:pt>
                <c:pt idx="1">
                  <c:v>86.880499999999998</c:v>
                </c:pt>
                <c:pt idx="2">
                  <c:v>25.923400000000001</c:v>
                </c:pt>
                <c:pt idx="3">
                  <c:v>81.570700000000002</c:v>
                </c:pt>
                <c:pt idx="4">
                  <c:v>261.34620000000001</c:v>
                </c:pt>
                <c:pt idx="5">
                  <c:v>401.95260000000002</c:v>
                </c:pt>
                <c:pt idx="6">
                  <c:v>4173.7965000000004</c:v>
                </c:pt>
                <c:pt idx="7">
                  <c:v>3816.8326000000002</c:v>
                </c:pt>
                <c:pt idx="8">
                  <c:v>41.6648</c:v>
                </c:pt>
                <c:pt idx="9">
                  <c:v>67.1815</c:v>
                </c:pt>
                <c:pt idx="10">
                  <c:v>71.3202</c:v>
                </c:pt>
                <c:pt idx="11">
                  <c:v>26.808299999999999</c:v>
                </c:pt>
                <c:pt idx="12">
                  <c:v>1486.0857000000001</c:v>
                </c:pt>
                <c:pt idx="13">
                  <c:v>1184.7093</c:v>
                </c:pt>
                <c:pt idx="14">
                  <c:v>188.26490000000001</c:v>
                </c:pt>
                <c:pt idx="15">
                  <c:v>9.4335000000000004</c:v>
                </c:pt>
                <c:pt idx="16">
                  <c:v>2595.6302000000001</c:v>
                </c:pt>
                <c:pt idx="17">
                  <c:v>597.68550000000005</c:v>
                </c:pt>
                <c:pt idx="18">
                  <c:v>16.3933</c:v>
                </c:pt>
                <c:pt idx="19">
                  <c:v>500.33350000000002</c:v>
                </c:pt>
                <c:pt idx="20">
                  <c:v>49.438499999999998</c:v>
                </c:pt>
                <c:pt idx="21">
                  <c:v>9.1709999999999994</c:v>
                </c:pt>
                <c:pt idx="22">
                  <c:v>199.28450000000001</c:v>
                </c:pt>
                <c:pt idx="23">
                  <c:v>105.5746</c:v>
                </c:pt>
                <c:pt idx="24">
                  <c:v>390.47480000000002</c:v>
                </c:pt>
                <c:pt idx="25">
                  <c:v>19.077300000000001</c:v>
                </c:pt>
                <c:pt idx="26">
                  <c:v>7.2122000000000002</c:v>
                </c:pt>
                <c:pt idx="27">
                  <c:v>41.393300000000004</c:v>
                </c:pt>
                <c:pt idx="28">
                  <c:v>48.476199999999999</c:v>
                </c:pt>
                <c:pt idx="29">
                  <c:v>12.26</c:v>
                </c:pt>
                <c:pt idx="30">
                  <c:v>31.597100000000001</c:v>
                </c:pt>
                <c:pt idx="31">
                  <c:v>42.324599999999997</c:v>
                </c:pt>
                <c:pt idx="32">
                  <c:v>6.0170000000000003</c:v>
                </c:pt>
              </c:numCache>
            </c:numRef>
          </c:xVal>
          <c:yVal>
            <c:numRef>
              <c:f>'TS-iPass-3'!$E$116:$E$148</c:f>
              <c:numCache>
                <c:formatCode>General</c:formatCode>
                <c:ptCount val="33"/>
                <c:pt idx="0">
                  <c:v>3236189843</c:v>
                </c:pt>
                <c:pt idx="1">
                  <c:v>347614705</c:v>
                </c:pt>
                <c:pt idx="2">
                  <c:v>613174713</c:v>
                </c:pt>
                <c:pt idx="3">
                  <c:v>760654039</c:v>
                </c:pt>
                <c:pt idx="4">
                  <c:v>1570165709</c:v>
                </c:pt>
                <c:pt idx="5">
                  <c:v>1480970808</c:v>
                </c:pt>
                <c:pt idx="6">
                  <c:v>12866821376</c:v>
                </c:pt>
                <c:pt idx="7">
                  <c:v>64198415759</c:v>
                </c:pt>
                <c:pt idx="8">
                  <c:v>586250305</c:v>
                </c:pt>
                <c:pt idx="9">
                  <c:v>1008035496</c:v>
                </c:pt>
                <c:pt idx="10">
                  <c:v>2316266740</c:v>
                </c:pt>
                <c:pt idx="11">
                  <c:v>589235074</c:v>
                </c:pt>
                <c:pt idx="12">
                  <c:v>407015341</c:v>
                </c:pt>
                <c:pt idx="13">
                  <c:v>2437345288</c:v>
                </c:pt>
                <c:pt idx="14">
                  <c:v>756135516</c:v>
                </c:pt>
                <c:pt idx="15">
                  <c:v>296118856</c:v>
                </c:pt>
                <c:pt idx="16">
                  <c:v>36948784305</c:v>
                </c:pt>
                <c:pt idx="17">
                  <c:v>910285161</c:v>
                </c:pt>
                <c:pt idx="18">
                  <c:v>881901043</c:v>
                </c:pt>
                <c:pt idx="19">
                  <c:v>1793610529</c:v>
                </c:pt>
                <c:pt idx="20">
                  <c:v>521917792</c:v>
                </c:pt>
                <c:pt idx="21">
                  <c:v>119320420</c:v>
                </c:pt>
                <c:pt idx="22">
                  <c:v>3288146549</c:v>
                </c:pt>
                <c:pt idx="23">
                  <c:v>2147078704</c:v>
                </c:pt>
                <c:pt idx="24">
                  <c:v>760417158</c:v>
                </c:pt>
                <c:pt idx="25">
                  <c:v>544752585</c:v>
                </c:pt>
                <c:pt idx="27">
                  <c:v>521545987</c:v>
                </c:pt>
                <c:pt idx="28">
                  <c:v>884343264</c:v>
                </c:pt>
                <c:pt idx="29">
                  <c:v>21605568123</c:v>
                </c:pt>
                <c:pt idx="30">
                  <c:v>4190622017</c:v>
                </c:pt>
                <c:pt idx="31">
                  <c:v>495916903</c:v>
                </c:pt>
                <c:pt idx="32">
                  <c:v>656682576</c:v>
                </c:pt>
              </c:numCache>
            </c:numRef>
          </c:yVal>
          <c:smooth val="0"/>
          <c:extLst>
            <c:ext xmlns:c16="http://schemas.microsoft.com/office/drawing/2014/chart" uri="{C3380CC4-5D6E-409C-BE32-E72D297353CC}">
              <c16:uniqueId val="{00000002-2697-4915-8F9F-B107953F631B}"/>
            </c:ext>
          </c:extLst>
        </c:ser>
        <c:dLbls>
          <c:showLegendKey val="0"/>
          <c:showVal val="0"/>
          <c:showCatName val="0"/>
          <c:showSerName val="0"/>
          <c:showPercent val="0"/>
          <c:showBubbleSize val="0"/>
        </c:dLbls>
        <c:axId val="520868815"/>
        <c:axId val="520871311"/>
      </c:scatterChart>
      <c:valAx>
        <c:axId val="520868815"/>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Invesment</a:t>
                </a:r>
                <a:r>
                  <a:rPr lang="en-IN" baseline="0"/>
                  <a:t> in Cr</a:t>
                </a:r>
                <a:endParaRPr lang="en-IN"/>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20871311"/>
        <c:crosses val="autoZero"/>
        <c:crossBetween val="midCat"/>
      </c:valAx>
      <c:valAx>
        <c:axId val="52087131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Stamp Revenue</a:t>
                </a:r>
              </a:p>
            </c:rich>
          </c:tx>
          <c:layout>
            <c:manualLayout>
              <c:xMode val="edge"/>
              <c:yMode val="edge"/>
              <c:x val="9.9784936581159313E-3"/>
              <c:y val="0.32191345873432486"/>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20868815"/>
        <c:crosses val="autoZero"/>
        <c:crossBetween val="midCat"/>
        <c:dispUnits>
          <c:builtInUnit val="billions"/>
          <c:dispUnitsLbl>
            <c:layout>
              <c:manualLayout>
                <c:xMode val="edge"/>
                <c:yMode val="edge"/>
                <c:x val="1.5601914907873589E-2"/>
                <c:y val="0.13222633519421007"/>
              </c:manualLayout>
            </c:layout>
            <c:spPr>
              <a:noFill/>
              <a:ln>
                <a:noFill/>
              </a:ln>
              <a:effectLst/>
            </c:spPr>
            <c:txPr>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dispUnitsLbl>
        </c:dispUnits>
      </c:valAx>
      <c:spPr>
        <a:noFill/>
        <a:ln>
          <a:noFill/>
        </a:ln>
        <a:effectLst/>
      </c:spPr>
    </c:plotArea>
    <c:legend>
      <c:legendPos val="t"/>
      <c:layout>
        <c:manualLayout>
          <c:xMode val="edge"/>
          <c:yMode val="edge"/>
          <c:x val="0.26927844647260624"/>
          <c:y val="0.1590978574156241"/>
          <c:w val="0.4530176185588965"/>
          <c:h val="6.0893516329647956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200" b="1" i="0" u="none" strike="noStrike" baseline="0" dirty="0">
                <a:solidFill>
                  <a:schemeClr val="accent4">
                    <a:lumMod val="60000"/>
                    <a:lumOff val="40000"/>
                  </a:schemeClr>
                </a:solidFill>
                <a:effectLst/>
              </a:rPr>
              <a:t>Relationship between District Investments and Vehicle Sales</a:t>
            </a:r>
          </a:p>
          <a:p>
            <a:pPr>
              <a:defRPr/>
            </a:pPr>
            <a:r>
              <a:rPr lang="en-IN" sz="1050" b="0" i="0" u="none" strike="noStrike" baseline="0" dirty="0">
                <a:effectLst/>
              </a:rPr>
              <a:t> </a:t>
            </a:r>
            <a:r>
              <a:rPr lang="en-IN" sz="900" b="0" i="0" u="none" strike="noStrike" baseline="0" dirty="0">
                <a:effectLst/>
              </a:rPr>
              <a:t>(FY 2021 and 2022)</a:t>
            </a:r>
            <a:endParaRPr lang="en-IN" sz="1050"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0275141366038272"/>
          <c:y val="0.25863581120257501"/>
          <c:w val="0.85763023002142846"/>
          <c:h val="0.62582046195197838"/>
        </c:manualLayout>
      </c:layout>
      <c:scatterChart>
        <c:scatterStyle val="lineMarker"/>
        <c:varyColors val="0"/>
        <c:ser>
          <c:idx val="0"/>
          <c:order val="0"/>
          <c:tx>
            <c:v>2022</c:v>
          </c:tx>
          <c:spPr>
            <a:ln w="19050" cap="rnd">
              <a:noFill/>
              <a:round/>
            </a:ln>
            <a:effectLst/>
          </c:spPr>
          <c:marker>
            <c:symbol val="circle"/>
            <c:size val="8"/>
            <c:spPr>
              <a:solidFill>
                <a:schemeClr val="accent1">
                  <a:lumMod val="75000"/>
                </a:schemeClr>
              </a:solidFill>
              <a:ln w="9525">
                <a:noFill/>
              </a:ln>
              <a:effectLst/>
            </c:spPr>
          </c:marker>
          <c:trendline>
            <c:spPr>
              <a:ln w="19050" cap="rnd">
                <a:solidFill>
                  <a:schemeClr val="accent1"/>
                </a:solidFill>
                <a:prstDash val="sysDot"/>
              </a:ln>
              <a:effectLst/>
            </c:spPr>
            <c:trendlineType val="linear"/>
            <c:dispRSqr val="0"/>
            <c:dispEq val="0"/>
          </c:trendline>
          <c:xVal>
            <c:numRef>
              <c:f>'TS-iPass-3'!$B$80:$B$112</c:f>
              <c:numCache>
                <c:formatCode>General</c:formatCode>
                <c:ptCount val="33"/>
                <c:pt idx="0">
                  <c:v>466.48140000000001</c:v>
                </c:pt>
                <c:pt idx="1">
                  <c:v>35.028599999999997</c:v>
                </c:pt>
                <c:pt idx="2">
                  <c:v>375.45299999999997</c:v>
                </c:pt>
                <c:pt idx="3">
                  <c:v>125.42619999999999</c:v>
                </c:pt>
                <c:pt idx="4">
                  <c:v>1099.0374999999999</c:v>
                </c:pt>
                <c:pt idx="5">
                  <c:v>1121.0625</c:v>
                </c:pt>
                <c:pt idx="6">
                  <c:v>4602.7137000000002</c:v>
                </c:pt>
                <c:pt idx="7">
                  <c:v>8663.7937999999995</c:v>
                </c:pt>
                <c:pt idx="8">
                  <c:v>37.419899999999998</c:v>
                </c:pt>
                <c:pt idx="9">
                  <c:v>26.883500000000002</c:v>
                </c:pt>
                <c:pt idx="10">
                  <c:v>56.011499999999998</c:v>
                </c:pt>
                <c:pt idx="11">
                  <c:v>16.095700000000001</c:v>
                </c:pt>
                <c:pt idx="12">
                  <c:v>112.60680000000001</c:v>
                </c:pt>
                <c:pt idx="13">
                  <c:v>354.65899999999999</c:v>
                </c:pt>
                <c:pt idx="14">
                  <c:v>105.0658</c:v>
                </c:pt>
                <c:pt idx="15">
                  <c:v>12.414</c:v>
                </c:pt>
                <c:pt idx="16">
                  <c:v>2768.5223000000001</c:v>
                </c:pt>
                <c:pt idx="17">
                  <c:v>1496.2657999999999</c:v>
                </c:pt>
                <c:pt idx="18">
                  <c:v>173.09780000000001</c:v>
                </c:pt>
                <c:pt idx="19">
                  <c:v>1788.4003</c:v>
                </c:pt>
                <c:pt idx="20">
                  <c:v>68.585999999999999</c:v>
                </c:pt>
                <c:pt idx="21">
                  <c:v>7.8517999999999999</c:v>
                </c:pt>
                <c:pt idx="22">
                  <c:v>141.22739999999999</c:v>
                </c:pt>
                <c:pt idx="23">
                  <c:v>115.03019999999999</c:v>
                </c:pt>
                <c:pt idx="24">
                  <c:v>601.62530000000004</c:v>
                </c:pt>
                <c:pt idx="25">
                  <c:v>91.917699999999996</c:v>
                </c:pt>
                <c:pt idx="26">
                  <c:v>10.5219</c:v>
                </c:pt>
                <c:pt idx="27">
                  <c:v>80.470500000000001</c:v>
                </c:pt>
                <c:pt idx="28">
                  <c:v>35.657800000000002</c:v>
                </c:pt>
                <c:pt idx="29">
                  <c:v>23.37</c:v>
                </c:pt>
                <c:pt idx="30">
                  <c:v>165.06880000000001</c:v>
                </c:pt>
                <c:pt idx="31">
                  <c:v>982.27239999999995</c:v>
                </c:pt>
                <c:pt idx="32">
                  <c:v>3.9209999999999998</c:v>
                </c:pt>
              </c:numCache>
            </c:numRef>
          </c:xVal>
          <c:yVal>
            <c:numRef>
              <c:f>'TS-iPass-3'!$C$80:$C$112</c:f>
              <c:numCache>
                <c:formatCode>General</c:formatCode>
                <c:ptCount val="33"/>
                <c:pt idx="0">
                  <c:v>22637</c:v>
                </c:pt>
                <c:pt idx="1">
                  <c:v>24595</c:v>
                </c:pt>
                <c:pt idx="2">
                  <c:v>12736</c:v>
                </c:pt>
                <c:pt idx="3">
                  <c:v>34833</c:v>
                </c:pt>
                <c:pt idx="4">
                  <c:v>29906</c:v>
                </c:pt>
                <c:pt idx="5">
                  <c:v>25635</c:v>
                </c:pt>
                <c:pt idx="6">
                  <c:v>65536</c:v>
                </c:pt>
                <c:pt idx="7">
                  <c:v>246600</c:v>
                </c:pt>
                <c:pt idx="8">
                  <c:v>11186</c:v>
                </c:pt>
                <c:pt idx="9">
                  <c:v>15350</c:v>
                </c:pt>
                <c:pt idx="10">
                  <c:v>38691</c:v>
                </c:pt>
                <c:pt idx="11">
                  <c:v>14987</c:v>
                </c:pt>
                <c:pt idx="13">
                  <c:v>40742</c:v>
                </c:pt>
                <c:pt idx="14">
                  <c:v>19762</c:v>
                </c:pt>
                <c:pt idx="16">
                  <c:v>244887</c:v>
                </c:pt>
                <c:pt idx="17">
                  <c:v>18292</c:v>
                </c:pt>
                <c:pt idx="18">
                  <c:v>16512</c:v>
                </c:pt>
                <c:pt idx="19">
                  <c:v>26124</c:v>
                </c:pt>
                <c:pt idx="20">
                  <c:v>15815</c:v>
                </c:pt>
                <c:pt idx="21">
                  <c:v>8599</c:v>
                </c:pt>
                <c:pt idx="22">
                  <c:v>42451</c:v>
                </c:pt>
                <c:pt idx="23">
                  <c:v>37219</c:v>
                </c:pt>
                <c:pt idx="24">
                  <c:v>20757</c:v>
                </c:pt>
                <c:pt idx="25">
                  <c:v>13374</c:v>
                </c:pt>
                <c:pt idx="26">
                  <c:v>13799</c:v>
                </c:pt>
                <c:pt idx="27">
                  <c:v>12513</c:v>
                </c:pt>
                <c:pt idx="28">
                  <c:v>17880</c:v>
                </c:pt>
                <c:pt idx="29">
                  <c:v>282124</c:v>
                </c:pt>
                <c:pt idx="31">
                  <c:v>26060</c:v>
                </c:pt>
                <c:pt idx="32">
                  <c:v>14090</c:v>
                </c:pt>
              </c:numCache>
            </c:numRef>
          </c:yVal>
          <c:smooth val="0"/>
          <c:extLst>
            <c:ext xmlns:c16="http://schemas.microsoft.com/office/drawing/2014/chart" uri="{C3380CC4-5D6E-409C-BE32-E72D297353CC}">
              <c16:uniqueId val="{00000001-EB00-4385-8C71-7E895AD52E1C}"/>
            </c:ext>
          </c:extLst>
        </c:ser>
        <c:ser>
          <c:idx val="1"/>
          <c:order val="1"/>
          <c:tx>
            <c:v>2021</c:v>
          </c:tx>
          <c:spPr>
            <a:ln w="25400" cap="rnd">
              <a:noFill/>
              <a:round/>
            </a:ln>
            <a:effectLst/>
          </c:spPr>
          <c:marker>
            <c:symbol val="circle"/>
            <c:size val="6"/>
            <c:spPr>
              <a:solidFill>
                <a:schemeClr val="accent1">
                  <a:lumMod val="60000"/>
                  <a:lumOff val="40000"/>
                  <a:alpha val="53000"/>
                </a:schemeClr>
              </a:solidFill>
              <a:ln w="9525">
                <a:noFill/>
              </a:ln>
              <a:effectLst/>
            </c:spPr>
          </c:marker>
          <c:xVal>
            <c:numRef>
              <c:f>'TS-iPass-3'!$D$80:$D$112</c:f>
              <c:numCache>
                <c:formatCode>General</c:formatCode>
                <c:ptCount val="33"/>
                <c:pt idx="0">
                  <c:v>1292.7294999999999</c:v>
                </c:pt>
                <c:pt idx="1">
                  <c:v>86.880499999999998</c:v>
                </c:pt>
                <c:pt idx="2">
                  <c:v>25.923400000000001</c:v>
                </c:pt>
                <c:pt idx="3">
                  <c:v>81.570700000000002</c:v>
                </c:pt>
                <c:pt idx="4">
                  <c:v>261.34620000000001</c:v>
                </c:pt>
                <c:pt idx="5">
                  <c:v>401.95260000000002</c:v>
                </c:pt>
                <c:pt idx="6">
                  <c:v>4173.7965000000004</c:v>
                </c:pt>
                <c:pt idx="7">
                  <c:v>3816.8326000000002</c:v>
                </c:pt>
                <c:pt idx="8">
                  <c:v>41.6648</c:v>
                </c:pt>
                <c:pt idx="9">
                  <c:v>67.1815</c:v>
                </c:pt>
                <c:pt idx="10">
                  <c:v>71.3202</c:v>
                </c:pt>
                <c:pt idx="11">
                  <c:v>26.808299999999999</c:v>
                </c:pt>
                <c:pt idx="12">
                  <c:v>1486.0857000000001</c:v>
                </c:pt>
                <c:pt idx="13">
                  <c:v>1184.7093</c:v>
                </c:pt>
                <c:pt idx="14">
                  <c:v>188.26490000000001</c:v>
                </c:pt>
                <c:pt idx="15">
                  <c:v>9.4335000000000004</c:v>
                </c:pt>
                <c:pt idx="16">
                  <c:v>2595.6302000000001</c:v>
                </c:pt>
                <c:pt idx="17">
                  <c:v>597.68550000000005</c:v>
                </c:pt>
                <c:pt idx="18">
                  <c:v>16.3933</c:v>
                </c:pt>
                <c:pt idx="19">
                  <c:v>500.33350000000002</c:v>
                </c:pt>
                <c:pt idx="20">
                  <c:v>49.438499999999998</c:v>
                </c:pt>
                <c:pt idx="21">
                  <c:v>9.1709999999999994</c:v>
                </c:pt>
                <c:pt idx="22">
                  <c:v>199.28450000000001</c:v>
                </c:pt>
                <c:pt idx="23">
                  <c:v>105.5746</c:v>
                </c:pt>
                <c:pt idx="24">
                  <c:v>390.47480000000002</c:v>
                </c:pt>
                <c:pt idx="25">
                  <c:v>19.077300000000001</c:v>
                </c:pt>
                <c:pt idx="26">
                  <c:v>7.2122000000000002</c:v>
                </c:pt>
                <c:pt idx="27">
                  <c:v>41.393300000000004</c:v>
                </c:pt>
                <c:pt idx="28">
                  <c:v>48.476199999999999</c:v>
                </c:pt>
                <c:pt idx="29">
                  <c:v>12.26</c:v>
                </c:pt>
                <c:pt idx="30">
                  <c:v>31.597100000000001</c:v>
                </c:pt>
                <c:pt idx="31">
                  <c:v>42.324599999999997</c:v>
                </c:pt>
                <c:pt idx="32">
                  <c:v>6.0170000000000003</c:v>
                </c:pt>
              </c:numCache>
            </c:numRef>
          </c:xVal>
          <c:yVal>
            <c:numRef>
              <c:f>'TS-iPass-3'!$E$80:$E$112</c:f>
              <c:numCache>
                <c:formatCode>General</c:formatCode>
                <c:ptCount val="33"/>
                <c:pt idx="0">
                  <c:v>28213</c:v>
                </c:pt>
                <c:pt idx="1">
                  <c:v>42436</c:v>
                </c:pt>
                <c:pt idx="2">
                  <c:v>16442</c:v>
                </c:pt>
                <c:pt idx="3">
                  <c:v>44187</c:v>
                </c:pt>
                <c:pt idx="4">
                  <c:v>36728</c:v>
                </c:pt>
                <c:pt idx="5">
                  <c:v>33601</c:v>
                </c:pt>
                <c:pt idx="6">
                  <c:v>65180</c:v>
                </c:pt>
                <c:pt idx="7">
                  <c:v>216631</c:v>
                </c:pt>
                <c:pt idx="8">
                  <c:v>16903</c:v>
                </c:pt>
                <c:pt idx="9">
                  <c:v>21317</c:v>
                </c:pt>
                <c:pt idx="10">
                  <c:v>54920</c:v>
                </c:pt>
                <c:pt idx="11">
                  <c:v>22820</c:v>
                </c:pt>
                <c:pt idx="13">
                  <c:v>52652</c:v>
                </c:pt>
                <c:pt idx="14">
                  <c:v>25310</c:v>
                </c:pt>
                <c:pt idx="16">
                  <c:v>238395</c:v>
                </c:pt>
                <c:pt idx="17">
                  <c:v>23158</c:v>
                </c:pt>
                <c:pt idx="18">
                  <c:v>22294</c:v>
                </c:pt>
                <c:pt idx="19">
                  <c:v>37741</c:v>
                </c:pt>
                <c:pt idx="20">
                  <c:v>23142</c:v>
                </c:pt>
                <c:pt idx="21">
                  <c:v>11988</c:v>
                </c:pt>
                <c:pt idx="22">
                  <c:v>50860</c:v>
                </c:pt>
                <c:pt idx="23">
                  <c:v>34913</c:v>
                </c:pt>
                <c:pt idx="24">
                  <c:v>29310</c:v>
                </c:pt>
                <c:pt idx="25">
                  <c:v>16612</c:v>
                </c:pt>
                <c:pt idx="26">
                  <c:v>19831</c:v>
                </c:pt>
                <c:pt idx="27">
                  <c:v>17155</c:v>
                </c:pt>
                <c:pt idx="28">
                  <c:v>28303</c:v>
                </c:pt>
                <c:pt idx="29">
                  <c:v>266602</c:v>
                </c:pt>
                <c:pt idx="31">
                  <c:v>33503</c:v>
                </c:pt>
                <c:pt idx="32">
                  <c:v>19158</c:v>
                </c:pt>
              </c:numCache>
            </c:numRef>
          </c:yVal>
          <c:smooth val="0"/>
          <c:extLst>
            <c:ext xmlns:c16="http://schemas.microsoft.com/office/drawing/2014/chart" uri="{C3380CC4-5D6E-409C-BE32-E72D297353CC}">
              <c16:uniqueId val="{00000002-EB00-4385-8C71-7E895AD52E1C}"/>
            </c:ext>
          </c:extLst>
        </c:ser>
        <c:dLbls>
          <c:showLegendKey val="0"/>
          <c:showVal val="0"/>
          <c:showCatName val="0"/>
          <c:showSerName val="0"/>
          <c:showPercent val="0"/>
          <c:showBubbleSize val="0"/>
        </c:dLbls>
        <c:axId val="520870063"/>
        <c:axId val="520870479"/>
      </c:scatterChart>
      <c:valAx>
        <c:axId val="520870063"/>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sz="1000" b="0" i="0" u="none" strike="noStrike" baseline="0">
                    <a:effectLst/>
                  </a:rPr>
                  <a:t>Investments in Cr </a:t>
                </a:r>
                <a:endParaRPr lang="en-IN"/>
              </a:p>
            </c:rich>
          </c:tx>
          <c:layout>
            <c:manualLayout>
              <c:xMode val="edge"/>
              <c:yMode val="edge"/>
              <c:x val="8.7952559069636185E-2"/>
              <c:y val="0.94844814993346349"/>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20870479"/>
        <c:crosses val="autoZero"/>
        <c:crossBetween val="midCat"/>
      </c:valAx>
      <c:valAx>
        <c:axId val="52087047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Vehicle</a:t>
                </a:r>
                <a:r>
                  <a:rPr lang="en-IN" baseline="0"/>
                  <a:t> sales</a:t>
                </a:r>
                <a:endParaRPr lang="en-IN"/>
              </a:p>
            </c:rich>
          </c:tx>
          <c:layout>
            <c:manualLayout>
              <c:xMode val="edge"/>
              <c:yMode val="edge"/>
              <c:x val="0"/>
              <c:y val="0.18152754297983764"/>
            </c:manualLayout>
          </c:layout>
          <c:overlay val="0"/>
          <c:spPr>
            <a:noFill/>
            <a:ln>
              <a:noFill/>
            </a:ln>
            <a:effectLst/>
          </c:spPr>
          <c:txPr>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20870063"/>
        <c:crosses val="autoZero"/>
        <c:crossBetween val="midCat"/>
      </c:valAx>
      <c:spPr>
        <a:noFill/>
        <a:ln>
          <a:noFill/>
        </a:ln>
        <a:effectLst/>
      </c:spPr>
    </c:plotArea>
    <c:legend>
      <c:legendPos val="t"/>
      <c:layout>
        <c:manualLayout>
          <c:xMode val="edge"/>
          <c:yMode val="edge"/>
          <c:x val="0.27464835111602903"/>
          <c:y val="0.17798387458170839"/>
          <c:w val="0.53123569551177208"/>
          <c:h val="6.0403098817580193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200" b="1" i="0" u="none" strike="noStrike" baseline="0" dirty="0">
                <a:solidFill>
                  <a:schemeClr val="accent4">
                    <a:lumMod val="60000"/>
                    <a:lumOff val="40000"/>
                  </a:schemeClr>
                </a:solidFill>
                <a:effectLst/>
              </a:rPr>
              <a:t>Relationship between District Investments and Vehicle Sales</a:t>
            </a:r>
          </a:p>
          <a:p>
            <a:pPr>
              <a:defRPr/>
            </a:pPr>
            <a:r>
              <a:rPr lang="en-IN" sz="1050" b="0" i="0" u="none" strike="noStrike" baseline="0" dirty="0">
                <a:effectLst/>
              </a:rPr>
              <a:t> </a:t>
            </a:r>
            <a:r>
              <a:rPr lang="en-IN" sz="900" b="0" i="0" u="none" strike="noStrike" baseline="0" dirty="0">
                <a:effectLst/>
              </a:rPr>
              <a:t>(FY 2021 and 2022)</a:t>
            </a:r>
            <a:endParaRPr lang="en-IN" sz="1050"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0275141366038272"/>
          <c:y val="0.25863581120257501"/>
          <c:w val="0.85763023002142846"/>
          <c:h val="0.62582046195197838"/>
        </c:manualLayout>
      </c:layout>
      <c:scatterChart>
        <c:scatterStyle val="lineMarker"/>
        <c:varyColors val="0"/>
        <c:ser>
          <c:idx val="0"/>
          <c:order val="0"/>
          <c:tx>
            <c:v>2022</c:v>
          </c:tx>
          <c:spPr>
            <a:ln w="19050" cap="rnd">
              <a:noFill/>
              <a:round/>
            </a:ln>
            <a:effectLst/>
          </c:spPr>
          <c:marker>
            <c:symbol val="circle"/>
            <c:size val="8"/>
            <c:spPr>
              <a:solidFill>
                <a:schemeClr val="accent1">
                  <a:lumMod val="75000"/>
                </a:schemeClr>
              </a:solidFill>
              <a:ln w="9525">
                <a:noFill/>
              </a:ln>
              <a:effectLst/>
            </c:spPr>
          </c:marker>
          <c:trendline>
            <c:spPr>
              <a:ln w="19050" cap="rnd">
                <a:solidFill>
                  <a:schemeClr val="accent1"/>
                </a:solidFill>
                <a:prstDash val="sysDot"/>
              </a:ln>
              <a:effectLst/>
            </c:spPr>
            <c:trendlineType val="linear"/>
            <c:dispRSqr val="0"/>
            <c:dispEq val="0"/>
          </c:trendline>
          <c:xVal>
            <c:numRef>
              <c:f>'TS-iPass-3'!$B$80:$B$112</c:f>
              <c:numCache>
                <c:formatCode>General</c:formatCode>
                <c:ptCount val="33"/>
                <c:pt idx="0">
                  <c:v>466.48140000000001</c:v>
                </c:pt>
                <c:pt idx="1">
                  <c:v>35.028599999999997</c:v>
                </c:pt>
                <c:pt idx="2">
                  <c:v>375.45299999999997</c:v>
                </c:pt>
                <c:pt idx="3">
                  <c:v>125.42619999999999</c:v>
                </c:pt>
                <c:pt idx="4">
                  <c:v>1099.0374999999999</c:v>
                </c:pt>
                <c:pt idx="5">
                  <c:v>1121.0625</c:v>
                </c:pt>
                <c:pt idx="6">
                  <c:v>4602.7137000000002</c:v>
                </c:pt>
                <c:pt idx="7">
                  <c:v>8663.7937999999995</c:v>
                </c:pt>
                <c:pt idx="8">
                  <c:v>37.419899999999998</c:v>
                </c:pt>
                <c:pt idx="9">
                  <c:v>26.883500000000002</c:v>
                </c:pt>
                <c:pt idx="10">
                  <c:v>56.011499999999998</c:v>
                </c:pt>
                <c:pt idx="11">
                  <c:v>16.095700000000001</c:v>
                </c:pt>
                <c:pt idx="12">
                  <c:v>112.60680000000001</c:v>
                </c:pt>
                <c:pt idx="13">
                  <c:v>354.65899999999999</c:v>
                </c:pt>
                <c:pt idx="14">
                  <c:v>105.0658</c:v>
                </c:pt>
                <c:pt idx="15">
                  <c:v>12.414</c:v>
                </c:pt>
                <c:pt idx="16">
                  <c:v>2768.5223000000001</c:v>
                </c:pt>
                <c:pt idx="17">
                  <c:v>1496.2657999999999</c:v>
                </c:pt>
                <c:pt idx="18">
                  <c:v>173.09780000000001</c:v>
                </c:pt>
                <c:pt idx="19">
                  <c:v>1788.4003</c:v>
                </c:pt>
                <c:pt idx="20">
                  <c:v>68.585999999999999</c:v>
                </c:pt>
                <c:pt idx="21">
                  <c:v>7.8517999999999999</c:v>
                </c:pt>
                <c:pt idx="22">
                  <c:v>141.22739999999999</c:v>
                </c:pt>
                <c:pt idx="23">
                  <c:v>115.03019999999999</c:v>
                </c:pt>
                <c:pt idx="24">
                  <c:v>601.62530000000004</c:v>
                </c:pt>
                <c:pt idx="25">
                  <c:v>91.917699999999996</c:v>
                </c:pt>
                <c:pt idx="26">
                  <c:v>10.5219</c:v>
                </c:pt>
                <c:pt idx="27">
                  <c:v>80.470500000000001</c:v>
                </c:pt>
                <c:pt idx="28">
                  <c:v>35.657800000000002</c:v>
                </c:pt>
                <c:pt idx="29">
                  <c:v>23.37</c:v>
                </c:pt>
                <c:pt idx="30">
                  <c:v>165.06880000000001</c:v>
                </c:pt>
                <c:pt idx="31">
                  <c:v>982.27239999999995</c:v>
                </c:pt>
                <c:pt idx="32">
                  <c:v>3.9209999999999998</c:v>
                </c:pt>
              </c:numCache>
            </c:numRef>
          </c:xVal>
          <c:yVal>
            <c:numRef>
              <c:f>'TS-iPass-3'!$C$80:$C$112</c:f>
              <c:numCache>
                <c:formatCode>General</c:formatCode>
                <c:ptCount val="33"/>
                <c:pt idx="0">
                  <c:v>22637</c:v>
                </c:pt>
                <c:pt idx="1">
                  <c:v>24595</c:v>
                </c:pt>
                <c:pt idx="2">
                  <c:v>12736</c:v>
                </c:pt>
                <c:pt idx="3">
                  <c:v>34833</c:v>
                </c:pt>
                <c:pt idx="4">
                  <c:v>29906</c:v>
                </c:pt>
                <c:pt idx="5">
                  <c:v>25635</c:v>
                </c:pt>
                <c:pt idx="6">
                  <c:v>65536</c:v>
                </c:pt>
                <c:pt idx="7">
                  <c:v>246600</c:v>
                </c:pt>
                <c:pt idx="8">
                  <c:v>11186</c:v>
                </c:pt>
                <c:pt idx="9">
                  <c:v>15350</c:v>
                </c:pt>
                <c:pt idx="10">
                  <c:v>38691</c:v>
                </c:pt>
                <c:pt idx="11">
                  <c:v>14987</c:v>
                </c:pt>
                <c:pt idx="13">
                  <c:v>40742</c:v>
                </c:pt>
                <c:pt idx="14">
                  <c:v>19762</c:v>
                </c:pt>
                <c:pt idx="16">
                  <c:v>244887</c:v>
                </c:pt>
                <c:pt idx="17">
                  <c:v>18292</c:v>
                </c:pt>
                <c:pt idx="18">
                  <c:v>16512</c:v>
                </c:pt>
                <c:pt idx="19">
                  <c:v>26124</c:v>
                </c:pt>
                <c:pt idx="20">
                  <c:v>15815</c:v>
                </c:pt>
                <c:pt idx="21">
                  <c:v>8599</c:v>
                </c:pt>
                <c:pt idx="22">
                  <c:v>42451</c:v>
                </c:pt>
                <c:pt idx="23">
                  <c:v>37219</c:v>
                </c:pt>
                <c:pt idx="24">
                  <c:v>20757</c:v>
                </c:pt>
                <c:pt idx="25">
                  <c:v>13374</c:v>
                </c:pt>
                <c:pt idx="26">
                  <c:v>13799</c:v>
                </c:pt>
                <c:pt idx="27">
                  <c:v>12513</c:v>
                </c:pt>
                <c:pt idx="28">
                  <c:v>17880</c:v>
                </c:pt>
                <c:pt idx="29">
                  <c:v>282124</c:v>
                </c:pt>
                <c:pt idx="31">
                  <c:v>26060</c:v>
                </c:pt>
                <c:pt idx="32">
                  <c:v>14090</c:v>
                </c:pt>
              </c:numCache>
            </c:numRef>
          </c:yVal>
          <c:smooth val="0"/>
          <c:extLst>
            <c:ext xmlns:c16="http://schemas.microsoft.com/office/drawing/2014/chart" uri="{C3380CC4-5D6E-409C-BE32-E72D297353CC}">
              <c16:uniqueId val="{00000001-EB00-4385-8C71-7E895AD52E1C}"/>
            </c:ext>
          </c:extLst>
        </c:ser>
        <c:ser>
          <c:idx val="1"/>
          <c:order val="1"/>
          <c:tx>
            <c:v>2021</c:v>
          </c:tx>
          <c:spPr>
            <a:ln w="25400" cap="rnd">
              <a:noFill/>
              <a:round/>
            </a:ln>
            <a:effectLst/>
          </c:spPr>
          <c:marker>
            <c:symbol val="circle"/>
            <c:size val="6"/>
            <c:spPr>
              <a:solidFill>
                <a:schemeClr val="accent1">
                  <a:lumMod val="60000"/>
                  <a:lumOff val="40000"/>
                  <a:alpha val="53000"/>
                </a:schemeClr>
              </a:solidFill>
              <a:ln w="9525">
                <a:noFill/>
              </a:ln>
              <a:effectLst/>
            </c:spPr>
          </c:marker>
          <c:xVal>
            <c:numRef>
              <c:f>'TS-iPass-3'!$D$80:$D$112</c:f>
              <c:numCache>
                <c:formatCode>General</c:formatCode>
                <c:ptCount val="33"/>
                <c:pt idx="0">
                  <c:v>1292.7294999999999</c:v>
                </c:pt>
                <c:pt idx="1">
                  <c:v>86.880499999999998</c:v>
                </c:pt>
                <c:pt idx="2">
                  <c:v>25.923400000000001</c:v>
                </c:pt>
                <c:pt idx="3">
                  <c:v>81.570700000000002</c:v>
                </c:pt>
                <c:pt idx="4">
                  <c:v>261.34620000000001</c:v>
                </c:pt>
                <c:pt idx="5">
                  <c:v>401.95260000000002</c:v>
                </c:pt>
                <c:pt idx="6">
                  <c:v>4173.7965000000004</c:v>
                </c:pt>
                <c:pt idx="7">
                  <c:v>3816.8326000000002</c:v>
                </c:pt>
                <c:pt idx="8">
                  <c:v>41.6648</c:v>
                </c:pt>
                <c:pt idx="9">
                  <c:v>67.1815</c:v>
                </c:pt>
                <c:pt idx="10">
                  <c:v>71.3202</c:v>
                </c:pt>
                <c:pt idx="11">
                  <c:v>26.808299999999999</c:v>
                </c:pt>
                <c:pt idx="12">
                  <c:v>1486.0857000000001</c:v>
                </c:pt>
                <c:pt idx="13">
                  <c:v>1184.7093</c:v>
                </c:pt>
                <c:pt idx="14">
                  <c:v>188.26490000000001</c:v>
                </c:pt>
                <c:pt idx="15">
                  <c:v>9.4335000000000004</c:v>
                </c:pt>
                <c:pt idx="16">
                  <c:v>2595.6302000000001</c:v>
                </c:pt>
                <c:pt idx="17">
                  <c:v>597.68550000000005</c:v>
                </c:pt>
                <c:pt idx="18">
                  <c:v>16.3933</c:v>
                </c:pt>
                <c:pt idx="19">
                  <c:v>500.33350000000002</c:v>
                </c:pt>
                <c:pt idx="20">
                  <c:v>49.438499999999998</c:v>
                </c:pt>
                <c:pt idx="21">
                  <c:v>9.1709999999999994</c:v>
                </c:pt>
                <c:pt idx="22">
                  <c:v>199.28450000000001</c:v>
                </c:pt>
                <c:pt idx="23">
                  <c:v>105.5746</c:v>
                </c:pt>
                <c:pt idx="24">
                  <c:v>390.47480000000002</c:v>
                </c:pt>
                <c:pt idx="25">
                  <c:v>19.077300000000001</c:v>
                </c:pt>
                <c:pt idx="26">
                  <c:v>7.2122000000000002</c:v>
                </c:pt>
                <c:pt idx="27">
                  <c:v>41.393300000000004</c:v>
                </c:pt>
                <c:pt idx="28">
                  <c:v>48.476199999999999</c:v>
                </c:pt>
                <c:pt idx="29">
                  <c:v>12.26</c:v>
                </c:pt>
                <c:pt idx="30">
                  <c:v>31.597100000000001</c:v>
                </c:pt>
                <c:pt idx="31">
                  <c:v>42.324599999999997</c:v>
                </c:pt>
                <c:pt idx="32">
                  <c:v>6.0170000000000003</c:v>
                </c:pt>
              </c:numCache>
            </c:numRef>
          </c:xVal>
          <c:yVal>
            <c:numRef>
              <c:f>'TS-iPass-3'!$E$80:$E$112</c:f>
              <c:numCache>
                <c:formatCode>General</c:formatCode>
                <c:ptCount val="33"/>
                <c:pt idx="0">
                  <c:v>28213</c:v>
                </c:pt>
                <c:pt idx="1">
                  <c:v>42436</c:v>
                </c:pt>
                <c:pt idx="2">
                  <c:v>16442</c:v>
                </c:pt>
                <c:pt idx="3">
                  <c:v>44187</c:v>
                </c:pt>
                <c:pt idx="4">
                  <c:v>36728</c:v>
                </c:pt>
                <c:pt idx="5">
                  <c:v>33601</c:v>
                </c:pt>
                <c:pt idx="6">
                  <c:v>65180</c:v>
                </c:pt>
                <c:pt idx="7">
                  <c:v>216631</c:v>
                </c:pt>
                <c:pt idx="8">
                  <c:v>16903</c:v>
                </c:pt>
                <c:pt idx="9">
                  <c:v>21317</c:v>
                </c:pt>
                <c:pt idx="10">
                  <c:v>54920</c:v>
                </c:pt>
                <c:pt idx="11">
                  <c:v>22820</c:v>
                </c:pt>
                <c:pt idx="13">
                  <c:v>52652</c:v>
                </c:pt>
                <c:pt idx="14">
                  <c:v>25310</c:v>
                </c:pt>
                <c:pt idx="16">
                  <c:v>238395</c:v>
                </c:pt>
                <c:pt idx="17">
                  <c:v>23158</c:v>
                </c:pt>
                <c:pt idx="18">
                  <c:v>22294</c:v>
                </c:pt>
                <c:pt idx="19">
                  <c:v>37741</c:v>
                </c:pt>
                <c:pt idx="20">
                  <c:v>23142</c:v>
                </c:pt>
                <c:pt idx="21">
                  <c:v>11988</c:v>
                </c:pt>
                <c:pt idx="22">
                  <c:v>50860</c:v>
                </c:pt>
                <c:pt idx="23">
                  <c:v>34913</c:v>
                </c:pt>
                <c:pt idx="24">
                  <c:v>29310</c:v>
                </c:pt>
                <c:pt idx="25">
                  <c:v>16612</c:v>
                </c:pt>
                <c:pt idx="26">
                  <c:v>19831</c:v>
                </c:pt>
                <c:pt idx="27">
                  <c:v>17155</c:v>
                </c:pt>
                <c:pt idx="28">
                  <c:v>28303</c:v>
                </c:pt>
                <c:pt idx="29">
                  <c:v>266602</c:v>
                </c:pt>
                <c:pt idx="31">
                  <c:v>33503</c:v>
                </c:pt>
                <c:pt idx="32">
                  <c:v>19158</c:v>
                </c:pt>
              </c:numCache>
            </c:numRef>
          </c:yVal>
          <c:smooth val="0"/>
          <c:extLst>
            <c:ext xmlns:c16="http://schemas.microsoft.com/office/drawing/2014/chart" uri="{C3380CC4-5D6E-409C-BE32-E72D297353CC}">
              <c16:uniqueId val="{00000002-EB00-4385-8C71-7E895AD52E1C}"/>
            </c:ext>
          </c:extLst>
        </c:ser>
        <c:dLbls>
          <c:showLegendKey val="0"/>
          <c:showVal val="0"/>
          <c:showCatName val="0"/>
          <c:showSerName val="0"/>
          <c:showPercent val="0"/>
          <c:showBubbleSize val="0"/>
        </c:dLbls>
        <c:axId val="520870063"/>
        <c:axId val="520870479"/>
      </c:scatterChart>
      <c:valAx>
        <c:axId val="520870063"/>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sz="1000" b="0" i="0" u="none" strike="noStrike" baseline="0">
                    <a:effectLst/>
                  </a:rPr>
                  <a:t>Investments in Cr </a:t>
                </a:r>
                <a:endParaRPr lang="en-IN"/>
              </a:p>
            </c:rich>
          </c:tx>
          <c:layout>
            <c:manualLayout>
              <c:xMode val="edge"/>
              <c:yMode val="edge"/>
              <c:x val="8.7952559069636185E-2"/>
              <c:y val="0.94844814993346349"/>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20870479"/>
        <c:crosses val="autoZero"/>
        <c:crossBetween val="midCat"/>
      </c:valAx>
      <c:valAx>
        <c:axId val="52087047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Vehicle</a:t>
                </a:r>
                <a:r>
                  <a:rPr lang="en-IN" baseline="0"/>
                  <a:t> sales</a:t>
                </a:r>
                <a:endParaRPr lang="en-IN"/>
              </a:p>
            </c:rich>
          </c:tx>
          <c:layout>
            <c:manualLayout>
              <c:xMode val="edge"/>
              <c:yMode val="edge"/>
              <c:x val="0"/>
              <c:y val="0.18152754297983764"/>
            </c:manualLayout>
          </c:layout>
          <c:overlay val="0"/>
          <c:spPr>
            <a:noFill/>
            <a:ln>
              <a:noFill/>
            </a:ln>
            <a:effectLst/>
          </c:spPr>
          <c:txPr>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20870063"/>
        <c:crosses val="autoZero"/>
        <c:crossBetween val="midCat"/>
      </c:valAx>
      <c:spPr>
        <a:noFill/>
        <a:ln>
          <a:noFill/>
        </a:ln>
        <a:effectLst/>
      </c:spPr>
    </c:plotArea>
    <c:legend>
      <c:legendPos val="t"/>
      <c:layout>
        <c:manualLayout>
          <c:xMode val="edge"/>
          <c:yMode val="edge"/>
          <c:x val="0.27464835111602903"/>
          <c:y val="0.17798387458170839"/>
          <c:w val="0.53123569551177208"/>
          <c:h val="6.0403098817580193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[C7.xlsx]TS_iPass - 4!PivotTable7</c:name>
    <c:fmtId val="6"/>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u="none" strike="noStrike" baseline="0" dirty="0">
                <a:solidFill>
                  <a:schemeClr val="accent4">
                    <a:lumMod val="60000"/>
                    <a:lumOff val="40000"/>
                  </a:schemeClr>
                </a:solidFill>
                <a:effectLst/>
              </a:rPr>
              <a:t>Sectors with Substantial Investments Across Multiple Districts </a:t>
            </a:r>
            <a:r>
              <a:rPr lang="en-IN" sz="1400" b="0" i="0" u="none" strike="noStrike" baseline="0" dirty="0">
                <a:solidFill>
                  <a:schemeClr val="accent4">
                    <a:lumMod val="60000"/>
                    <a:lumOff val="40000"/>
                  </a:schemeClr>
                </a:solidFill>
                <a:effectLst/>
              </a:rPr>
              <a:t>:</a:t>
            </a:r>
          </a:p>
          <a:p>
            <a:pPr>
              <a:defRPr/>
            </a:pPr>
            <a:r>
              <a:rPr lang="en-IN" sz="1050" b="0" i="0" u="none" strike="noStrike" baseline="0" dirty="0">
                <a:effectLst/>
              </a:rPr>
              <a:t> FY 2021 - 2022</a:t>
            </a:r>
            <a:endParaRPr lang="en-IN" sz="1050"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dLbl>
          <c:idx val="0"/>
          <c:showLegendKey val="0"/>
          <c:showVal val="0"/>
          <c:showCatName val="0"/>
          <c:showSerName val="0"/>
          <c:showPercent val="0"/>
          <c:showBubbleSize val="0"/>
          <c:extLst>
            <c:ext xmlns:c15="http://schemas.microsoft.com/office/drawing/2012/chart" uri="{CE6537A1-D6FC-4f65-9D91-7224C49458BB}"/>
          </c:extLst>
        </c:dLbl>
      </c:pivotFmt>
      <c:pivotFmt>
        <c:idx val="6"/>
        <c:dLbl>
          <c:idx val="0"/>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dLbl>
          <c:idx val="0"/>
          <c:showLegendKey val="0"/>
          <c:showVal val="0"/>
          <c:showCatName val="0"/>
          <c:showSerName val="0"/>
          <c:showPercent val="0"/>
          <c:showBubbleSize val="0"/>
          <c:extLst>
            <c:ext xmlns:c15="http://schemas.microsoft.com/office/drawing/2012/chart" uri="{CE6537A1-D6FC-4f65-9D91-7224C49458BB}"/>
          </c:extLst>
        </c:dLbl>
      </c:pivotFmt>
      <c:pivotFmt>
        <c:idx val="10"/>
        <c:dLbl>
          <c:idx val="0"/>
          <c:showLegendKey val="0"/>
          <c:showVal val="0"/>
          <c:showCatName val="0"/>
          <c:showSerName val="0"/>
          <c:showPercent val="0"/>
          <c:showBubbleSize val="0"/>
          <c:extLst>
            <c:ext xmlns:c15="http://schemas.microsoft.com/office/drawing/2012/chart" uri="{CE6537A1-D6FC-4f65-9D91-7224C49458BB}"/>
          </c:extLst>
        </c:dLbl>
      </c:pivotFmt>
      <c:pivotFmt>
        <c:idx val="11"/>
        <c:dLbl>
          <c:idx val="0"/>
          <c:showLegendKey val="0"/>
          <c:showVal val="0"/>
          <c:showCatName val="0"/>
          <c:showSerName val="0"/>
          <c:showPercent val="0"/>
          <c:showBubbleSize val="0"/>
          <c:extLst>
            <c:ext xmlns:c15="http://schemas.microsoft.com/office/drawing/2012/chart" uri="{CE6537A1-D6FC-4f65-9D91-7224C49458BB}"/>
          </c:extLst>
        </c:dLbl>
      </c:pivotFmt>
      <c:pivotFmt>
        <c:idx val="12"/>
        <c:dLbl>
          <c:idx val="0"/>
          <c:showLegendKey val="0"/>
          <c:showVal val="0"/>
          <c:showCatName val="0"/>
          <c:showSerName val="0"/>
          <c:showPercent val="0"/>
          <c:showBubbleSize val="0"/>
          <c:extLst>
            <c:ext xmlns:c15="http://schemas.microsoft.com/office/drawing/2012/chart" uri="{CE6537A1-D6FC-4f65-9D91-7224C49458BB}"/>
          </c:extLst>
        </c:dLbl>
      </c:pivotFmt>
      <c:pivotFmt>
        <c:idx val="13"/>
        <c:dLbl>
          <c:idx val="0"/>
          <c:showLegendKey val="0"/>
          <c:showVal val="0"/>
          <c:showCatName val="0"/>
          <c:showSerName val="0"/>
          <c:showPercent val="0"/>
          <c:showBubbleSize val="0"/>
          <c:extLst>
            <c:ext xmlns:c15="http://schemas.microsoft.com/office/drawing/2012/chart" uri="{CE6537A1-D6FC-4f65-9D91-7224C49458BB}"/>
          </c:extLst>
        </c:dLbl>
      </c:pivotFmt>
      <c:pivotFmt>
        <c:idx val="14"/>
        <c:dLbl>
          <c:idx val="0"/>
          <c:showLegendKey val="0"/>
          <c:showVal val="0"/>
          <c:showCatName val="0"/>
          <c:showSerName val="0"/>
          <c:showPercent val="0"/>
          <c:showBubbleSize val="0"/>
          <c:extLst>
            <c:ext xmlns:c15="http://schemas.microsoft.com/office/drawing/2012/chart" uri="{CE6537A1-D6FC-4f65-9D91-7224C49458BB}"/>
          </c:extLst>
        </c:dLbl>
      </c:pivotFmt>
      <c:pivotFmt>
        <c:idx val="15"/>
        <c:dLbl>
          <c:idx val="0"/>
          <c:showLegendKey val="0"/>
          <c:showVal val="0"/>
          <c:showCatName val="0"/>
          <c:showSerName val="0"/>
          <c:showPercent val="0"/>
          <c:showBubbleSize val="0"/>
          <c:extLst>
            <c:ext xmlns:c15="http://schemas.microsoft.com/office/drawing/2012/chart" uri="{CE6537A1-D6FC-4f65-9D91-7224C49458BB}"/>
          </c:extLst>
        </c:dLbl>
      </c:pivotFmt>
      <c:pivotFmt>
        <c:idx val="16"/>
        <c:dLbl>
          <c:idx val="0"/>
          <c:showLegendKey val="0"/>
          <c:showVal val="0"/>
          <c:showCatName val="0"/>
          <c:showSerName val="0"/>
          <c:showPercent val="0"/>
          <c:showBubbleSize val="0"/>
          <c:extLst>
            <c:ext xmlns:c15="http://schemas.microsoft.com/office/drawing/2012/chart" uri="{CE6537A1-D6FC-4f65-9D91-7224C49458BB}"/>
          </c:extLst>
        </c:dLbl>
      </c:pivotFmt>
      <c:pivotFmt>
        <c:idx val="17"/>
        <c:dLbl>
          <c:idx val="0"/>
          <c:showLegendKey val="0"/>
          <c:showVal val="0"/>
          <c:showCatName val="0"/>
          <c:showSerName val="0"/>
          <c:showPercent val="0"/>
          <c:showBubbleSize val="0"/>
          <c:extLst>
            <c:ext xmlns:c15="http://schemas.microsoft.com/office/drawing/2012/chart" uri="{CE6537A1-D6FC-4f65-9D91-7224C49458BB}"/>
          </c:extLst>
        </c:dLbl>
      </c:pivotFmt>
      <c:pivotFmt>
        <c:idx val="18"/>
        <c:dLbl>
          <c:idx val="0"/>
          <c:showLegendKey val="0"/>
          <c:showVal val="0"/>
          <c:showCatName val="0"/>
          <c:showSerName val="0"/>
          <c:showPercent val="0"/>
          <c:showBubbleSize val="0"/>
          <c:extLst>
            <c:ext xmlns:c15="http://schemas.microsoft.com/office/drawing/2012/chart" uri="{CE6537A1-D6FC-4f65-9D91-7224C49458BB}"/>
          </c:extLst>
        </c:dLbl>
      </c:pivotFmt>
      <c:pivotFmt>
        <c:idx val="19"/>
        <c:dLbl>
          <c:idx val="0"/>
          <c:showLegendKey val="0"/>
          <c:showVal val="0"/>
          <c:showCatName val="0"/>
          <c:showSerName val="0"/>
          <c:showPercent val="0"/>
          <c:showBubbleSize val="0"/>
          <c:extLst>
            <c:ext xmlns:c15="http://schemas.microsoft.com/office/drawing/2012/chart" uri="{CE6537A1-D6FC-4f65-9D91-7224C49458BB}"/>
          </c:extLst>
        </c:dLbl>
      </c:pivotFmt>
      <c:pivotFmt>
        <c:idx val="20"/>
        <c:dLbl>
          <c:idx val="0"/>
          <c:showLegendKey val="0"/>
          <c:showVal val="0"/>
          <c:showCatName val="0"/>
          <c:showSerName val="0"/>
          <c:showPercent val="0"/>
          <c:showBubbleSize val="0"/>
          <c:extLst>
            <c:ext xmlns:c15="http://schemas.microsoft.com/office/drawing/2012/chart" uri="{CE6537A1-D6FC-4f65-9D91-7224C49458BB}"/>
          </c:extLst>
        </c:dLbl>
      </c:pivotFmt>
      <c:pivotFmt>
        <c:idx val="21"/>
        <c:dLbl>
          <c:idx val="0"/>
          <c:showLegendKey val="0"/>
          <c:showVal val="0"/>
          <c:showCatName val="0"/>
          <c:showSerName val="0"/>
          <c:showPercent val="0"/>
          <c:showBubbleSize val="0"/>
          <c:extLst>
            <c:ext xmlns:c15="http://schemas.microsoft.com/office/drawing/2012/chart" uri="{CE6537A1-D6FC-4f65-9D91-7224C49458BB}"/>
          </c:extLst>
        </c:dLbl>
      </c:pivotFmt>
      <c:pivotFmt>
        <c:idx val="22"/>
        <c:dLbl>
          <c:idx val="0"/>
          <c:showLegendKey val="0"/>
          <c:showVal val="0"/>
          <c:showCatName val="0"/>
          <c:showSerName val="0"/>
          <c:showPercent val="0"/>
          <c:showBubbleSize val="0"/>
          <c:extLst>
            <c:ext xmlns:c15="http://schemas.microsoft.com/office/drawing/2012/chart" uri="{CE6537A1-D6FC-4f65-9D91-7224C49458BB}"/>
          </c:extLst>
        </c:dLbl>
      </c:pivotFmt>
      <c:pivotFmt>
        <c:idx val="23"/>
        <c:dLbl>
          <c:idx val="0"/>
          <c:showLegendKey val="0"/>
          <c:showVal val="0"/>
          <c:showCatName val="0"/>
          <c:showSerName val="0"/>
          <c:showPercent val="0"/>
          <c:showBubbleSize val="0"/>
          <c:extLst>
            <c:ext xmlns:c15="http://schemas.microsoft.com/office/drawing/2012/chart" uri="{CE6537A1-D6FC-4f65-9D91-7224C49458BB}"/>
          </c:extLst>
        </c:dLbl>
      </c:pivotFmt>
      <c:pivotFmt>
        <c:idx val="24"/>
        <c:dLbl>
          <c:idx val="0"/>
          <c:showLegendKey val="0"/>
          <c:showVal val="0"/>
          <c:showCatName val="0"/>
          <c:showSerName val="0"/>
          <c:showPercent val="0"/>
          <c:showBubbleSize val="0"/>
          <c:extLst>
            <c:ext xmlns:c15="http://schemas.microsoft.com/office/drawing/2012/chart" uri="{CE6537A1-D6FC-4f65-9D91-7224C49458BB}"/>
          </c:extLst>
        </c:dLbl>
      </c:pivotFmt>
      <c:pivotFmt>
        <c:idx val="25"/>
        <c:dLbl>
          <c:idx val="0"/>
          <c:showLegendKey val="0"/>
          <c:showVal val="0"/>
          <c:showCatName val="0"/>
          <c:showSerName val="0"/>
          <c:showPercent val="0"/>
          <c:showBubbleSize val="0"/>
          <c:extLst>
            <c:ext xmlns:c15="http://schemas.microsoft.com/office/drawing/2012/chart" uri="{CE6537A1-D6FC-4f65-9D91-7224C49458BB}"/>
          </c:extLst>
        </c:dLbl>
      </c:pivotFmt>
      <c:pivotFmt>
        <c:idx val="26"/>
        <c:dLbl>
          <c:idx val="0"/>
          <c:showLegendKey val="0"/>
          <c:showVal val="0"/>
          <c:showCatName val="0"/>
          <c:showSerName val="0"/>
          <c:showPercent val="0"/>
          <c:showBubbleSize val="0"/>
          <c:extLst>
            <c:ext xmlns:c15="http://schemas.microsoft.com/office/drawing/2012/chart" uri="{CE6537A1-D6FC-4f65-9D91-7224C49458BB}"/>
          </c:extLst>
        </c:dLbl>
      </c:pivotFmt>
      <c:pivotFmt>
        <c:idx val="27"/>
        <c:dLbl>
          <c:idx val="0"/>
          <c:showLegendKey val="0"/>
          <c:showVal val="0"/>
          <c:showCatName val="0"/>
          <c:showSerName val="0"/>
          <c:showPercent val="0"/>
          <c:showBubbleSize val="0"/>
          <c:extLst>
            <c:ext xmlns:c15="http://schemas.microsoft.com/office/drawing/2012/chart" uri="{CE6537A1-D6FC-4f65-9D91-7224C49458BB}"/>
          </c:extLst>
        </c:dLbl>
      </c:pivotFmt>
      <c:pivotFmt>
        <c:idx val="28"/>
        <c:dLbl>
          <c:idx val="0"/>
          <c:showLegendKey val="0"/>
          <c:showVal val="0"/>
          <c:showCatName val="0"/>
          <c:showSerName val="0"/>
          <c:showPercent val="0"/>
          <c:showBubbleSize val="0"/>
          <c:extLst>
            <c:ext xmlns:c15="http://schemas.microsoft.com/office/drawing/2012/chart" uri="{CE6537A1-D6FC-4f65-9D91-7224C49458BB}"/>
          </c:extLst>
        </c:dLbl>
      </c:pivotFmt>
      <c:pivotFmt>
        <c:idx val="29"/>
        <c:dLbl>
          <c:idx val="0"/>
          <c:showLegendKey val="0"/>
          <c:showVal val="0"/>
          <c:showCatName val="0"/>
          <c:showSerName val="0"/>
          <c:showPercent val="0"/>
          <c:showBubbleSize val="0"/>
          <c:extLst>
            <c:ext xmlns:c15="http://schemas.microsoft.com/office/drawing/2012/chart" uri="{CE6537A1-D6FC-4f65-9D91-7224C49458BB}"/>
          </c:extLst>
        </c:dLbl>
      </c:pivotFmt>
      <c:pivotFmt>
        <c:idx val="30"/>
        <c:dLbl>
          <c:idx val="0"/>
          <c:showLegendKey val="0"/>
          <c:showVal val="0"/>
          <c:showCatName val="0"/>
          <c:showSerName val="0"/>
          <c:showPercent val="0"/>
          <c:showBubbleSize val="0"/>
          <c:extLst>
            <c:ext xmlns:c15="http://schemas.microsoft.com/office/drawing/2012/chart" uri="{CE6537A1-D6FC-4f65-9D91-7224C49458BB}"/>
          </c:extLst>
        </c:dLbl>
      </c:pivotFmt>
      <c:pivotFmt>
        <c:idx val="31"/>
        <c:dLbl>
          <c:idx val="0"/>
          <c:showLegendKey val="0"/>
          <c:showVal val="0"/>
          <c:showCatName val="0"/>
          <c:showSerName val="0"/>
          <c:showPercent val="0"/>
          <c:showBubbleSize val="0"/>
          <c:extLst>
            <c:ext xmlns:c15="http://schemas.microsoft.com/office/drawing/2012/chart" uri="{CE6537A1-D6FC-4f65-9D91-7224C49458BB}"/>
          </c:extLst>
        </c:dLbl>
      </c:pivotFmt>
      <c:pivotFmt>
        <c:idx val="32"/>
        <c:dLbl>
          <c:idx val="0"/>
          <c:showLegendKey val="0"/>
          <c:showVal val="0"/>
          <c:showCatName val="0"/>
          <c:showSerName val="0"/>
          <c:showPercent val="0"/>
          <c:showBubbleSize val="0"/>
          <c:extLst>
            <c:ext xmlns:c15="http://schemas.microsoft.com/office/drawing/2012/chart" uri="{CE6537A1-D6FC-4f65-9D91-7224C49458BB}"/>
          </c:extLst>
        </c:dLbl>
      </c:pivotFmt>
      <c:pivotFmt>
        <c:idx val="3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percentStacked"/>
        <c:varyColors val="0"/>
        <c:ser>
          <c:idx val="0"/>
          <c:order val="0"/>
          <c:tx>
            <c:strRef>
              <c:f>'TS_iPass - 4'!$B$3:$B$4</c:f>
              <c:strCache>
                <c:ptCount val="1"/>
                <c:pt idx="0">
                  <c:v>Rangareddy</c:v>
                </c:pt>
              </c:strCache>
            </c:strRef>
          </c:tx>
          <c:spPr>
            <a:solidFill>
              <a:schemeClr val="accent1">
                <a:shade val="53000"/>
              </a:schemeClr>
            </a:solidFill>
            <a:ln>
              <a:noFill/>
            </a:ln>
            <a:effectLst/>
          </c:spPr>
          <c:invertIfNegative val="0"/>
          <c:cat>
            <c:strRef>
              <c:f>'TS_iPass - 4'!$A$5:$A$14</c:f>
              <c:strCache>
                <c:ptCount val="10"/>
                <c:pt idx="0">
                  <c:v>Agro based incl Cold Storages</c:v>
                </c:pt>
                <c:pt idx="1">
                  <c:v>Food Processing</c:v>
                </c:pt>
                <c:pt idx="2">
                  <c:v>Others</c:v>
                </c:pt>
                <c:pt idx="3">
                  <c:v>Granite and Stone Crushing</c:v>
                </c:pt>
                <c:pt idx="4">
                  <c:v>Solar and Other Renewable Energy</c:v>
                </c:pt>
                <c:pt idx="5">
                  <c:v>R&amp;D</c:v>
                </c:pt>
                <c:pt idx="6">
                  <c:v>Engineering</c:v>
                </c:pt>
                <c:pt idx="7">
                  <c:v>Real Estate,Industrial Parks and IT Buildings</c:v>
                </c:pt>
                <c:pt idx="8">
                  <c:v>Plastic and Rubber</c:v>
                </c:pt>
                <c:pt idx="9">
                  <c:v>Pharmaceuticals and Chemicals</c:v>
                </c:pt>
              </c:strCache>
            </c:strRef>
          </c:cat>
          <c:val>
            <c:numRef>
              <c:f>'TS_iPass - 4'!$B$5:$B$14</c:f>
              <c:numCache>
                <c:formatCode>General</c:formatCode>
                <c:ptCount val="10"/>
                <c:pt idx="0">
                  <c:v>42.587499999999999</c:v>
                </c:pt>
                <c:pt idx="1">
                  <c:v>107.8721</c:v>
                </c:pt>
                <c:pt idx="2">
                  <c:v>204.49780000000001</c:v>
                </c:pt>
                <c:pt idx="3">
                  <c:v>602.60180000000003</c:v>
                </c:pt>
                <c:pt idx="4">
                  <c:v>226.8</c:v>
                </c:pt>
                <c:pt idx="5">
                  <c:v>422.0684</c:v>
                </c:pt>
                <c:pt idx="6">
                  <c:v>997.07920000000001</c:v>
                </c:pt>
                <c:pt idx="7">
                  <c:v>5134.5259999999998</c:v>
                </c:pt>
                <c:pt idx="8">
                  <c:v>4254.6697999999997</c:v>
                </c:pt>
                <c:pt idx="9">
                  <c:v>1220.5436</c:v>
                </c:pt>
              </c:numCache>
            </c:numRef>
          </c:val>
          <c:extLst>
            <c:ext xmlns:c16="http://schemas.microsoft.com/office/drawing/2014/chart" uri="{C3380CC4-5D6E-409C-BE32-E72D297353CC}">
              <c16:uniqueId val="{00000000-CB20-4599-9726-EB839CB0AEDE}"/>
            </c:ext>
          </c:extLst>
        </c:ser>
        <c:ser>
          <c:idx val="1"/>
          <c:order val="1"/>
          <c:tx>
            <c:strRef>
              <c:f>'TS_iPass - 4'!$C$3:$C$4</c:f>
              <c:strCache>
                <c:ptCount val="1"/>
                <c:pt idx="0">
                  <c:v>Sangareddy</c:v>
                </c:pt>
              </c:strCache>
            </c:strRef>
          </c:tx>
          <c:spPr>
            <a:solidFill>
              <a:schemeClr val="accent1">
                <a:shade val="76000"/>
              </a:schemeClr>
            </a:solidFill>
            <a:ln>
              <a:noFill/>
            </a:ln>
            <a:effectLst/>
          </c:spPr>
          <c:invertIfNegative val="0"/>
          <c:cat>
            <c:strRef>
              <c:f>'TS_iPass - 4'!$A$5:$A$14</c:f>
              <c:strCache>
                <c:ptCount val="10"/>
                <c:pt idx="0">
                  <c:v>Agro based incl Cold Storages</c:v>
                </c:pt>
                <c:pt idx="1">
                  <c:v>Food Processing</c:v>
                </c:pt>
                <c:pt idx="2">
                  <c:v>Others</c:v>
                </c:pt>
                <c:pt idx="3">
                  <c:v>Granite and Stone Crushing</c:v>
                </c:pt>
                <c:pt idx="4">
                  <c:v>Solar and Other Renewable Energy</c:v>
                </c:pt>
                <c:pt idx="5">
                  <c:v>R&amp;D</c:v>
                </c:pt>
                <c:pt idx="6">
                  <c:v>Engineering</c:v>
                </c:pt>
                <c:pt idx="7">
                  <c:v>Real Estate,Industrial Parks and IT Buildings</c:v>
                </c:pt>
                <c:pt idx="8">
                  <c:v>Plastic and Rubber</c:v>
                </c:pt>
                <c:pt idx="9">
                  <c:v>Pharmaceuticals and Chemicals</c:v>
                </c:pt>
              </c:strCache>
            </c:strRef>
          </c:cat>
          <c:val>
            <c:numRef>
              <c:f>'TS_iPass - 4'!$C$5:$C$14</c:f>
              <c:numCache>
                <c:formatCode>General</c:formatCode>
                <c:ptCount val="10"/>
                <c:pt idx="0">
                  <c:v>64.576300000000003</c:v>
                </c:pt>
                <c:pt idx="1">
                  <c:v>273.67399999999998</c:v>
                </c:pt>
                <c:pt idx="2">
                  <c:v>184.3561</c:v>
                </c:pt>
                <c:pt idx="3">
                  <c:v>58.523899999999998</c:v>
                </c:pt>
                <c:pt idx="4">
                  <c:v>177.97620000000001</c:v>
                </c:pt>
                <c:pt idx="5">
                  <c:v>217.40860000000001</c:v>
                </c:pt>
                <c:pt idx="6">
                  <c:v>373.10849999999999</c:v>
                </c:pt>
                <c:pt idx="7">
                  <c:v>0.75</c:v>
                </c:pt>
                <c:pt idx="8">
                  <c:v>1254.55</c:v>
                </c:pt>
                <c:pt idx="9">
                  <c:v>2807.8076000000001</c:v>
                </c:pt>
              </c:numCache>
            </c:numRef>
          </c:val>
          <c:extLst>
            <c:ext xmlns:c16="http://schemas.microsoft.com/office/drawing/2014/chart" uri="{C3380CC4-5D6E-409C-BE32-E72D297353CC}">
              <c16:uniqueId val="{00000001-CB20-4599-9726-EB839CB0AEDE}"/>
            </c:ext>
          </c:extLst>
        </c:ser>
        <c:ser>
          <c:idx val="2"/>
          <c:order val="2"/>
          <c:tx>
            <c:strRef>
              <c:f>'TS_iPass - 4'!$D$3:$D$4</c:f>
              <c:strCache>
                <c:ptCount val="1"/>
                <c:pt idx="0">
                  <c:v>Medchal_Malkajgiri</c:v>
                </c:pt>
              </c:strCache>
            </c:strRef>
          </c:tx>
          <c:spPr>
            <a:solidFill>
              <a:schemeClr val="accent1"/>
            </a:solidFill>
            <a:ln>
              <a:noFill/>
            </a:ln>
            <a:effectLst/>
          </c:spPr>
          <c:invertIfNegative val="0"/>
          <c:cat>
            <c:strRef>
              <c:f>'TS_iPass - 4'!$A$5:$A$14</c:f>
              <c:strCache>
                <c:ptCount val="10"/>
                <c:pt idx="0">
                  <c:v>Agro based incl Cold Storages</c:v>
                </c:pt>
                <c:pt idx="1">
                  <c:v>Food Processing</c:v>
                </c:pt>
                <c:pt idx="2">
                  <c:v>Others</c:v>
                </c:pt>
                <c:pt idx="3">
                  <c:v>Granite and Stone Crushing</c:v>
                </c:pt>
                <c:pt idx="4">
                  <c:v>Solar and Other Renewable Energy</c:v>
                </c:pt>
                <c:pt idx="5">
                  <c:v>R&amp;D</c:v>
                </c:pt>
                <c:pt idx="6">
                  <c:v>Engineering</c:v>
                </c:pt>
                <c:pt idx="7">
                  <c:v>Real Estate,Industrial Parks and IT Buildings</c:v>
                </c:pt>
                <c:pt idx="8">
                  <c:v>Plastic and Rubber</c:v>
                </c:pt>
                <c:pt idx="9">
                  <c:v>Pharmaceuticals and Chemicals</c:v>
                </c:pt>
              </c:strCache>
            </c:strRef>
          </c:cat>
          <c:val>
            <c:numRef>
              <c:f>'TS_iPass - 4'!$D$5:$D$14</c:f>
              <c:numCache>
                <c:formatCode>General</c:formatCode>
                <c:ptCount val="10"/>
                <c:pt idx="0">
                  <c:v>358.25810000000001</c:v>
                </c:pt>
                <c:pt idx="1">
                  <c:v>213.54310000000001</c:v>
                </c:pt>
                <c:pt idx="2">
                  <c:v>189.3759</c:v>
                </c:pt>
                <c:pt idx="3">
                  <c:v>224.6319</c:v>
                </c:pt>
                <c:pt idx="4">
                  <c:v>0.73</c:v>
                </c:pt>
                <c:pt idx="5">
                  <c:v>1468.0206000000001</c:v>
                </c:pt>
                <c:pt idx="6">
                  <c:v>449.9735</c:v>
                </c:pt>
                <c:pt idx="8">
                  <c:v>227.43889999999999</c:v>
                </c:pt>
                <c:pt idx="9">
                  <c:v>1936.9042999999999</c:v>
                </c:pt>
              </c:numCache>
            </c:numRef>
          </c:val>
          <c:extLst>
            <c:ext xmlns:c16="http://schemas.microsoft.com/office/drawing/2014/chart" uri="{C3380CC4-5D6E-409C-BE32-E72D297353CC}">
              <c16:uniqueId val="{00000002-CB20-4599-9726-EB839CB0AEDE}"/>
            </c:ext>
          </c:extLst>
        </c:ser>
        <c:ser>
          <c:idx val="3"/>
          <c:order val="3"/>
          <c:tx>
            <c:strRef>
              <c:f>'TS_iPass - 4'!$E$3:$E$4</c:f>
              <c:strCache>
                <c:ptCount val="1"/>
                <c:pt idx="0">
                  <c:v>Medak</c:v>
                </c:pt>
              </c:strCache>
            </c:strRef>
          </c:tx>
          <c:spPr>
            <a:solidFill>
              <a:schemeClr val="accent1">
                <a:tint val="77000"/>
              </a:schemeClr>
            </a:solidFill>
            <a:ln>
              <a:noFill/>
            </a:ln>
            <a:effectLst/>
          </c:spPr>
          <c:invertIfNegative val="0"/>
          <c:cat>
            <c:strRef>
              <c:f>'TS_iPass - 4'!$A$5:$A$14</c:f>
              <c:strCache>
                <c:ptCount val="10"/>
                <c:pt idx="0">
                  <c:v>Agro based incl Cold Storages</c:v>
                </c:pt>
                <c:pt idx="1">
                  <c:v>Food Processing</c:v>
                </c:pt>
                <c:pt idx="2">
                  <c:v>Others</c:v>
                </c:pt>
                <c:pt idx="3">
                  <c:v>Granite and Stone Crushing</c:v>
                </c:pt>
                <c:pt idx="4">
                  <c:v>Solar and Other Renewable Energy</c:v>
                </c:pt>
                <c:pt idx="5">
                  <c:v>R&amp;D</c:v>
                </c:pt>
                <c:pt idx="6">
                  <c:v>Engineering</c:v>
                </c:pt>
                <c:pt idx="7">
                  <c:v>Real Estate,Industrial Parks and IT Buildings</c:v>
                </c:pt>
                <c:pt idx="8">
                  <c:v>Plastic and Rubber</c:v>
                </c:pt>
                <c:pt idx="9">
                  <c:v>Pharmaceuticals and Chemicals</c:v>
                </c:pt>
              </c:strCache>
            </c:strRef>
          </c:cat>
          <c:val>
            <c:numRef>
              <c:f>'TS_iPass - 4'!$E$5:$E$14</c:f>
              <c:numCache>
                <c:formatCode>General</c:formatCode>
                <c:ptCount val="10"/>
                <c:pt idx="0">
                  <c:v>13.7745</c:v>
                </c:pt>
                <c:pt idx="1">
                  <c:v>124.92100000000001</c:v>
                </c:pt>
                <c:pt idx="2">
                  <c:v>66.456299999999999</c:v>
                </c:pt>
                <c:pt idx="3">
                  <c:v>14.722</c:v>
                </c:pt>
                <c:pt idx="4">
                  <c:v>228.18199999999999</c:v>
                </c:pt>
                <c:pt idx="5">
                  <c:v>2.4689000000000001</c:v>
                </c:pt>
                <c:pt idx="6">
                  <c:v>682.07129999999995</c:v>
                </c:pt>
                <c:pt idx="8">
                  <c:v>55.71</c:v>
                </c:pt>
                <c:pt idx="9">
                  <c:v>711.84990000000005</c:v>
                </c:pt>
              </c:numCache>
            </c:numRef>
          </c:val>
          <c:extLst>
            <c:ext xmlns:c16="http://schemas.microsoft.com/office/drawing/2014/chart" uri="{C3380CC4-5D6E-409C-BE32-E72D297353CC}">
              <c16:uniqueId val="{00000003-CB20-4599-9726-EB839CB0AEDE}"/>
            </c:ext>
          </c:extLst>
        </c:ser>
        <c:ser>
          <c:idx val="4"/>
          <c:order val="4"/>
          <c:tx>
            <c:strRef>
              <c:f>'TS_iPass - 4'!$F$3:$F$4</c:f>
              <c:strCache>
                <c:ptCount val="1"/>
                <c:pt idx="0">
                  <c:v>Mahabubnagar</c:v>
                </c:pt>
              </c:strCache>
            </c:strRef>
          </c:tx>
          <c:spPr>
            <a:solidFill>
              <a:schemeClr val="accent1">
                <a:tint val="54000"/>
              </a:schemeClr>
            </a:solidFill>
            <a:ln>
              <a:noFill/>
            </a:ln>
            <a:effectLst/>
          </c:spPr>
          <c:invertIfNegative val="0"/>
          <c:cat>
            <c:strRef>
              <c:f>'TS_iPass - 4'!$A$5:$A$14</c:f>
              <c:strCache>
                <c:ptCount val="10"/>
                <c:pt idx="0">
                  <c:v>Agro based incl Cold Storages</c:v>
                </c:pt>
                <c:pt idx="1">
                  <c:v>Food Processing</c:v>
                </c:pt>
                <c:pt idx="2">
                  <c:v>Others</c:v>
                </c:pt>
                <c:pt idx="3">
                  <c:v>Granite and Stone Crushing</c:v>
                </c:pt>
                <c:pt idx="4">
                  <c:v>Solar and Other Renewable Energy</c:v>
                </c:pt>
                <c:pt idx="5">
                  <c:v>R&amp;D</c:v>
                </c:pt>
                <c:pt idx="6">
                  <c:v>Engineering</c:v>
                </c:pt>
                <c:pt idx="7">
                  <c:v>Real Estate,Industrial Parks and IT Buildings</c:v>
                </c:pt>
                <c:pt idx="8">
                  <c:v>Plastic and Rubber</c:v>
                </c:pt>
                <c:pt idx="9">
                  <c:v>Pharmaceuticals and Chemicals</c:v>
                </c:pt>
              </c:strCache>
            </c:strRef>
          </c:cat>
          <c:val>
            <c:numRef>
              <c:f>'TS_iPass - 4'!$F$5:$F$14</c:f>
              <c:numCache>
                <c:formatCode>General</c:formatCode>
                <c:ptCount val="10"/>
                <c:pt idx="0">
                  <c:v>32.606200000000001</c:v>
                </c:pt>
                <c:pt idx="1">
                  <c:v>44.706899999999997</c:v>
                </c:pt>
                <c:pt idx="2">
                  <c:v>159.55240000000001</c:v>
                </c:pt>
                <c:pt idx="3">
                  <c:v>188.97569999999999</c:v>
                </c:pt>
                <c:pt idx="4">
                  <c:v>1032.1875</c:v>
                </c:pt>
                <c:pt idx="5">
                  <c:v>145.9666</c:v>
                </c:pt>
                <c:pt idx="6">
                  <c:v>42.866700000000002</c:v>
                </c:pt>
                <c:pt idx="8">
                  <c:v>30.532900000000001</c:v>
                </c:pt>
                <c:pt idx="9">
                  <c:v>213.4359</c:v>
                </c:pt>
              </c:numCache>
            </c:numRef>
          </c:val>
          <c:extLst>
            <c:ext xmlns:c16="http://schemas.microsoft.com/office/drawing/2014/chart" uri="{C3380CC4-5D6E-409C-BE32-E72D297353CC}">
              <c16:uniqueId val="{00000004-CB20-4599-9726-EB839CB0AEDE}"/>
            </c:ext>
          </c:extLst>
        </c:ser>
        <c:dLbls>
          <c:showLegendKey val="0"/>
          <c:showVal val="0"/>
          <c:showCatName val="0"/>
          <c:showSerName val="0"/>
          <c:showPercent val="0"/>
          <c:showBubbleSize val="0"/>
        </c:dLbls>
        <c:gapWidth val="47"/>
        <c:overlap val="100"/>
        <c:axId val="1349647567"/>
        <c:axId val="1349648399"/>
      </c:barChart>
      <c:catAx>
        <c:axId val="1349647567"/>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49648399"/>
        <c:crosses val="autoZero"/>
        <c:auto val="1"/>
        <c:lblAlgn val="ctr"/>
        <c:lblOffset val="100"/>
        <c:noMultiLvlLbl val="0"/>
      </c:catAx>
      <c:valAx>
        <c:axId val="1349648399"/>
        <c:scaling>
          <c:orientation val="minMax"/>
        </c:scaling>
        <c:delete val="0"/>
        <c:axPos val="t"/>
        <c:numFmt formatCode="0%" sourceLinked="1"/>
        <c:majorTickMark val="out"/>
        <c:minorTickMark val="none"/>
        <c:tickLblPos val="nextTo"/>
        <c:spPr>
          <a:noFill/>
          <a:ln>
            <a:solidFill>
              <a:schemeClr val="accent1"/>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49647567"/>
        <c:crosses val="max"/>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[C7.xlsx]TS_iPass - 4!PivotTable7</c:name>
    <c:fmtId val="6"/>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u="none" strike="noStrike" baseline="0" dirty="0">
                <a:solidFill>
                  <a:schemeClr val="accent4">
                    <a:lumMod val="60000"/>
                    <a:lumOff val="40000"/>
                  </a:schemeClr>
                </a:solidFill>
                <a:effectLst/>
              </a:rPr>
              <a:t>Sectors with Substantial Investments Across Multiple Districts </a:t>
            </a:r>
            <a:r>
              <a:rPr lang="en-IN" sz="1400" b="0" i="0" u="none" strike="noStrike" baseline="0" dirty="0">
                <a:solidFill>
                  <a:schemeClr val="accent4">
                    <a:lumMod val="60000"/>
                    <a:lumOff val="40000"/>
                  </a:schemeClr>
                </a:solidFill>
                <a:effectLst/>
              </a:rPr>
              <a:t>:</a:t>
            </a:r>
          </a:p>
          <a:p>
            <a:pPr>
              <a:defRPr/>
            </a:pPr>
            <a:r>
              <a:rPr lang="en-IN" sz="1050" b="0" i="0" u="none" strike="noStrike" baseline="0" dirty="0">
                <a:effectLst/>
              </a:rPr>
              <a:t> FY 2021 - 2022</a:t>
            </a:r>
            <a:endParaRPr lang="en-IN" sz="1050"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dLbl>
          <c:idx val="0"/>
          <c:showLegendKey val="0"/>
          <c:showVal val="0"/>
          <c:showCatName val="0"/>
          <c:showSerName val="0"/>
          <c:showPercent val="0"/>
          <c:showBubbleSize val="0"/>
          <c:extLst>
            <c:ext xmlns:c15="http://schemas.microsoft.com/office/drawing/2012/chart" uri="{CE6537A1-D6FC-4f65-9D91-7224C49458BB}"/>
          </c:extLst>
        </c:dLbl>
      </c:pivotFmt>
      <c:pivotFmt>
        <c:idx val="6"/>
        <c:dLbl>
          <c:idx val="0"/>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dLbl>
          <c:idx val="0"/>
          <c:showLegendKey val="0"/>
          <c:showVal val="0"/>
          <c:showCatName val="0"/>
          <c:showSerName val="0"/>
          <c:showPercent val="0"/>
          <c:showBubbleSize val="0"/>
          <c:extLst>
            <c:ext xmlns:c15="http://schemas.microsoft.com/office/drawing/2012/chart" uri="{CE6537A1-D6FC-4f65-9D91-7224C49458BB}"/>
          </c:extLst>
        </c:dLbl>
      </c:pivotFmt>
      <c:pivotFmt>
        <c:idx val="10"/>
        <c:dLbl>
          <c:idx val="0"/>
          <c:showLegendKey val="0"/>
          <c:showVal val="0"/>
          <c:showCatName val="0"/>
          <c:showSerName val="0"/>
          <c:showPercent val="0"/>
          <c:showBubbleSize val="0"/>
          <c:extLst>
            <c:ext xmlns:c15="http://schemas.microsoft.com/office/drawing/2012/chart" uri="{CE6537A1-D6FC-4f65-9D91-7224C49458BB}"/>
          </c:extLst>
        </c:dLbl>
      </c:pivotFmt>
      <c:pivotFmt>
        <c:idx val="11"/>
        <c:dLbl>
          <c:idx val="0"/>
          <c:showLegendKey val="0"/>
          <c:showVal val="0"/>
          <c:showCatName val="0"/>
          <c:showSerName val="0"/>
          <c:showPercent val="0"/>
          <c:showBubbleSize val="0"/>
          <c:extLst>
            <c:ext xmlns:c15="http://schemas.microsoft.com/office/drawing/2012/chart" uri="{CE6537A1-D6FC-4f65-9D91-7224C49458BB}"/>
          </c:extLst>
        </c:dLbl>
      </c:pivotFmt>
      <c:pivotFmt>
        <c:idx val="12"/>
        <c:dLbl>
          <c:idx val="0"/>
          <c:showLegendKey val="0"/>
          <c:showVal val="0"/>
          <c:showCatName val="0"/>
          <c:showSerName val="0"/>
          <c:showPercent val="0"/>
          <c:showBubbleSize val="0"/>
          <c:extLst>
            <c:ext xmlns:c15="http://schemas.microsoft.com/office/drawing/2012/chart" uri="{CE6537A1-D6FC-4f65-9D91-7224C49458BB}"/>
          </c:extLst>
        </c:dLbl>
      </c:pivotFmt>
      <c:pivotFmt>
        <c:idx val="13"/>
        <c:dLbl>
          <c:idx val="0"/>
          <c:showLegendKey val="0"/>
          <c:showVal val="0"/>
          <c:showCatName val="0"/>
          <c:showSerName val="0"/>
          <c:showPercent val="0"/>
          <c:showBubbleSize val="0"/>
          <c:extLst>
            <c:ext xmlns:c15="http://schemas.microsoft.com/office/drawing/2012/chart" uri="{CE6537A1-D6FC-4f65-9D91-7224C49458BB}"/>
          </c:extLst>
        </c:dLbl>
      </c:pivotFmt>
      <c:pivotFmt>
        <c:idx val="14"/>
        <c:dLbl>
          <c:idx val="0"/>
          <c:showLegendKey val="0"/>
          <c:showVal val="0"/>
          <c:showCatName val="0"/>
          <c:showSerName val="0"/>
          <c:showPercent val="0"/>
          <c:showBubbleSize val="0"/>
          <c:extLst>
            <c:ext xmlns:c15="http://schemas.microsoft.com/office/drawing/2012/chart" uri="{CE6537A1-D6FC-4f65-9D91-7224C49458BB}"/>
          </c:extLst>
        </c:dLbl>
      </c:pivotFmt>
      <c:pivotFmt>
        <c:idx val="15"/>
        <c:dLbl>
          <c:idx val="0"/>
          <c:showLegendKey val="0"/>
          <c:showVal val="0"/>
          <c:showCatName val="0"/>
          <c:showSerName val="0"/>
          <c:showPercent val="0"/>
          <c:showBubbleSize val="0"/>
          <c:extLst>
            <c:ext xmlns:c15="http://schemas.microsoft.com/office/drawing/2012/chart" uri="{CE6537A1-D6FC-4f65-9D91-7224C49458BB}"/>
          </c:extLst>
        </c:dLbl>
      </c:pivotFmt>
      <c:pivotFmt>
        <c:idx val="16"/>
        <c:dLbl>
          <c:idx val="0"/>
          <c:showLegendKey val="0"/>
          <c:showVal val="0"/>
          <c:showCatName val="0"/>
          <c:showSerName val="0"/>
          <c:showPercent val="0"/>
          <c:showBubbleSize val="0"/>
          <c:extLst>
            <c:ext xmlns:c15="http://schemas.microsoft.com/office/drawing/2012/chart" uri="{CE6537A1-D6FC-4f65-9D91-7224C49458BB}"/>
          </c:extLst>
        </c:dLbl>
      </c:pivotFmt>
      <c:pivotFmt>
        <c:idx val="17"/>
        <c:dLbl>
          <c:idx val="0"/>
          <c:showLegendKey val="0"/>
          <c:showVal val="0"/>
          <c:showCatName val="0"/>
          <c:showSerName val="0"/>
          <c:showPercent val="0"/>
          <c:showBubbleSize val="0"/>
          <c:extLst>
            <c:ext xmlns:c15="http://schemas.microsoft.com/office/drawing/2012/chart" uri="{CE6537A1-D6FC-4f65-9D91-7224C49458BB}"/>
          </c:extLst>
        </c:dLbl>
      </c:pivotFmt>
      <c:pivotFmt>
        <c:idx val="18"/>
        <c:dLbl>
          <c:idx val="0"/>
          <c:showLegendKey val="0"/>
          <c:showVal val="0"/>
          <c:showCatName val="0"/>
          <c:showSerName val="0"/>
          <c:showPercent val="0"/>
          <c:showBubbleSize val="0"/>
          <c:extLst>
            <c:ext xmlns:c15="http://schemas.microsoft.com/office/drawing/2012/chart" uri="{CE6537A1-D6FC-4f65-9D91-7224C49458BB}"/>
          </c:extLst>
        </c:dLbl>
      </c:pivotFmt>
      <c:pivotFmt>
        <c:idx val="19"/>
        <c:dLbl>
          <c:idx val="0"/>
          <c:showLegendKey val="0"/>
          <c:showVal val="0"/>
          <c:showCatName val="0"/>
          <c:showSerName val="0"/>
          <c:showPercent val="0"/>
          <c:showBubbleSize val="0"/>
          <c:extLst>
            <c:ext xmlns:c15="http://schemas.microsoft.com/office/drawing/2012/chart" uri="{CE6537A1-D6FC-4f65-9D91-7224C49458BB}"/>
          </c:extLst>
        </c:dLbl>
      </c:pivotFmt>
      <c:pivotFmt>
        <c:idx val="20"/>
        <c:dLbl>
          <c:idx val="0"/>
          <c:showLegendKey val="0"/>
          <c:showVal val="0"/>
          <c:showCatName val="0"/>
          <c:showSerName val="0"/>
          <c:showPercent val="0"/>
          <c:showBubbleSize val="0"/>
          <c:extLst>
            <c:ext xmlns:c15="http://schemas.microsoft.com/office/drawing/2012/chart" uri="{CE6537A1-D6FC-4f65-9D91-7224C49458BB}"/>
          </c:extLst>
        </c:dLbl>
      </c:pivotFmt>
      <c:pivotFmt>
        <c:idx val="21"/>
        <c:dLbl>
          <c:idx val="0"/>
          <c:showLegendKey val="0"/>
          <c:showVal val="0"/>
          <c:showCatName val="0"/>
          <c:showSerName val="0"/>
          <c:showPercent val="0"/>
          <c:showBubbleSize val="0"/>
          <c:extLst>
            <c:ext xmlns:c15="http://schemas.microsoft.com/office/drawing/2012/chart" uri="{CE6537A1-D6FC-4f65-9D91-7224C49458BB}"/>
          </c:extLst>
        </c:dLbl>
      </c:pivotFmt>
      <c:pivotFmt>
        <c:idx val="22"/>
        <c:dLbl>
          <c:idx val="0"/>
          <c:showLegendKey val="0"/>
          <c:showVal val="0"/>
          <c:showCatName val="0"/>
          <c:showSerName val="0"/>
          <c:showPercent val="0"/>
          <c:showBubbleSize val="0"/>
          <c:extLst>
            <c:ext xmlns:c15="http://schemas.microsoft.com/office/drawing/2012/chart" uri="{CE6537A1-D6FC-4f65-9D91-7224C49458BB}"/>
          </c:extLst>
        </c:dLbl>
      </c:pivotFmt>
      <c:pivotFmt>
        <c:idx val="23"/>
        <c:dLbl>
          <c:idx val="0"/>
          <c:showLegendKey val="0"/>
          <c:showVal val="0"/>
          <c:showCatName val="0"/>
          <c:showSerName val="0"/>
          <c:showPercent val="0"/>
          <c:showBubbleSize val="0"/>
          <c:extLst>
            <c:ext xmlns:c15="http://schemas.microsoft.com/office/drawing/2012/chart" uri="{CE6537A1-D6FC-4f65-9D91-7224C49458BB}"/>
          </c:extLst>
        </c:dLbl>
      </c:pivotFmt>
      <c:pivotFmt>
        <c:idx val="24"/>
        <c:dLbl>
          <c:idx val="0"/>
          <c:showLegendKey val="0"/>
          <c:showVal val="0"/>
          <c:showCatName val="0"/>
          <c:showSerName val="0"/>
          <c:showPercent val="0"/>
          <c:showBubbleSize val="0"/>
          <c:extLst>
            <c:ext xmlns:c15="http://schemas.microsoft.com/office/drawing/2012/chart" uri="{CE6537A1-D6FC-4f65-9D91-7224C49458BB}"/>
          </c:extLst>
        </c:dLbl>
      </c:pivotFmt>
      <c:pivotFmt>
        <c:idx val="25"/>
        <c:dLbl>
          <c:idx val="0"/>
          <c:showLegendKey val="0"/>
          <c:showVal val="0"/>
          <c:showCatName val="0"/>
          <c:showSerName val="0"/>
          <c:showPercent val="0"/>
          <c:showBubbleSize val="0"/>
          <c:extLst>
            <c:ext xmlns:c15="http://schemas.microsoft.com/office/drawing/2012/chart" uri="{CE6537A1-D6FC-4f65-9D91-7224C49458BB}"/>
          </c:extLst>
        </c:dLbl>
      </c:pivotFmt>
      <c:pivotFmt>
        <c:idx val="26"/>
        <c:dLbl>
          <c:idx val="0"/>
          <c:showLegendKey val="0"/>
          <c:showVal val="0"/>
          <c:showCatName val="0"/>
          <c:showSerName val="0"/>
          <c:showPercent val="0"/>
          <c:showBubbleSize val="0"/>
          <c:extLst>
            <c:ext xmlns:c15="http://schemas.microsoft.com/office/drawing/2012/chart" uri="{CE6537A1-D6FC-4f65-9D91-7224C49458BB}"/>
          </c:extLst>
        </c:dLbl>
      </c:pivotFmt>
      <c:pivotFmt>
        <c:idx val="27"/>
        <c:dLbl>
          <c:idx val="0"/>
          <c:showLegendKey val="0"/>
          <c:showVal val="0"/>
          <c:showCatName val="0"/>
          <c:showSerName val="0"/>
          <c:showPercent val="0"/>
          <c:showBubbleSize val="0"/>
          <c:extLst>
            <c:ext xmlns:c15="http://schemas.microsoft.com/office/drawing/2012/chart" uri="{CE6537A1-D6FC-4f65-9D91-7224C49458BB}"/>
          </c:extLst>
        </c:dLbl>
      </c:pivotFmt>
      <c:pivotFmt>
        <c:idx val="28"/>
        <c:dLbl>
          <c:idx val="0"/>
          <c:showLegendKey val="0"/>
          <c:showVal val="0"/>
          <c:showCatName val="0"/>
          <c:showSerName val="0"/>
          <c:showPercent val="0"/>
          <c:showBubbleSize val="0"/>
          <c:extLst>
            <c:ext xmlns:c15="http://schemas.microsoft.com/office/drawing/2012/chart" uri="{CE6537A1-D6FC-4f65-9D91-7224C49458BB}"/>
          </c:extLst>
        </c:dLbl>
      </c:pivotFmt>
      <c:pivotFmt>
        <c:idx val="29"/>
        <c:dLbl>
          <c:idx val="0"/>
          <c:showLegendKey val="0"/>
          <c:showVal val="0"/>
          <c:showCatName val="0"/>
          <c:showSerName val="0"/>
          <c:showPercent val="0"/>
          <c:showBubbleSize val="0"/>
          <c:extLst>
            <c:ext xmlns:c15="http://schemas.microsoft.com/office/drawing/2012/chart" uri="{CE6537A1-D6FC-4f65-9D91-7224C49458BB}"/>
          </c:extLst>
        </c:dLbl>
      </c:pivotFmt>
      <c:pivotFmt>
        <c:idx val="30"/>
        <c:dLbl>
          <c:idx val="0"/>
          <c:showLegendKey val="0"/>
          <c:showVal val="0"/>
          <c:showCatName val="0"/>
          <c:showSerName val="0"/>
          <c:showPercent val="0"/>
          <c:showBubbleSize val="0"/>
          <c:extLst>
            <c:ext xmlns:c15="http://schemas.microsoft.com/office/drawing/2012/chart" uri="{CE6537A1-D6FC-4f65-9D91-7224C49458BB}"/>
          </c:extLst>
        </c:dLbl>
      </c:pivotFmt>
      <c:pivotFmt>
        <c:idx val="31"/>
        <c:dLbl>
          <c:idx val="0"/>
          <c:showLegendKey val="0"/>
          <c:showVal val="0"/>
          <c:showCatName val="0"/>
          <c:showSerName val="0"/>
          <c:showPercent val="0"/>
          <c:showBubbleSize val="0"/>
          <c:extLst>
            <c:ext xmlns:c15="http://schemas.microsoft.com/office/drawing/2012/chart" uri="{CE6537A1-D6FC-4f65-9D91-7224C49458BB}"/>
          </c:extLst>
        </c:dLbl>
      </c:pivotFmt>
      <c:pivotFmt>
        <c:idx val="32"/>
        <c:dLbl>
          <c:idx val="0"/>
          <c:showLegendKey val="0"/>
          <c:showVal val="0"/>
          <c:showCatName val="0"/>
          <c:showSerName val="0"/>
          <c:showPercent val="0"/>
          <c:showBubbleSize val="0"/>
          <c:extLst>
            <c:ext xmlns:c15="http://schemas.microsoft.com/office/drawing/2012/chart" uri="{CE6537A1-D6FC-4f65-9D91-7224C49458BB}"/>
          </c:extLst>
        </c:dLbl>
      </c:pivotFmt>
      <c:pivotFmt>
        <c:idx val="3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percentStacked"/>
        <c:varyColors val="0"/>
        <c:ser>
          <c:idx val="0"/>
          <c:order val="0"/>
          <c:tx>
            <c:strRef>
              <c:f>'TS_iPass - 4'!$B$3:$B$4</c:f>
              <c:strCache>
                <c:ptCount val="1"/>
                <c:pt idx="0">
                  <c:v>Rangareddy</c:v>
                </c:pt>
              </c:strCache>
            </c:strRef>
          </c:tx>
          <c:spPr>
            <a:solidFill>
              <a:schemeClr val="accent1">
                <a:shade val="53000"/>
              </a:schemeClr>
            </a:solidFill>
            <a:ln>
              <a:noFill/>
            </a:ln>
            <a:effectLst/>
          </c:spPr>
          <c:invertIfNegative val="0"/>
          <c:cat>
            <c:strRef>
              <c:f>'TS_iPass - 4'!$A$5:$A$14</c:f>
              <c:strCache>
                <c:ptCount val="10"/>
                <c:pt idx="0">
                  <c:v>Agro based incl Cold Storages</c:v>
                </c:pt>
                <c:pt idx="1">
                  <c:v>Food Processing</c:v>
                </c:pt>
                <c:pt idx="2">
                  <c:v>Others</c:v>
                </c:pt>
                <c:pt idx="3">
                  <c:v>Granite and Stone Crushing</c:v>
                </c:pt>
                <c:pt idx="4">
                  <c:v>Solar and Other Renewable Energy</c:v>
                </c:pt>
                <c:pt idx="5">
                  <c:v>R&amp;D</c:v>
                </c:pt>
                <c:pt idx="6">
                  <c:v>Engineering</c:v>
                </c:pt>
                <c:pt idx="7">
                  <c:v>Real Estate,Industrial Parks and IT Buildings</c:v>
                </c:pt>
                <c:pt idx="8">
                  <c:v>Plastic and Rubber</c:v>
                </c:pt>
                <c:pt idx="9">
                  <c:v>Pharmaceuticals and Chemicals</c:v>
                </c:pt>
              </c:strCache>
            </c:strRef>
          </c:cat>
          <c:val>
            <c:numRef>
              <c:f>'TS_iPass - 4'!$B$5:$B$14</c:f>
              <c:numCache>
                <c:formatCode>General</c:formatCode>
                <c:ptCount val="10"/>
                <c:pt idx="0">
                  <c:v>42.587499999999999</c:v>
                </c:pt>
                <c:pt idx="1">
                  <c:v>107.8721</c:v>
                </c:pt>
                <c:pt idx="2">
                  <c:v>204.49780000000001</c:v>
                </c:pt>
                <c:pt idx="3">
                  <c:v>602.60180000000003</c:v>
                </c:pt>
                <c:pt idx="4">
                  <c:v>226.8</c:v>
                </c:pt>
                <c:pt idx="5">
                  <c:v>422.0684</c:v>
                </c:pt>
                <c:pt idx="6">
                  <c:v>997.07920000000001</c:v>
                </c:pt>
                <c:pt idx="7">
                  <c:v>5134.5259999999998</c:v>
                </c:pt>
                <c:pt idx="8">
                  <c:v>4254.6697999999997</c:v>
                </c:pt>
                <c:pt idx="9">
                  <c:v>1220.5436</c:v>
                </c:pt>
              </c:numCache>
            </c:numRef>
          </c:val>
          <c:extLst>
            <c:ext xmlns:c16="http://schemas.microsoft.com/office/drawing/2014/chart" uri="{C3380CC4-5D6E-409C-BE32-E72D297353CC}">
              <c16:uniqueId val="{00000000-CB20-4599-9726-EB839CB0AEDE}"/>
            </c:ext>
          </c:extLst>
        </c:ser>
        <c:ser>
          <c:idx val="1"/>
          <c:order val="1"/>
          <c:tx>
            <c:strRef>
              <c:f>'TS_iPass - 4'!$C$3:$C$4</c:f>
              <c:strCache>
                <c:ptCount val="1"/>
                <c:pt idx="0">
                  <c:v>Sangareddy</c:v>
                </c:pt>
              </c:strCache>
            </c:strRef>
          </c:tx>
          <c:spPr>
            <a:solidFill>
              <a:schemeClr val="accent1">
                <a:shade val="76000"/>
              </a:schemeClr>
            </a:solidFill>
            <a:ln>
              <a:noFill/>
            </a:ln>
            <a:effectLst/>
          </c:spPr>
          <c:invertIfNegative val="0"/>
          <c:cat>
            <c:strRef>
              <c:f>'TS_iPass - 4'!$A$5:$A$14</c:f>
              <c:strCache>
                <c:ptCount val="10"/>
                <c:pt idx="0">
                  <c:v>Agro based incl Cold Storages</c:v>
                </c:pt>
                <c:pt idx="1">
                  <c:v>Food Processing</c:v>
                </c:pt>
                <c:pt idx="2">
                  <c:v>Others</c:v>
                </c:pt>
                <c:pt idx="3">
                  <c:v>Granite and Stone Crushing</c:v>
                </c:pt>
                <c:pt idx="4">
                  <c:v>Solar and Other Renewable Energy</c:v>
                </c:pt>
                <c:pt idx="5">
                  <c:v>R&amp;D</c:v>
                </c:pt>
                <c:pt idx="6">
                  <c:v>Engineering</c:v>
                </c:pt>
                <c:pt idx="7">
                  <c:v>Real Estate,Industrial Parks and IT Buildings</c:v>
                </c:pt>
                <c:pt idx="8">
                  <c:v>Plastic and Rubber</c:v>
                </c:pt>
                <c:pt idx="9">
                  <c:v>Pharmaceuticals and Chemicals</c:v>
                </c:pt>
              </c:strCache>
            </c:strRef>
          </c:cat>
          <c:val>
            <c:numRef>
              <c:f>'TS_iPass - 4'!$C$5:$C$14</c:f>
              <c:numCache>
                <c:formatCode>General</c:formatCode>
                <c:ptCount val="10"/>
                <c:pt idx="0">
                  <c:v>64.576300000000003</c:v>
                </c:pt>
                <c:pt idx="1">
                  <c:v>273.67399999999998</c:v>
                </c:pt>
                <c:pt idx="2">
                  <c:v>184.3561</c:v>
                </c:pt>
                <c:pt idx="3">
                  <c:v>58.523899999999998</c:v>
                </c:pt>
                <c:pt idx="4">
                  <c:v>177.97620000000001</c:v>
                </c:pt>
                <c:pt idx="5">
                  <c:v>217.40860000000001</c:v>
                </c:pt>
                <c:pt idx="6">
                  <c:v>373.10849999999999</c:v>
                </c:pt>
                <c:pt idx="7">
                  <c:v>0.75</c:v>
                </c:pt>
                <c:pt idx="8">
                  <c:v>1254.55</c:v>
                </c:pt>
                <c:pt idx="9">
                  <c:v>2807.8076000000001</c:v>
                </c:pt>
              </c:numCache>
            </c:numRef>
          </c:val>
          <c:extLst>
            <c:ext xmlns:c16="http://schemas.microsoft.com/office/drawing/2014/chart" uri="{C3380CC4-5D6E-409C-BE32-E72D297353CC}">
              <c16:uniqueId val="{00000001-CB20-4599-9726-EB839CB0AEDE}"/>
            </c:ext>
          </c:extLst>
        </c:ser>
        <c:ser>
          <c:idx val="2"/>
          <c:order val="2"/>
          <c:tx>
            <c:strRef>
              <c:f>'TS_iPass - 4'!$D$3:$D$4</c:f>
              <c:strCache>
                <c:ptCount val="1"/>
                <c:pt idx="0">
                  <c:v>Medchal_Malkajgiri</c:v>
                </c:pt>
              </c:strCache>
            </c:strRef>
          </c:tx>
          <c:spPr>
            <a:solidFill>
              <a:schemeClr val="accent1"/>
            </a:solidFill>
            <a:ln>
              <a:noFill/>
            </a:ln>
            <a:effectLst/>
          </c:spPr>
          <c:invertIfNegative val="0"/>
          <c:cat>
            <c:strRef>
              <c:f>'TS_iPass - 4'!$A$5:$A$14</c:f>
              <c:strCache>
                <c:ptCount val="10"/>
                <c:pt idx="0">
                  <c:v>Agro based incl Cold Storages</c:v>
                </c:pt>
                <c:pt idx="1">
                  <c:v>Food Processing</c:v>
                </c:pt>
                <c:pt idx="2">
                  <c:v>Others</c:v>
                </c:pt>
                <c:pt idx="3">
                  <c:v>Granite and Stone Crushing</c:v>
                </c:pt>
                <c:pt idx="4">
                  <c:v>Solar and Other Renewable Energy</c:v>
                </c:pt>
                <c:pt idx="5">
                  <c:v>R&amp;D</c:v>
                </c:pt>
                <c:pt idx="6">
                  <c:v>Engineering</c:v>
                </c:pt>
                <c:pt idx="7">
                  <c:v>Real Estate,Industrial Parks and IT Buildings</c:v>
                </c:pt>
                <c:pt idx="8">
                  <c:v>Plastic and Rubber</c:v>
                </c:pt>
                <c:pt idx="9">
                  <c:v>Pharmaceuticals and Chemicals</c:v>
                </c:pt>
              </c:strCache>
            </c:strRef>
          </c:cat>
          <c:val>
            <c:numRef>
              <c:f>'TS_iPass - 4'!$D$5:$D$14</c:f>
              <c:numCache>
                <c:formatCode>General</c:formatCode>
                <c:ptCount val="10"/>
                <c:pt idx="0">
                  <c:v>358.25810000000001</c:v>
                </c:pt>
                <c:pt idx="1">
                  <c:v>213.54310000000001</c:v>
                </c:pt>
                <c:pt idx="2">
                  <c:v>189.3759</c:v>
                </c:pt>
                <c:pt idx="3">
                  <c:v>224.6319</c:v>
                </c:pt>
                <c:pt idx="4">
                  <c:v>0.73</c:v>
                </c:pt>
                <c:pt idx="5">
                  <c:v>1468.0206000000001</c:v>
                </c:pt>
                <c:pt idx="6">
                  <c:v>449.9735</c:v>
                </c:pt>
                <c:pt idx="8">
                  <c:v>227.43889999999999</c:v>
                </c:pt>
                <c:pt idx="9">
                  <c:v>1936.9042999999999</c:v>
                </c:pt>
              </c:numCache>
            </c:numRef>
          </c:val>
          <c:extLst>
            <c:ext xmlns:c16="http://schemas.microsoft.com/office/drawing/2014/chart" uri="{C3380CC4-5D6E-409C-BE32-E72D297353CC}">
              <c16:uniqueId val="{00000002-CB20-4599-9726-EB839CB0AEDE}"/>
            </c:ext>
          </c:extLst>
        </c:ser>
        <c:ser>
          <c:idx val="3"/>
          <c:order val="3"/>
          <c:tx>
            <c:strRef>
              <c:f>'TS_iPass - 4'!$E$3:$E$4</c:f>
              <c:strCache>
                <c:ptCount val="1"/>
                <c:pt idx="0">
                  <c:v>Medak</c:v>
                </c:pt>
              </c:strCache>
            </c:strRef>
          </c:tx>
          <c:spPr>
            <a:solidFill>
              <a:schemeClr val="accent1">
                <a:tint val="77000"/>
              </a:schemeClr>
            </a:solidFill>
            <a:ln>
              <a:noFill/>
            </a:ln>
            <a:effectLst/>
          </c:spPr>
          <c:invertIfNegative val="0"/>
          <c:cat>
            <c:strRef>
              <c:f>'TS_iPass - 4'!$A$5:$A$14</c:f>
              <c:strCache>
                <c:ptCount val="10"/>
                <c:pt idx="0">
                  <c:v>Agro based incl Cold Storages</c:v>
                </c:pt>
                <c:pt idx="1">
                  <c:v>Food Processing</c:v>
                </c:pt>
                <c:pt idx="2">
                  <c:v>Others</c:v>
                </c:pt>
                <c:pt idx="3">
                  <c:v>Granite and Stone Crushing</c:v>
                </c:pt>
                <c:pt idx="4">
                  <c:v>Solar and Other Renewable Energy</c:v>
                </c:pt>
                <c:pt idx="5">
                  <c:v>R&amp;D</c:v>
                </c:pt>
                <c:pt idx="6">
                  <c:v>Engineering</c:v>
                </c:pt>
                <c:pt idx="7">
                  <c:v>Real Estate,Industrial Parks and IT Buildings</c:v>
                </c:pt>
                <c:pt idx="8">
                  <c:v>Plastic and Rubber</c:v>
                </c:pt>
                <c:pt idx="9">
                  <c:v>Pharmaceuticals and Chemicals</c:v>
                </c:pt>
              </c:strCache>
            </c:strRef>
          </c:cat>
          <c:val>
            <c:numRef>
              <c:f>'TS_iPass - 4'!$E$5:$E$14</c:f>
              <c:numCache>
                <c:formatCode>General</c:formatCode>
                <c:ptCount val="10"/>
                <c:pt idx="0">
                  <c:v>13.7745</c:v>
                </c:pt>
                <c:pt idx="1">
                  <c:v>124.92100000000001</c:v>
                </c:pt>
                <c:pt idx="2">
                  <c:v>66.456299999999999</c:v>
                </c:pt>
                <c:pt idx="3">
                  <c:v>14.722</c:v>
                </c:pt>
                <c:pt idx="4">
                  <c:v>228.18199999999999</c:v>
                </c:pt>
                <c:pt idx="5">
                  <c:v>2.4689000000000001</c:v>
                </c:pt>
                <c:pt idx="6">
                  <c:v>682.07129999999995</c:v>
                </c:pt>
                <c:pt idx="8">
                  <c:v>55.71</c:v>
                </c:pt>
                <c:pt idx="9">
                  <c:v>711.84990000000005</c:v>
                </c:pt>
              </c:numCache>
            </c:numRef>
          </c:val>
          <c:extLst>
            <c:ext xmlns:c16="http://schemas.microsoft.com/office/drawing/2014/chart" uri="{C3380CC4-5D6E-409C-BE32-E72D297353CC}">
              <c16:uniqueId val="{00000003-CB20-4599-9726-EB839CB0AEDE}"/>
            </c:ext>
          </c:extLst>
        </c:ser>
        <c:ser>
          <c:idx val="4"/>
          <c:order val="4"/>
          <c:tx>
            <c:strRef>
              <c:f>'TS_iPass - 4'!$F$3:$F$4</c:f>
              <c:strCache>
                <c:ptCount val="1"/>
                <c:pt idx="0">
                  <c:v>Mahabubnagar</c:v>
                </c:pt>
              </c:strCache>
            </c:strRef>
          </c:tx>
          <c:spPr>
            <a:solidFill>
              <a:schemeClr val="accent1">
                <a:tint val="54000"/>
              </a:schemeClr>
            </a:solidFill>
            <a:ln>
              <a:noFill/>
            </a:ln>
            <a:effectLst/>
          </c:spPr>
          <c:invertIfNegative val="0"/>
          <c:cat>
            <c:strRef>
              <c:f>'TS_iPass - 4'!$A$5:$A$14</c:f>
              <c:strCache>
                <c:ptCount val="10"/>
                <c:pt idx="0">
                  <c:v>Agro based incl Cold Storages</c:v>
                </c:pt>
                <c:pt idx="1">
                  <c:v>Food Processing</c:v>
                </c:pt>
                <c:pt idx="2">
                  <c:v>Others</c:v>
                </c:pt>
                <c:pt idx="3">
                  <c:v>Granite and Stone Crushing</c:v>
                </c:pt>
                <c:pt idx="4">
                  <c:v>Solar and Other Renewable Energy</c:v>
                </c:pt>
                <c:pt idx="5">
                  <c:v>R&amp;D</c:v>
                </c:pt>
                <c:pt idx="6">
                  <c:v>Engineering</c:v>
                </c:pt>
                <c:pt idx="7">
                  <c:v>Real Estate,Industrial Parks and IT Buildings</c:v>
                </c:pt>
                <c:pt idx="8">
                  <c:v>Plastic and Rubber</c:v>
                </c:pt>
                <c:pt idx="9">
                  <c:v>Pharmaceuticals and Chemicals</c:v>
                </c:pt>
              </c:strCache>
            </c:strRef>
          </c:cat>
          <c:val>
            <c:numRef>
              <c:f>'TS_iPass - 4'!$F$5:$F$14</c:f>
              <c:numCache>
                <c:formatCode>General</c:formatCode>
                <c:ptCount val="10"/>
                <c:pt idx="0">
                  <c:v>32.606200000000001</c:v>
                </c:pt>
                <c:pt idx="1">
                  <c:v>44.706899999999997</c:v>
                </c:pt>
                <c:pt idx="2">
                  <c:v>159.55240000000001</c:v>
                </c:pt>
                <c:pt idx="3">
                  <c:v>188.97569999999999</c:v>
                </c:pt>
                <c:pt idx="4">
                  <c:v>1032.1875</c:v>
                </c:pt>
                <c:pt idx="5">
                  <c:v>145.9666</c:v>
                </c:pt>
                <c:pt idx="6">
                  <c:v>42.866700000000002</c:v>
                </c:pt>
                <c:pt idx="8">
                  <c:v>30.532900000000001</c:v>
                </c:pt>
                <c:pt idx="9">
                  <c:v>213.4359</c:v>
                </c:pt>
              </c:numCache>
            </c:numRef>
          </c:val>
          <c:extLst>
            <c:ext xmlns:c16="http://schemas.microsoft.com/office/drawing/2014/chart" uri="{C3380CC4-5D6E-409C-BE32-E72D297353CC}">
              <c16:uniqueId val="{00000004-CB20-4599-9726-EB839CB0AEDE}"/>
            </c:ext>
          </c:extLst>
        </c:ser>
        <c:dLbls>
          <c:showLegendKey val="0"/>
          <c:showVal val="0"/>
          <c:showCatName val="0"/>
          <c:showSerName val="0"/>
          <c:showPercent val="0"/>
          <c:showBubbleSize val="0"/>
        </c:dLbls>
        <c:gapWidth val="47"/>
        <c:overlap val="100"/>
        <c:axId val="1349647567"/>
        <c:axId val="1349648399"/>
      </c:barChart>
      <c:catAx>
        <c:axId val="1349647567"/>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49648399"/>
        <c:crosses val="autoZero"/>
        <c:auto val="1"/>
        <c:lblAlgn val="ctr"/>
        <c:lblOffset val="100"/>
        <c:noMultiLvlLbl val="0"/>
      </c:catAx>
      <c:valAx>
        <c:axId val="1349648399"/>
        <c:scaling>
          <c:orientation val="minMax"/>
        </c:scaling>
        <c:delete val="0"/>
        <c:axPos val="t"/>
        <c:numFmt formatCode="0%" sourceLinked="1"/>
        <c:majorTickMark val="out"/>
        <c:minorTickMark val="none"/>
        <c:tickLblPos val="nextTo"/>
        <c:spPr>
          <a:noFill/>
          <a:ln>
            <a:solidFill>
              <a:schemeClr val="accent1"/>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49647567"/>
        <c:crosses val="max"/>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[C7.xlsx]TS_iPass-5!PivotTable8</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0" i="0" u="none" strike="noStrike" baseline="0" dirty="0">
                <a:solidFill>
                  <a:schemeClr val="accent4">
                    <a:lumMod val="60000"/>
                    <a:lumOff val="40000"/>
                  </a:schemeClr>
                </a:solidFill>
                <a:effectLst/>
              </a:rPr>
              <a:t>Seasonal Investment Patterns in Key Sectors</a:t>
            </a:r>
            <a:r>
              <a:rPr lang="en-IN" sz="1400" b="0" i="0" u="none" strike="noStrike" baseline="0" dirty="0">
                <a:solidFill>
                  <a:schemeClr val="accent5">
                    <a:lumMod val="50000"/>
                  </a:schemeClr>
                </a:solidFill>
                <a:effectLst/>
              </a:rPr>
              <a:t>:</a:t>
            </a:r>
          </a:p>
          <a:p>
            <a:pPr>
              <a:defRPr/>
            </a:pPr>
            <a:r>
              <a:rPr lang="en-IN" sz="1400" b="0" i="0" u="none" strike="noStrike" baseline="0" dirty="0">
                <a:solidFill>
                  <a:schemeClr val="accent5">
                    <a:lumMod val="50000"/>
                  </a:schemeClr>
                </a:solidFill>
                <a:effectLst/>
              </a:rPr>
              <a:t> </a:t>
            </a:r>
            <a:r>
              <a:rPr lang="en-IN" sz="1050" b="0" i="0" u="none" strike="noStrike" baseline="0" dirty="0">
                <a:solidFill>
                  <a:schemeClr val="accent5">
                    <a:lumMod val="50000"/>
                  </a:schemeClr>
                </a:solidFill>
                <a:effectLst/>
              </a:rPr>
              <a:t>FY 2021 - 2022</a:t>
            </a:r>
            <a:endParaRPr lang="en-US" dirty="0">
              <a:solidFill>
                <a:schemeClr val="accent5">
                  <a:lumMod val="50000"/>
                </a:scheme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alpha val="34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alpha val="34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alpha val="34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areaChart>
        <c:grouping val="standard"/>
        <c:varyColors val="0"/>
        <c:ser>
          <c:idx val="0"/>
          <c:order val="0"/>
          <c:tx>
            <c:strRef>
              <c:f>'TS_iPass-5'!$B$1</c:f>
              <c:strCache>
                <c:ptCount val="1"/>
                <c:pt idx="0">
                  <c:v>Total</c:v>
                </c:pt>
              </c:strCache>
            </c:strRef>
          </c:tx>
          <c:spPr>
            <a:solidFill>
              <a:schemeClr val="accent1"/>
            </a:solidFill>
            <a:ln w="25400">
              <a:noFill/>
            </a:ln>
            <a:effectLst/>
          </c:spPr>
          <c:cat>
            <c:strRef>
              <c:f>'TS_iPass-5'!$A$2:$A$14</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'TS_iPass-5'!$B$2:$B$14</c:f>
              <c:numCache>
                <c:formatCode>#,##0.00\ \C\r</c:formatCode>
                <c:ptCount val="12"/>
                <c:pt idx="0">
                  <c:v>3340.0976000000001</c:v>
                </c:pt>
                <c:pt idx="1">
                  <c:v>3955.1662999999999</c:v>
                </c:pt>
                <c:pt idx="2">
                  <c:v>4047.6376</c:v>
                </c:pt>
                <c:pt idx="3">
                  <c:v>3253.1378</c:v>
                </c:pt>
                <c:pt idx="4">
                  <c:v>1842.4952000000001</c:v>
                </c:pt>
                <c:pt idx="5">
                  <c:v>4007.4983999999999</c:v>
                </c:pt>
                <c:pt idx="6">
                  <c:v>4417.8280000000004</c:v>
                </c:pt>
                <c:pt idx="7">
                  <c:v>5102.2179999999998</c:v>
                </c:pt>
                <c:pt idx="8">
                  <c:v>2902.3625999999999</c:v>
                </c:pt>
                <c:pt idx="9">
                  <c:v>2558.1666</c:v>
                </c:pt>
                <c:pt idx="10">
                  <c:v>2573.0744</c:v>
                </c:pt>
                <c:pt idx="11">
                  <c:v>3853.5183000000002</c:v>
                </c:pt>
              </c:numCache>
            </c:numRef>
          </c:val>
          <c:extLst>
            <c:ext xmlns:c16="http://schemas.microsoft.com/office/drawing/2014/chart" uri="{C3380CC4-5D6E-409C-BE32-E72D297353CC}">
              <c16:uniqueId val="{00000003-2AF8-4C10-8FF9-914D6E63B6DD}"/>
            </c:ext>
          </c:extLst>
        </c:ser>
        <c:dLbls>
          <c:showLegendKey val="0"/>
          <c:showVal val="0"/>
          <c:showCatName val="0"/>
          <c:showSerName val="0"/>
          <c:showPercent val="0"/>
          <c:showBubbleSize val="0"/>
        </c:dLbls>
        <c:axId val="1831594544"/>
        <c:axId val="1831596624"/>
      </c:areaChart>
      <c:catAx>
        <c:axId val="18315945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31596624"/>
        <c:crosses val="autoZero"/>
        <c:auto val="1"/>
        <c:lblAlgn val="ctr"/>
        <c:lblOffset val="100"/>
        <c:noMultiLvlLbl val="0"/>
      </c:catAx>
      <c:valAx>
        <c:axId val="1831596624"/>
        <c:scaling>
          <c:orientation val="minMax"/>
        </c:scaling>
        <c:delete val="0"/>
        <c:axPos val="l"/>
        <c:numFmt formatCode="#,##0\ \C\r"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31594544"/>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[C7.xlsx]TS_iPass-5!PivotTable8</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0" i="0" u="none" strike="noStrike" baseline="0" dirty="0">
                <a:solidFill>
                  <a:schemeClr val="accent4">
                    <a:lumMod val="60000"/>
                    <a:lumOff val="40000"/>
                  </a:schemeClr>
                </a:solidFill>
                <a:effectLst/>
              </a:rPr>
              <a:t>Seasonal Investment Patterns in Key Sectors</a:t>
            </a:r>
            <a:r>
              <a:rPr lang="en-IN" sz="1400" b="0" i="0" u="none" strike="noStrike" baseline="0" dirty="0">
                <a:solidFill>
                  <a:schemeClr val="accent5">
                    <a:lumMod val="50000"/>
                  </a:schemeClr>
                </a:solidFill>
                <a:effectLst/>
              </a:rPr>
              <a:t>:</a:t>
            </a:r>
          </a:p>
          <a:p>
            <a:pPr>
              <a:defRPr/>
            </a:pPr>
            <a:r>
              <a:rPr lang="en-IN" sz="1400" b="0" i="0" u="none" strike="noStrike" baseline="0" dirty="0">
                <a:solidFill>
                  <a:schemeClr val="accent5">
                    <a:lumMod val="50000"/>
                  </a:schemeClr>
                </a:solidFill>
                <a:effectLst/>
              </a:rPr>
              <a:t> </a:t>
            </a:r>
            <a:r>
              <a:rPr lang="en-IN" sz="1050" b="0" i="0" u="none" strike="noStrike" baseline="0" dirty="0">
                <a:solidFill>
                  <a:schemeClr val="accent5">
                    <a:lumMod val="50000"/>
                  </a:schemeClr>
                </a:solidFill>
                <a:effectLst/>
              </a:rPr>
              <a:t>FY 2021 - 2022</a:t>
            </a:r>
            <a:endParaRPr lang="en-US" dirty="0">
              <a:solidFill>
                <a:schemeClr val="accent5">
                  <a:lumMod val="50000"/>
                </a:scheme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alpha val="34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alpha val="34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alpha val="34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areaChart>
        <c:grouping val="standard"/>
        <c:varyColors val="0"/>
        <c:ser>
          <c:idx val="0"/>
          <c:order val="0"/>
          <c:tx>
            <c:strRef>
              <c:f>'TS_iPass-5'!$B$1</c:f>
              <c:strCache>
                <c:ptCount val="1"/>
                <c:pt idx="0">
                  <c:v>Total</c:v>
                </c:pt>
              </c:strCache>
            </c:strRef>
          </c:tx>
          <c:spPr>
            <a:solidFill>
              <a:schemeClr val="accent1"/>
            </a:solidFill>
            <a:ln w="25400">
              <a:noFill/>
            </a:ln>
            <a:effectLst/>
          </c:spPr>
          <c:cat>
            <c:strRef>
              <c:f>'TS_iPass-5'!$A$2:$A$14</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'TS_iPass-5'!$B$2:$B$14</c:f>
              <c:numCache>
                <c:formatCode>#,##0.00\ \C\r</c:formatCode>
                <c:ptCount val="12"/>
                <c:pt idx="0">
                  <c:v>3340.0976000000001</c:v>
                </c:pt>
                <c:pt idx="1">
                  <c:v>3955.1662999999999</c:v>
                </c:pt>
                <c:pt idx="2">
                  <c:v>4047.6376</c:v>
                </c:pt>
                <c:pt idx="3">
                  <c:v>3253.1378</c:v>
                </c:pt>
                <c:pt idx="4">
                  <c:v>1842.4952000000001</c:v>
                </c:pt>
                <c:pt idx="5">
                  <c:v>4007.4983999999999</c:v>
                </c:pt>
                <c:pt idx="6">
                  <c:v>4417.8280000000004</c:v>
                </c:pt>
                <c:pt idx="7">
                  <c:v>5102.2179999999998</c:v>
                </c:pt>
                <c:pt idx="8">
                  <c:v>2902.3625999999999</c:v>
                </c:pt>
                <c:pt idx="9">
                  <c:v>2558.1666</c:v>
                </c:pt>
                <c:pt idx="10">
                  <c:v>2573.0744</c:v>
                </c:pt>
                <c:pt idx="11">
                  <c:v>3853.5183000000002</c:v>
                </c:pt>
              </c:numCache>
            </c:numRef>
          </c:val>
          <c:extLst>
            <c:ext xmlns:c16="http://schemas.microsoft.com/office/drawing/2014/chart" uri="{C3380CC4-5D6E-409C-BE32-E72D297353CC}">
              <c16:uniqueId val="{00000003-2AF8-4C10-8FF9-914D6E63B6DD}"/>
            </c:ext>
          </c:extLst>
        </c:ser>
        <c:dLbls>
          <c:showLegendKey val="0"/>
          <c:showVal val="0"/>
          <c:showCatName val="0"/>
          <c:showSerName val="0"/>
          <c:showPercent val="0"/>
          <c:showBubbleSize val="0"/>
        </c:dLbls>
        <c:axId val="1831594544"/>
        <c:axId val="1831596624"/>
      </c:areaChart>
      <c:catAx>
        <c:axId val="18315945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31596624"/>
        <c:crosses val="autoZero"/>
        <c:auto val="1"/>
        <c:lblAlgn val="ctr"/>
        <c:lblOffset val="100"/>
        <c:noMultiLvlLbl val="0"/>
      </c:catAx>
      <c:valAx>
        <c:axId val="1831596624"/>
        <c:scaling>
          <c:orientation val="minMax"/>
        </c:scaling>
        <c:delete val="0"/>
        <c:axPos val="l"/>
        <c:numFmt formatCode="#,##0\ \C\r"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31594544"/>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[C7.xlsx]Stamp-2!PivotTable2</c:name>
    <c:fmtId val="6"/>
  </c:pivotSource>
  <c:chart>
    <c:title>
      <c:tx>
        <c:rich>
          <a:bodyPr rot="0" spcFirstLastPara="1" vertOverflow="ellipsis" vert="horz" wrap="square" anchor="t" anchorCtr="0"/>
          <a:lstStyle/>
          <a:p>
            <a:pPr>
              <a:defRPr sz="1400" b="0" i="0" u="none" strike="noStrike" kern="1200" spc="0" baseline="0">
                <a:solidFill>
                  <a:schemeClr val="tx1">
                    <a:lumMod val="65000"/>
                    <a:lumOff val="35000"/>
                  </a:schemeClr>
                </a:solidFill>
                <a:latin typeface="+mn-lt"/>
                <a:ea typeface="+mn-ea"/>
                <a:cs typeface="+mn-cs"/>
              </a:defRPr>
            </a:pPr>
            <a:r>
              <a:rPr lang="en-IN" sz="1600" b="1" i="0" u="none" strike="noStrike" baseline="0" dirty="0">
                <a:solidFill>
                  <a:schemeClr val="accent4">
                    <a:lumMod val="40000"/>
                    <a:lumOff val="60000"/>
                  </a:schemeClr>
                </a:solidFill>
                <a:effectLst/>
              </a:rPr>
              <a:t>Top 5 Districts </a:t>
            </a:r>
          </a:p>
          <a:p>
            <a:pPr>
              <a:defRPr/>
            </a:pPr>
            <a:r>
              <a:rPr lang="en-IN" sz="1200" b="0" i="0" u="none" strike="noStrike" baseline="0" dirty="0">
                <a:effectLst/>
              </a:rPr>
              <a:t>Comparison of Document Registration and E-stamp Revenue FY(2022)</a:t>
            </a:r>
            <a:endParaRPr lang="en-IN" sz="1200" b="0" dirty="0"/>
          </a:p>
        </c:rich>
      </c:tx>
      <c:overlay val="0"/>
      <c:spPr>
        <a:noFill/>
        <a:ln>
          <a:noFill/>
        </a:ln>
        <a:effectLst/>
      </c:spPr>
      <c:txPr>
        <a:bodyPr rot="0" spcFirstLastPara="1" vertOverflow="ellipsis" vert="horz" wrap="square" anchor="t" anchorCtr="0"/>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8.3859048868891395E-2"/>
          <c:y val="0.29884291195968504"/>
          <c:w val="0.89262717160354954"/>
          <c:h val="0.58127085253853439"/>
        </c:manualLayout>
      </c:layout>
      <c:barChart>
        <c:barDir val="col"/>
        <c:grouping val="clustered"/>
        <c:varyColors val="0"/>
        <c:ser>
          <c:idx val="0"/>
          <c:order val="0"/>
          <c:tx>
            <c:strRef>
              <c:f>'Stamp-2'!$B$3</c:f>
              <c:strCache>
                <c:ptCount val="1"/>
                <c:pt idx="0">
                  <c:v>Documents_registered</c:v>
                </c:pt>
              </c:strCache>
            </c:strRef>
          </c:tx>
          <c:spPr>
            <a:solidFill>
              <a:schemeClr val="accent5">
                <a:lumMod val="75000"/>
              </a:schemeClr>
            </a:solidFill>
            <a:ln>
              <a:noFill/>
            </a:ln>
            <a:effectLst/>
          </c:spPr>
          <c:invertIfNegative val="0"/>
          <c:cat>
            <c:strRef>
              <c:f>'Stamp-2'!$A$4:$A$8</c:f>
              <c:strCache>
                <c:ptCount val="5"/>
                <c:pt idx="0">
                  <c:v>Rangareddy</c:v>
                </c:pt>
                <c:pt idx="1">
                  <c:v>Medchal_Malkajgiri</c:v>
                </c:pt>
                <c:pt idx="2">
                  <c:v>Hyderabad</c:v>
                </c:pt>
                <c:pt idx="3">
                  <c:v>Sangareddy</c:v>
                </c:pt>
                <c:pt idx="4">
                  <c:v>Hanumakonda</c:v>
                </c:pt>
              </c:strCache>
            </c:strRef>
          </c:cat>
          <c:val>
            <c:numRef>
              <c:f>'Stamp-2'!$B$4:$B$8</c:f>
              <c:numCache>
                <c:formatCode>General</c:formatCode>
                <c:ptCount val="5"/>
                <c:pt idx="0">
                  <c:v>37697750946</c:v>
                </c:pt>
                <c:pt idx="1">
                  <c:v>24043523530</c:v>
                </c:pt>
                <c:pt idx="2">
                  <c:v>14266012441</c:v>
                </c:pt>
                <c:pt idx="3">
                  <c:v>8273200321</c:v>
                </c:pt>
                <c:pt idx="4">
                  <c:v>2817238587</c:v>
                </c:pt>
              </c:numCache>
            </c:numRef>
          </c:val>
          <c:extLst>
            <c:ext xmlns:c16="http://schemas.microsoft.com/office/drawing/2014/chart" uri="{C3380CC4-5D6E-409C-BE32-E72D297353CC}">
              <c16:uniqueId val="{00000000-F51C-4E0D-AC4E-10F8C0091B2F}"/>
            </c:ext>
          </c:extLst>
        </c:ser>
        <c:ser>
          <c:idx val="1"/>
          <c:order val="1"/>
          <c:tx>
            <c:strRef>
              <c:f>'Stamp-2'!$C$3</c:f>
              <c:strCache>
                <c:ptCount val="1"/>
                <c:pt idx="0">
                  <c:v>E-stamps_challans</c:v>
                </c:pt>
              </c:strCache>
            </c:strRef>
          </c:tx>
          <c:spPr>
            <a:solidFill>
              <a:schemeClr val="accent5">
                <a:lumMod val="60000"/>
                <a:lumOff val="40000"/>
              </a:schemeClr>
            </a:solidFill>
            <a:ln>
              <a:noFill/>
            </a:ln>
            <a:effectLst/>
          </c:spPr>
          <c:invertIfNegative val="0"/>
          <c:cat>
            <c:strRef>
              <c:f>'Stamp-2'!$A$4:$A$8</c:f>
              <c:strCache>
                <c:ptCount val="5"/>
                <c:pt idx="0">
                  <c:v>Rangareddy</c:v>
                </c:pt>
                <c:pt idx="1">
                  <c:v>Medchal_Malkajgiri</c:v>
                </c:pt>
                <c:pt idx="2">
                  <c:v>Hyderabad</c:v>
                </c:pt>
                <c:pt idx="3">
                  <c:v>Sangareddy</c:v>
                </c:pt>
                <c:pt idx="4">
                  <c:v>Hanumakonda</c:v>
                </c:pt>
              </c:strCache>
            </c:strRef>
          </c:cat>
          <c:val>
            <c:numRef>
              <c:f>'Stamp-2'!$C$4:$C$8</c:f>
              <c:numCache>
                <c:formatCode>General</c:formatCode>
                <c:ptCount val="5"/>
                <c:pt idx="0">
                  <c:v>38349357618</c:v>
                </c:pt>
                <c:pt idx="1">
                  <c:v>23596183308</c:v>
                </c:pt>
                <c:pt idx="2">
                  <c:v>14374315032</c:v>
                </c:pt>
                <c:pt idx="3">
                  <c:v>8259605302</c:v>
                </c:pt>
                <c:pt idx="4">
                  <c:v>2846856844</c:v>
                </c:pt>
              </c:numCache>
            </c:numRef>
          </c:val>
          <c:extLst>
            <c:ext xmlns:c16="http://schemas.microsoft.com/office/drawing/2014/chart" uri="{C3380CC4-5D6E-409C-BE32-E72D297353CC}">
              <c16:uniqueId val="{00000001-F51C-4E0D-AC4E-10F8C0091B2F}"/>
            </c:ext>
          </c:extLst>
        </c:ser>
        <c:dLbls>
          <c:showLegendKey val="0"/>
          <c:showVal val="0"/>
          <c:showCatName val="0"/>
          <c:showSerName val="0"/>
          <c:showPercent val="0"/>
          <c:showBubbleSize val="0"/>
        </c:dLbls>
        <c:gapWidth val="40"/>
        <c:axId val="946424287"/>
        <c:axId val="946436351"/>
      </c:barChart>
      <c:catAx>
        <c:axId val="9464242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946436351"/>
        <c:crosses val="autoZero"/>
        <c:auto val="1"/>
        <c:lblAlgn val="ctr"/>
        <c:lblOffset val="100"/>
        <c:noMultiLvlLbl val="0"/>
      </c:catAx>
      <c:valAx>
        <c:axId val="946436351"/>
        <c:scaling>
          <c:orientation val="minMax"/>
        </c:scaling>
        <c:delete val="0"/>
        <c:axPos val="l"/>
        <c:numFmt formatCode="&quot;₹&quot;\ #,##0.00" sourceLinked="0"/>
        <c:majorTickMark val="out"/>
        <c:minorTickMark val="none"/>
        <c:tickLblPos val="nextTo"/>
        <c:spPr>
          <a:noFill/>
          <a:ln>
            <a:solidFill>
              <a:schemeClr val="bg2">
                <a:lumMod val="75000"/>
              </a:schemeClr>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6424287"/>
        <c:crosses val="autoZero"/>
        <c:crossBetween val="between"/>
        <c:dispUnits>
          <c:builtInUnit val="billions"/>
          <c:dispUnitsLbl>
            <c:layout>
              <c:manualLayout>
                <c:xMode val="edge"/>
                <c:yMode val="edge"/>
                <c:x val="1.2140339600407094E-2"/>
                <c:y val="0.19942586458023062"/>
              </c:manualLayout>
            </c:layout>
            <c:spPr>
              <a:noFill/>
              <a:ln>
                <a:noFill/>
              </a:ln>
              <a:effectLst/>
            </c:spPr>
            <c:txPr>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dispUnitsLbl>
        </c:dispUnits>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[C7.xlsx]Stamp-2!PivotTable2</c:name>
    <c:fmtId val="6"/>
  </c:pivotSource>
  <c:chart>
    <c:title>
      <c:tx>
        <c:rich>
          <a:bodyPr rot="0" spcFirstLastPara="1" vertOverflow="ellipsis" vert="horz" wrap="square" anchor="t" anchorCtr="0"/>
          <a:lstStyle/>
          <a:p>
            <a:pPr>
              <a:defRPr sz="1400" b="0" i="0" u="none" strike="noStrike" kern="1200" spc="0" baseline="0">
                <a:solidFill>
                  <a:schemeClr val="tx1">
                    <a:lumMod val="65000"/>
                    <a:lumOff val="35000"/>
                  </a:schemeClr>
                </a:solidFill>
                <a:latin typeface="+mn-lt"/>
                <a:ea typeface="+mn-ea"/>
                <a:cs typeface="+mn-cs"/>
              </a:defRPr>
            </a:pPr>
            <a:r>
              <a:rPr lang="en-IN" sz="1600" b="1" i="0" u="none" strike="noStrike" baseline="0" dirty="0">
                <a:solidFill>
                  <a:schemeClr val="accent4">
                    <a:lumMod val="40000"/>
                    <a:lumOff val="60000"/>
                  </a:schemeClr>
                </a:solidFill>
                <a:effectLst/>
              </a:rPr>
              <a:t>Top 5 Districts </a:t>
            </a:r>
          </a:p>
          <a:p>
            <a:pPr>
              <a:defRPr/>
            </a:pPr>
            <a:r>
              <a:rPr lang="en-IN" sz="1200" b="0" i="0" u="none" strike="noStrike" baseline="0" dirty="0">
                <a:effectLst/>
              </a:rPr>
              <a:t>Comparison of Document Registration and E-stamp Revenue FY(2022)</a:t>
            </a:r>
            <a:endParaRPr lang="en-IN" sz="1200" b="0" dirty="0"/>
          </a:p>
        </c:rich>
      </c:tx>
      <c:overlay val="0"/>
      <c:spPr>
        <a:noFill/>
        <a:ln>
          <a:noFill/>
        </a:ln>
        <a:effectLst/>
      </c:spPr>
      <c:txPr>
        <a:bodyPr rot="0" spcFirstLastPara="1" vertOverflow="ellipsis" vert="horz" wrap="square" anchor="t" anchorCtr="0"/>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8.3859048868891395E-2"/>
          <c:y val="0.29884291195968504"/>
          <c:w val="0.89262717160354954"/>
          <c:h val="0.58127085253853439"/>
        </c:manualLayout>
      </c:layout>
      <c:barChart>
        <c:barDir val="col"/>
        <c:grouping val="clustered"/>
        <c:varyColors val="0"/>
        <c:ser>
          <c:idx val="0"/>
          <c:order val="0"/>
          <c:tx>
            <c:strRef>
              <c:f>'Stamp-2'!$B$3</c:f>
              <c:strCache>
                <c:ptCount val="1"/>
                <c:pt idx="0">
                  <c:v>Documents_registered</c:v>
                </c:pt>
              </c:strCache>
            </c:strRef>
          </c:tx>
          <c:spPr>
            <a:solidFill>
              <a:schemeClr val="accent5">
                <a:lumMod val="75000"/>
              </a:schemeClr>
            </a:solidFill>
            <a:ln>
              <a:noFill/>
            </a:ln>
            <a:effectLst/>
          </c:spPr>
          <c:invertIfNegative val="0"/>
          <c:cat>
            <c:strRef>
              <c:f>'Stamp-2'!$A$4:$A$8</c:f>
              <c:strCache>
                <c:ptCount val="5"/>
                <c:pt idx="0">
                  <c:v>Rangareddy</c:v>
                </c:pt>
                <c:pt idx="1">
                  <c:v>Medchal_Malkajgiri</c:v>
                </c:pt>
                <c:pt idx="2">
                  <c:v>Hyderabad</c:v>
                </c:pt>
                <c:pt idx="3">
                  <c:v>Sangareddy</c:v>
                </c:pt>
                <c:pt idx="4">
                  <c:v>Hanumakonda</c:v>
                </c:pt>
              </c:strCache>
            </c:strRef>
          </c:cat>
          <c:val>
            <c:numRef>
              <c:f>'Stamp-2'!$B$4:$B$8</c:f>
              <c:numCache>
                <c:formatCode>General</c:formatCode>
                <c:ptCount val="5"/>
                <c:pt idx="0">
                  <c:v>37697750946</c:v>
                </c:pt>
                <c:pt idx="1">
                  <c:v>24043523530</c:v>
                </c:pt>
                <c:pt idx="2">
                  <c:v>14266012441</c:v>
                </c:pt>
                <c:pt idx="3">
                  <c:v>8273200321</c:v>
                </c:pt>
                <c:pt idx="4">
                  <c:v>2817238587</c:v>
                </c:pt>
              </c:numCache>
            </c:numRef>
          </c:val>
          <c:extLst>
            <c:ext xmlns:c16="http://schemas.microsoft.com/office/drawing/2014/chart" uri="{C3380CC4-5D6E-409C-BE32-E72D297353CC}">
              <c16:uniqueId val="{00000000-F51C-4E0D-AC4E-10F8C0091B2F}"/>
            </c:ext>
          </c:extLst>
        </c:ser>
        <c:ser>
          <c:idx val="1"/>
          <c:order val="1"/>
          <c:tx>
            <c:strRef>
              <c:f>'Stamp-2'!$C$3</c:f>
              <c:strCache>
                <c:ptCount val="1"/>
                <c:pt idx="0">
                  <c:v>E-stamps_challans</c:v>
                </c:pt>
              </c:strCache>
            </c:strRef>
          </c:tx>
          <c:spPr>
            <a:solidFill>
              <a:schemeClr val="accent5">
                <a:lumMod val="60000"/>
                <a:lumOff val="40000"/>
              </a:schemeClr>
            </a:solidFill>
            <a:ln>
              <a:noFill/>
            </a:ln>
            <a:effectLst/>
          </c:spPr>
          <c:invertIfNegative val="0"/>
          <c:cat>
            <c:strRef>
              <c:f>'Stamp-2'!$A$4:$A$8</c:f>
              <c:strCache>
                <c:ptCount val="5"/>
                <c:pt idx="0">
                  <c:v>Rangareddy</c:v>
                </c:pt>
                <c:pt idx="1">
                  <c:v>Medchal_Malkajgiri</c:v>
                </c:pt>
                <c:pt idx="2">
                  <c:v>Hyderabad</c:v>
                </c:pt>
                <c:pt idx="3">
                  <c:v>Sangareddy</c:v>
                </c:pt>
                <c:pt idx="4">
                  <c:v>Hanumakonda</c:v>
                </c:pt>
              </c:strCache>
            </c:strRef>
          </c:cat>
          <c:val>
            <c:numRef>
              <c:f>'Stamp-2'!$C$4:$C$8</c:f>
              <c:numCache>
                <c:formatCode>General</c:formatCode>
                <c:ptCount val="5"/>
                <c:pt idx="0">
                  <c:v>38349357618</c:v>
                </c:pt>
                <c:pt idx="1">
                  <c:v>23596183308</c:v>
                </c:pt>
                <c:pt idx="2">
                  <c:v>14374315032</c:v>
                </c:pt>
                <c:pt idx="3">
                  <c:v>8259605302</c:v>
                </c:pt>
                <c:pt idx="4">
                  <c:v>2846856844</c:v>
                </c:pt>
              </c:numCache>
            </c:numRef>
          </c:val>
          <c:extLst>
            <c:ext xmlns:c16="http://schemas.microsoft.com/office/drawing/2014/chart" uri="{C3380CC4-5D6E-409C-BE32-E72D297353CC}">
              <c16:uniqueId val="{00000001-F51C-4E0D-AC4E-10F8C0091B2F}"/>
            </c:ext>
          </c:extLst>
        </c:ser>
        <c:dLbls>
          <c:showLegendKey val="0"/>
          <c:showVal val="0"/>
          <c:showCatName val="0"/>
          <c:showSerName val="0"/>
          <c:showPercent val="0"/>
          <c:showBubbleSize val="0"/>
        </c:dLbls>
        <c:gapWidth val="40"/>
        <c:axId val="946424287"/>
        <c:axId val="946436351"/>
      </c:barChart>
      <c:catAx>
        <c:axId val="9464242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946436351"/>
        <c:crosses val="autoZero"/>
        <c:auto val="1"/>
        <c:lblAlgn val="ctr"/>
        <c:lblOffset val="100"/>
        <c:noMultiLvlLbl val="0"/>
      </c:catAx>
      <c:valAx>
        <c:axId val="946436351"/>
        <c:scaling>
          <c:orientation val="minMax"/>
        </c:scaling>
        <c:delete val="0"/>
        <c:axPos val="l"/>
        <c:numFmt formatCode="&quot;₹&quot;\ #,##0.00" sourceLinked="0"/>
        <c:majorTickMark val="out"/>
        <c:minorTickMark val="none"/>
        <c:tickLblPos val="nextTo"/>
        <c:spPr>
          <a:noFill/>
          <a:ln>
            <a:solidFill>
              <a:schemeClr val="bg2">
                <a:lumMod val="75000"/>
              </a:schemeClr>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6424287"/>
        <c:crosses val="autoZero"/>
        <c:crossBetween val="between"/>
        <c:dispUnits>
          <c:builtInUnit val="billions"/>
          <c:dispUnitsLbl>
            <c:layout>
              <c:manualLayout>
                <c:xMode val="edge"/>
                <c:yMode val="edge"/>
                <c:x val="1.2140339600407094E-2"/>
                <c:y val="0.19942586458023062"/>
              </c:manualLayout>
            </c:layout>
            <c:spPr>
              <a:noFill/>
              <a:ln>
                <a:noFill/>
              </a:ln>
              <a:effectLst/>
            </c:spPr>
            <c:txPr>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dispUnitsLbl>
        </c:dispUnits>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[C7.xlsx]Stamp-3!PivotTable3</c:name>
    <c:fmtId val="6"/>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1" i="0" u="none" strike="noStrike" baseline="0" dirty="0">
                <a:solidFill>
                  <a:schemeClr val="accent4">
                    <a:lumMod val="40000"/>
                    <a:lumOff val="60000"/>
                  </a:schemeClr>
                </a:solidFill>
                <a:effectLst/>
              </a:rPr>
              <a:t>Trend in E-stamp Challan vs. Document Registration Counts </a:t>
            </a:r>
          </a:p>
          <a:p>
            <a:pPr>
              <a:defRPr/>
            </a:pPr>
            <a:r>
              <a:rPr lang="en-IN" sz="1000" b="0" i="0" u="none" strike="noStrike" baseline="0" dirty="0">
                <a:effectLst/>
              </a:rPr>
              <a:t>(Before and After E-stamp Implementation)</a:t>
            </a:r>
            <a:endParaRPr lang="en-IN" sz="1000" dirty="0"/>
          </a:p>
        </c:rich>
      </c:tx>
      <c:layout>
        <c:manualLayout>
          <c:xMode val="edge"/>
          <c:yMode val="edge"/>
          <c:x val="0.20183540060137076"/>
          <c:y val="2.3988009772752956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19050" cap="rnd">
            <a:solidFill>
              <a:schemeClr val="accent1"/>
            </a:solidFill>
            <a:prstDash val="sysDash"/>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54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cap="rnd">
            <a:solidFill>
              <a:schemeClr val="accent1"/>
            </a:solidFill>
            <a:prstDash val="sysDash"/>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54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19050" cap="rnd">
            <a:solidFill>
              <a:schemeClr val="accent1"/>
            </a:solidFill>
            <a:prstDash val="sysDash"/>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54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5.1702193138232898E-2"/>
          <c:y val="0.25678660776487466"/>
          <c:w val="0.93122368758443863"/>
          <c:h val="0.57449929751648543"/>
        </c:manualLayout>
      </c:layout>
      <c:lineChart>
        <c:grouping val="standard"/>
        <c:varyColors val="0"/>
        <c:ser>
          <c:idx val="0"/>
          <c:order val="0"/>
          <c:tx>
            <c:strRef>
              <c:f>'Stamp-3'!$B$3</c:f>
              <c:strCache>
                <c:ptCount val="1"/>
                <c:pt idx="0">
                  <c:v># of Documents_registered</c:v>
                </c:pt>
              </c:strCache>
            </c:strRef>
          </c:tx>
          <c:spPr>
            <a:ln w="19050" cap="rnd">
              <a:solidFill>
                <a:schemeClr val="accent4">
                  <a:lumMod val="75000"/>
                </a:schemeClr>
              </a:solidFill>
              <a:prstDash val="sysDash"/>
              <a:round/>
            </a:ln>
            <a:effectLst/>
          </c:spPr>
          <c:marker>
            <c:symbol val="none"/>
          </c:marker>
          <c:cat>
            <c:multiLvlStrRef>
              <c:f>'Stamp-3'!$A$4:$A$23</c:f>
              <c:multiLvlStrCache>
                <c:ptCount val="15"/>
                <c:lvl>
                  <c:pt idx="0">
                    <c:v>Qtr2</c:v>
                  </c:pt>
                  <c:pt idx="1">
                    <c:v>Qtr3</c:v>
                  </c:pt>
                  <c:pt idx="2">
                    <c:v>Qtr4</c:v>
                  </c:pt>
                  <c:pt idx="3">
                    <c:v>Qtr1</c:v>
                  </c:pt>
                  <c:pt idx="4">
                    <c:v>Qtr2</c:v>
                  </c:pt>
                  <c:pt idx="5">
                    <c:v>Qtr3</c:v>
                  </c:pt>
                  <c:pt idx="6">
                    <c:v>Qtr4</c:v>
                  </c:pt>
                  <c:pt idx="7">
                    <c:v>Qtr1</c:v>
                  </c:pt>
                  <c:pt idx="8">
                    <c:v>Qtr2</c:v>
                  </c:pt>
                  <c:pt idx="9">
                    <c:v>Qtr3</c:v>
                  </c:pt>
                  <c:pt idx="10">
                    <c:v>Qtr4</c:v>
                  </c:pt>
                  <c:pt idx="11">
                    <c:v>Qtr1</c:v>
                  </c:pt>
                  <c:pt idx="12">
                    <c:v>Qtr2</c:v>
                  </c:pt>
                  <c:pt idx="13">
                    <c:v>Qtr3</c:v>
                  </c:pt>
                  <c:pt idx="14">
                    <c:v>Qtr4</c:v>
                  </c:pt>
                </c:lvl>
                <c:lvl>
                  <c:pt idx="0">
                    <c:v>2019</c:v>
                  </c:pt>
                  <c:pt idx="3">
                    <c:v>2020</c:v>
                  </c:pt>
                  <c:pt idx="7">
                    <c:v>2021</c:v>
                  </c:pt>
                  <c:pt idx="11">
                    <c:v>2022</c:v>
                  </c:pt>
                </c:lvl>
              </c:multiLvlStrCache>
            </c:multiLvlStrRef>
          </c:cat>
          <c:val>
            <c:numRef>
              <c:f>'Stamp-3'!$B$4:$B$23</c:f>
              <c:numCache>
                <c:formatCode>General</c:formatCode>
                <c:ptCount val="15"/>
                <c:pt idx="0">
                  <c:v>408340</c:v>
                </c:pt>
                <c:pt idx="1">
                  <c:v>435152</c:v>
                </c:pt>
                <c:pt idx="2">
                  <c:v>388500</c:v>
                </c:pt>
                <c:pt idx="3">
                  <c:v>382425</c:v>
                </c:pt>
                <c:pt idx="4">
                  <c:v>213693</c:v>
                </c:pt>
                <c:pt idx="5">
                  <c:v>254396</c:v>
                </c:pt>
                <c:pt idx="6">
                  <c:v>47776</c:v>
                </c:pt>
                <c:pt idx="7">
                  <c:v>428028</c:v>
                </c:pt>
                <c:pt idx="8">
                  <c:v>228311</c:v>
                </c:pt>
                <c:pt idx="9">
                  <c:v>219554</c:v>
                </c:pt>
                <c:pt idx="10">
                  <c:v>310123</c:v>
                </c:pt>
                <c:pt idx="11">
                  <c:v>346592</c:v>
                </c:pt>
                <c:pt idx="12">
                  <c:v>313124</c:v>
                </c:pt>
                <c:pt idx="13">
                  <c:v>286533</c:v>
                </c:pt>
                <c:pt idx="14">
                  <c:v>293485</c:v>
                </c:pt>
              </c:numCache>
            </c:numRef>
          </c:val>
          <c:smooth val="0"/>
          <c:extLst>
            <c:ext xmlns:c16="http://schemas.microsoft.com/office/drawing/2014/chart" uri="{C3380CC4-5D6E-409C-BE32-E72D297353CC}">
              <c16:uniqueId val="{00000000-7D1D-47E2-952E-E61BD5AB542C}"/>
            </c:ext>
          </c:extLst>
        </c:ser>
        <c:ser>
          <c:idx val="1"/>
          <c:order val="1"/>
          <c:tx>
            <c:strRef>
              <c:f>'Stamp-3'!$C$3</c:f>
              <c:strCache>
                <c:ptCount val="1"/>
                <c:pt idx="0">
                  <c:v># of E-stamps Callans</c:v>
                </c:pt>
              </c:strCache>
            </c:strRef>
          </c:tx>
          <c:spPr>
            <a:ln w="25400" cap="rnd">
              <a:solidFill>
                <a:schemeClr val="accent4">
                  <a:lumMod val="60000"/>
                  <a:lumOff val="40000"/>
                </a:schemeClr>
              </a:solidFill>
              <a:round/>
            </a:ln>
            <a:effectLst/>
          </c:spPr>
          <c:marker>
            <c:symbol val="none"/>
          </c:marker>
          <c:cat>
            <c:multiLvlStrRef>
              <c:f>'Stamp-3'!$A$4:$A$23</c:f>
              <c:multiLvlStrCache>
                <c:ptCount val="15"/>
                <c:lvl>
                  <c:pt idx="0">
                    <c:v>Qtr2</c:v>
                  </c:pt>
                  <c:pt idx="1">
                    <c:v>Qtr3</c:v>
                  </c:pt>
                  <c:pt idx="2">
                    <c:v>Qtr4</c:v>
                  </c:pt>
                  <c:pt idx="3">
                    <c:v>Qtr1</c:v>
                  </c:pt>
                  <c:pt idx="4">
                    <c:v>Qtr2</c:v>
                  </c:pt>
                  <c:pt idx="5">
                    <c:v>Qtr3</c:v>
                  </c:pt>
                  <c:pt idx="6">
                    <c:v>Qtr4</c:v>
                  </c:pt>
                  <c:pt idx="7">
                    <c:v>Qtr1</c:v>
                  </c:pt>
                  <c:pt idx="8">
                    <c:v>Qtr2</c:v>
                  </c:pt>
                  <c:pt idx="9">
                    <c:v>Qtr3</c:v>
                  </c:pt>
                  <c:pt idx="10">
                    <c:v>Qtr4</c:v>
                  </c:pt>
                  <c:pt idx="11">
                    <c:v>Qtr1</c:v>
                  </c:pt>
                  <c:pt idx="12">
                    <c:v>Qtr2</c:v>
                  </c:pt>
                  <c:pt idx="13">
                    <c:v>Qtr3</c:v>
                  </c:pt>
                  <c:pt idx="14">
                    <c:v>Qtr4</c:v>
                  </c:pt>
                </c:lvl>
                <c:lvl>
                  <c:pt idx="0">
                    <c:v>2019</c:v>
                  </c:pt>
                  <c:pt idx="3">
                    <c:v>2020</c:v>
                  </c:pt>
                  <c:pt idx="7">
                    <c:v>2021</c:v>
                  </c:pt>
                  <c:pt idx="11">
                    <c:v>2022</c:v>
                  </c:pt>
                </c:lvl>
              </c:multiLvlStrCache>
            </c:multiLvlStrRef>
          </c:cat>
          <c:val>
            <c:numRef>
              <c:f>'Stamp-3'!$C$4:$C$23</c:f>
              <c:numCache>
                <c:formatCode>General</c:formatCode>
                <c:ptCount val="15"/>
                <c:pt idx="0">
                  <c:v>0</c:v>
                </c:pt>
                <c:pt idx="1">
                  <c:v>0</c:v>
                </c:pt>
                <c:pt idx="2">
                  <c:v>0</c:v>
                </c:pt>
                <c:pt idx="3">
                  <c:v>0</c:v>
                </c:pt>
                <c:pt idx="4">
                  <c:v>0</c:v>
                </c:pt>
                <c:pt idx="5">
                  <c:v>0</c:v>
                </c:pt>
                <c:pt idx="6">
                  <c:v>54241</c:v>
                </c:pt>
                <c:pt idx="7">
                  <c:v>441891</c:v>
                </c:pt>
                <c:pt idx="8">
                  <c:v>243578</c:v>
                </c:pt>
                <c:pt idx="9">
                  <c:v>236805</c:v>
                </c:pt>
                <c:pt idx="10">
                  <c:v>324234</c:v>
                </c:pt>
                <c:pt idx="11">
                  <c:v>369361</c:v>
                </c:pt>
                <c:pt idx="12">
                  <c:v>325103</c:v>
                </c:pt>
                <c:pt idx="13">
                  <c:v>297773</c:v>
                </c:pt>
                <c:pt idx="14">
                  <c:v>304133</c:v>
                </c:pt>
              </c:numCache>
            </c:numRef>
          </c:val>
          <c:smooth val="0"/>
          <c:extLst>
            <c:ext xmlns:c16="http://schemas.microsoft.com/office/drawing/2014/chart" uri="{C3380CC4-5D6E-409C-BE32-E72D297353CC}">
              <c16:uniqueId val="{00000001-7D1D-47E2-952E-E61BD5AB542C}"/>
            </c:ext>
          </c:extLst>
        </c:ser>
        <c:dLbls>
          <c:showLegendKey val="0"/>
          <c:showVal val="0"/>
          <c:showCatName val="0"/>
          <c:showSerName val="0"/>
          <c:showPercent val="0"/>
          <c:showBubbleSize val="0"/>
        </c:dLbls>
        <c:smooth val="0"/>
        <c:axId val="946430527"/>
        <c:axId val="946433023"/>
      </c:lineChart>
      <c:catAx>
        <c:axId val="94643052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6433023"/>
        <c:crosses val="autoZero"/>
        <c:auto val="1"/>
        <c:lblAlgn val="ctr"/>
        <c:lblOffset val="100"/>
        <c:noMultiLvlLbl val="0"/>
      </c:catAx>
      <c:valAx>
        <c:axId val="946433023"/>
        <c:scaling>
          <c:orientation val="minMax"/>
        </c:scaling>
        <c:delete val="0"/>
        <c:axPos val="l"/>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6430527"/>
        <c:crosses val="autoZero"/>
        <c:crossBetween val="between"/>
        <c:dispUnits>
          <c:builtInUnit val="thousands"/>
          <c:dispUnitsLbl>
            <c:layout>
              <c:manualLayout>
                <c:xMode val="edge"/>
                <c:yMode val="edge"/>
                <c:x val="6.2087706463012475E-3"/>
                <c:y val="0.16420044532071687"/>
              </c:manualLayout>
            </c:layout>
            <c:spPr>
              <a:noFill/>
              <a:ln>
                <a:noFill/>
              </a:ln>
              <a:effectLst/>
            </c:spPr>
            <c:txPr>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dispUnitsLbl>
        </c:dispUnits>
      </c:valAx>
      <c:spPr>
        <a:noFill/>
        <a:ln>
          <a:noFill/>
        </a:ln>
        <a:effectLst/>
      </c:spPr>
    </c:plotArea>
    <c:legend>
      <c:legendPos val="tr"/>
      <c:layout>
        <c:manualLayout>
          <c:xMode val="edge"/>
          <c:yMode val="edge"/>
          <c:x val="0.76398067263474556"/>
          <c:y val="0.18508764280657197"/>
          <c:w val="0.23446713470367908"/>
          <c:h val="0.1869075205558670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[C7.xlsx]Stamp-3!PivotTable3</c:name>
    <c:fmtId val="6"/>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1" i="0" u="none" strike="noStrike" baseline="0" dirty="0">
                <a:solidFill>
                  <a:schemeClr val="accent4">
                    <a:lumMod val="40000"/>
                    <a:lumOff val="60000"/>
                  </a:schemeClr>
                </a:solidFill>
                <a:effectLst/>
              </a:rPr>
              <a:t>Trend in E-stamp Challan vs. Document Registration Counts </a:t>
            </a:r>
          </a:p>
          <a:p>
            <a:pPr>
              <a:defRPr/>
            </a:pPr>
            <a:r>
              <a:rPr lang="en-IN" sz="1000" b="0" i="0" u="none" strike="noStrike" baseline="0" dirty="0">
                <a:effectLst/>
              </a:rPr>
              <a:t>(Before and After E-stamp Implementation)</a:t>
            </a:r>
            <a:endParaRPr lang="en-IN" sz="1000" dirty="0"/>
          </a:p>
        </c:rich>
      </c:tx>
      <c:layout>
        <c:manualLayout>
          <c:xMode val="edge"/>
          <c:yMode val="edge"/>
          <c:x val="0.20183540060137076"/>
          <c:y val="2.3988009772752956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19050" cap="rnd">
            <a:solidFill>
              <a:schemeClr val="accent1"/>
            </a:solidFill>
            <a:prstDash val="sysDash"/>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54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cap="rnd">
            <a:solidFill>
              <a:schemeClr val="accent1"/>
            </a:solidFill>
            <a:prstDash val="sysDash"/>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54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19050" cap="rnd">
            <a:solidFill>
              <a:schemeClr val="accent1"/>
            </a:solidFill>
            <a:prstDash val="sysDash"/>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54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5.1702193138232898E-2"/>
          <c:y val="0.25678660776487466"/>
          <c:w val="0.93122368758443863"/>
          <c:h val="0.57449929751648543"/>
        </c:manualLayout>
      </c:layout>
      <c:lineChart>
        <c:grouping val="standard"/>
        <c:varyColors val="0"/>
        <c:ser>
          <c:idx val="0"/>
          <c:order val="0"/>
          <c:tx>
            <c:strRef>
              <c:f>'Stamp-3'!$B$3</c:f>
              <c:strCache>
                <c:ptCount val="1"/>
                <c:pt idx="0">
                  <c:v># of Documents_registered</c:v>
                </c:pt>
              </c:strCache>
            </c:strRef>
          </c:tx>
          <c:spPr>
            <a:ln w="19050" cap="rnd">
              <a:solidFill>
                <a:schemeClr val="accent4">
                  <a:lumMod val="75000"/>
                </a:schemeClr>
              </a:solidFill>
              <a:prstDash val="sysDash"/>
              <a:round/>
            </a:ln>
            <a:effectLst/>
          </c:spPr>
          <c:marker>
            <c:symbol val="none"/>
          </c:marker>
          <c:cat>
            <c:multiLvlStrRef>
              <c:f>'Stamp-3'!$A$4:$A$23</c:f>
              <c:multiLvlStrCache>
                <c:ptCount val="15"/>
                <c:lvl>
                  <c:pt idx="0">
                    <c:v>Qtr2</c:v>
                  </c:pt>
                  <c:pt idx="1">
                    <c:v>Qtr3</c:v>
                  </c:pt>
                  <c:pt idx="2">
                    <c:v>Qtr4</c:v>
                  </c:pt>
                  <c:pt idx="3">
                    <c:v>Qtr1</c:v>
                  </c:pt>
                  <c:pt idx="4">
                    <c:v>Qtr2</c:v>
                  </c:pt>
                  <c:pt idx="5">
                    <c:v>Qtr3</c:v>
                  </c:pt>
                  <c:pt idx="6">
                    <c:v>Qtr4</c:v>
                  </c:pt>
                  <c:pt idx="7">
                    <c:v>Qtr1</c:v>
                  </c:pt>
                  <c:pt idx="8">
                    <c:v>Qtr2</c:v>
                  </c:pt>
                  <c:pt idx="9">
                    <c:v>Qtr3</c:v>
                  </c:pt>
                  <c:pt idx="10">
                    <c:v>Qtr4</c:v>
                  </c:pt>
                  <c:pt idx="11">
                    <c:v>Qtr1</c:v>
                  </c:pt>
                  <c:pt idx="12">
                    <c:v>Qtr2</c:v>
                  </c:pt>
                  <c:pt idx="13">
                    <c:v>Qtr3</c:v>
                  </c:pt>
                  <c:pt idx="14">
                    <c:v>Qtr4</c:v>
                  </c:pt>
                </c:lvl>
                <c:lvl>
                  <c:pt idx="0">
                    <c:v>2019</c:v>
                  </c:pt>
                  <c:pt idx="3">
                    <c:v>2020</c:v>
                  </c:pt>
                  <c:pt idx="7">
                    <c:v>2021</c:v>
                  </c:pt>
                  <c:pt idx="11">
                    <c:v>2022</c:v>
                  </c:pt>
                </c:lvl>
              </c:multiLvlStrCache>
            </c:multiLvlStrRef>
          </c:cat>
          <c:val>
            <c:numRef>
              <c:f>'Stamp-3'!$B$4:$B$23</c:f>
              <c:numCache>
                <c:formatCode>General</c:formatCode>
                <c:ptCount val="15"/>
                <c:pt idx="0">
                  <c:v>408340</c:v>
                </c:pt>
                <c:pt idx="1">
                  <c:v>435152</c:v>
                </c:pt>
                <c:pt idx="2">
                  <c:v>388500</c:v>
                </c:pt>
                <c:pt idx="3">
                  <c:v>382425</c:v>
                </c:pt>
                <c:pt idx="4">
                  <c:v>213693</c:v>
                </c:pt>
                <c:pt idx="5">
                  <c:v>254396</c:v>
                </c:pt>
                <c:pt idx="6">
                  <c:v>47776</c:v>
                </c:pt>
                <c:pt idx="7">
                  <c:v>428028</c:v>
                </c:pt>
                <c:pt idx="8">
                  <c:v>228311</c:v>
                </c:pt>
                <c:pt idx="9">
                  <c:v>219554</c:v>
                </c:pt>
                <c:pt idx="10">
                  <c:v>310123</c:v>
                </c:pt>
                <c:pt idx="11">
                  <c:v>346592</c:v>
                </c:pt>
                <c:pt idx="12">
                  <c:v>313124</c:v>
                </c:pt>
                <c:pt idx="13">
                  <c:v>286533</c:v>
                </c:pt>
                <c:pt idx="14">
                  <c:v>293485</c:v>
                </c:pt>
              </c:numCache>
            </c:numRef>
          </c:val>
          <c:smooth val="0"/>
          <c:extLst>
            <c:ext xmlns:c16="http://schemas.microsoft.com/office/drawing/2014/chart" uri="{C3380CC4-5D6E-409C-BE32-E72D297353CC}">
              <c16:uniqueId val="{00000000-7D1D-47E2-952E-E61BD5AB542C}"/>
            </c:ext>
          </c:extLst>
        </c:ser>
        <c:ser>
          <c:idx val="1"/>
          <c:order val="1"/>
          <c:tx>
            <c:strRef>
              <c:f>'Stamp-3'!$C$3</c:f>
              <c:strCache>
                <c:ptCount val="1"/>
                <c:pt idx="0">
                  <c:v># of E-stamps Callans</c:v>
                </c:pt>
              </c:strCache>
            </c:strRef>
          </c:tx>
          <c:spPr>
            <a:ln w="25400" cap="rnd">
              <a:solidFill>
                <a:schemeClr val="accent4">
                  <a:lumMod val="60000"/>
                  <a:lumOff val="40000"/>
                </a:schemeClr>
              </a:solidFill>
              <a:round/>
            </a:ln>
            <a:effectLst/>
          </c:spPr>
          <c:marker>
            <c:symbol val="none"/>
          </c:marker>
          <c:cat>
            <c:multiLvlStrRef>
              <c:f>'Stamp-3'!$A$4:$A$23</c:f>
              <c:multiLvlStrCache>
                <c:ptCount val="15"/>
                <c:lvl>
                  <c:pt idx="0">
                    <c:v>Qtr2</c:v>
                  </c:pt>
                  <c:pt idx="1">
                    <c:v>Qtr3</c:v>
                  </c:pt>
                  <c:pt idx="2">
                    <c:v>Qtr4</c:v>
                  </c:pt>
                  <c:pt idx="3">
                    <c:v>Qtr1</c:v>
                  </c:pt>
                  <c:pt idx="4">
                    <c:v>Qtr2</c:v>
                  </c:pt>
                  <c:pt idx="5">
                    <c:v>Qtr3</c:v>
                  </c:pt>
                  <c:pt idx="6">
                    <c:v>Qtr4</c:v>
                  </c:pt>
                  <c:pt idx="7">
                    <c:v>Qtr1</c:v>
                  </c:pt>
                  <c:pt idx="8">
                    <c:v>Qtr2</c:v>
                  </c:pt>
                  <c:pt idx="9">
                    <c:v>Qtr3</c:v>
                  </c:pt>
                  <c:pt idx="10">
                    <c:v>Qtr4</c:v>
                  </c:pt>
                  <c:pt idx="11">
                    <c:v>Qtr1</c:v>
                  </c:pt>
                  <c:pt idx="12">
                    <c:v>Qtr2</c:v>
                  </c:pt>
                  <c:pt idx="13">
                    <c:v>Qtr3</c:v>
                  </c:pt>
                  <c:pt idx="14">
                    <c:v>Qtr4</c:v>
                  </c:pt>
                </c:lvl>
                <c:lvl>
                  <c:pt idx="0">
                    <c:v>2019</c:v>
                  </c:pt>
                  <c:pt idx="3">
                    <c:v>2020</c:v>
                  </c:pt>
                  <c:pt idx="7">
                    <c:v>2021</c:v>
                  </c:pt>
                  <c:pt idx="11">
                    <c:v>2022</c:v>
                  </c:pt>
                </c:lvl>
              </c:multiLvlStrCache>
            </c:multiLvlStrRef>
          </c:cat>
          <c:val>
            <c:numRef>
              <c:f>'Stamp-3'!$C$4:$C$23</c:f>
              <c:numCache>
                <c:formatCode>General</c:formatCode>
                <c:ptCount val="15"/>
                <c:pt idx="0">
                  <c:v>0</c:v>
                </c:pt>
                <c:pt idx="1">
                  <c:v>0</c:v>
                </c:pt>
                <c:pt idx="2">
                  <c:v>0</c:v>
                </c:pt>
                <c:pt idx="3">
                  <c:v>0</c:v>
                </c:pt>
                <c:pt idx="4">
                  <c:v>0</c:v>
                </c:pt>
                <c:pt idx="5">
                  <c:v>0</c:v>
                </c:pt>
                <c:pt idx="6">
                  <c:v>54241</c:v>
                </c:pt>
                <c:pt idx="7">
                  <c:v>441891</c:v>
                </c:pt>
                <c:pt idx="8">
                  <c:v>243578</c:v>
                </c:pt>
                <c:pt idx="9">
                  <c:v>236805</c:v>
                </c:pt>
                <c:pt idx="10">
                  <c:v>324234</c:v>
                </c:pt>
                <c:pt idx="11">
                  <c:v>369361</c:v>
                </c:pt>
                <c:pt idx="12">
                  <c:v>325103</c:v>
                </c:pt>
                <c:pt idx="13">
                  <c:v>297773</c:v>
                </c:pt>
                <c:pt idx="14">
                  <c:v>304133</c:v>
                </c:pt>
              </c:numCache>
            </c:numRef>
          </c:val>
          <c:smooth val="0"/>
          <c:extLst>
            <c:ext xmlns:c16="http://schemas.microsoft.com/office/drawing/2014/chart" uri="{C3380CC4-5D6E-409C-BE32-E72D297353CC}">
              <c16:uniqueId val="{00000001-7D1D-47E2-952E-E61BD5AB542C}"/>
            </c:ext>
          </c:extLst>
        </c:ser>
        <c:dLbls>
          <c:showLegendKey val="0"/>
          <c:showVal val="0"/>
          <c:showCatName val="0"/>
          <c:showSerName val="0"/>
          <c:showPercent val="0"/>
          <c:showBubbleSize val="0"/>
        </c:dLbls>
        <c:smooth val="0"/>
        <c:axId val="946430527"/>
        <c:axId val="946433023"/>
      </c:lineChart>
      <c:catAx>
        <c:axId val="94643052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6433023"/>
        <c:crosses val="autoZero"/>
        <c:auto val="1"/>
        <c:lblAlgn val="ctr"/>
        <c:lblOffset val="100"/>
        <c:noMultiLvlLbl val="0"/>
      </c:catAx>
      <c:valAx>
        <c:axId val="946433023"/>
        <c:scaling>
          <c:orientation val="minMax"/>
        </c:scaling>
        <c:delete val="0"/>
        <c:axPos val="l"/>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6430527"/>
        <c:crosses val="autoZero"/>
        <c:crossBetween val="between"/>
        <c:dispUnits>
          <c:builtInUnit val="thousands"/>
          <c:dispUnitsLbl>
            <c:layout>
              <c:manualLayout>
                <c:xMode val="edge"/>
                <c:yMode val="edge"/>
                <c:x val="6.2087706463012475E-3"/>
                <c:y val="0.16420044532071687"/>
              </c:manualLayout>
            </c:layout>
            <c:spPr>
              <a:noFill/>
              <a:ln>
                <a:noFill/>
              </a:ln>
              <a:effectLst/>
            </c:spPr>
            <c:txPr>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dispUnitsLbl>
        </c:dispUnits>
      </c:valAx>
      <c:spPr>
        <a:noFill/>
        <a:ln>
          <a:noFill/>
        </a:ln>
        <a:effectLst/>
      </c:spPr>
    </c:plotArea>
    <c:legend>
      <c:legendPos val="tr"/>
      <c:layout>
        <c:manualLayout>
          <c:xMode val="edge"/>
          <c:yMode val="edge"/>
          <c:x val="0.76398067263474556"/>
          <c:y val="0.18508764280657197"/>
          <c:w val="0.23446713470367908"/>
          <c:h val="0.1869075205558670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pivotSource>
    <c:name>[C7.xlsx]Transport-1!PivotTable1</c:name>
    <c:fmtId val="5"/>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0" i="0" u="none" strike="noStrike" baseline="0" dirty="0">
                <a:solidFill>
                  <a:schemeClr val="accent4">
                    <a:lumMod val="60000"/>
                    <a:lumOff val="40000"/>
                  </a:schemeClr>
                </a:solidFill>
                <a:effectLst/>
              </a:rPr>
              <a:t>Monthly Vehicle Sales by Fuel Type in Different Districts </a:t>
            </a:r>
          </a:p>
          <a:p>
            <a:pPr>
              <a:defRPr/>
            </a:pPr>
            <a:r>
              <a:rPr lang="en-IN" sz="1000" b="0" i="0" u="none" strike="noStrike" baseline="0" dirty="0">
                <a:effectLst/>
              </a:rPr>
              <a:t>(FY 2022)</a:t>
            </a:r>
            <a:endParaRPr lang="en-IN" sz="1000"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areaChart>
        <c:grouping val="stacked"/>
        <c:varyColors val="0"/>
        <c:ser>
          <c:idx val="0"/>
          <c:order val="0"/>
          <c:tx>
            <c:strRef>
              <c:f>'Transport-1'!$B$3</c:f>
              <c:strCache>
                <c:ptCount val="1"/>
                <c:pt idx="0">
                  <c:v>Petrol</c:v>
                </c:pt>
              </c:strCache>
            </c:strRef>
          </c:tx>
          <c:spPr>
            <a:solidFill>
              <a:schemeClr val="accent3">
                <a:tint val="58000"/>
              </a:schemeClr>
            </a:solidFill>
            <a:ln w="25400">
              <a:noFill/>
            </a:ln>
            <a:effectLst/>
          </c:spPr>
          <c:cat>
            <c:strRef>
              <c:f>'Transport-1'!$A$4:$A$16</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'Transport-1'!$B$4:$B$16</c:f>
              <c:numCache>
                <c:formatCode>General</c:formatCode>
                <c:ptCount val="12"/>
                <c:pt idx="0">
                  <c:v>101241</c:v>
                </c:pt>
                <c:pt idx="1">
                  <c:v>52938</c:v>
                </c:pt>
                <c:pt idx="2">
                  <c:v>117355</c:v>
                </c:pt>
                <c:pt idx="3">
                  <c:v>109884</c:v>
                </c:pt>
                <c:pt idx="4">
                  <c:v>104266</c:v>
                </c:pt>
                <c:pt idx="5">
                  <c:v>113121</c:v>
                </c:pt>
                <c:pt idx="6">
                  <c:v>97171</c:v>
                </c:pt>
                <c:pt idx="7">
                  <c:v>112693</c:v>
                </c:pt>
                <c:pt idx="8">
                  <c:v>107486</c:v>
                </c:pt>
                <c:pt idx="9">
                  <c:v>89939</c:v>
                </c:pt>
                <c:pt idx="10">
                  <c:v>55628</c:v>
                </c:pt>
                <c:pt idx="11">
                  <c:v>57135</c:v>
                </c:pt>
              </c:numCache>
            </c:numRef>
          </c:val>
          <c:extLst>
            <c:ext xmlns:c16="http://schemas.microsoft.com/office/drawing/2014/chart" uri="{C3380CC4-5D6E-409C-BE32-E72D297353CC}">
              <c16:uniqueId val="{00000005-9702-49E5-B44F-E46F6E5D3DA8}"/>
            </c:ext>
          </c:extLst>
        </c:ser>
        <c:ser>
          <c:idx val="1"/>
          <c:order val="1"/>
          <c:tx>
            <c:strRef>
              <c:f>'Transport-1'!$C$3</c:f>
              <c:strCache>
                <c:ptCount val="1"/>
                <c:pt idx="0">
                  <c:v>Diesel</c:v>
                </c:pt>
              </c:strCache>
            </c:strRef>
          </c:tx>
          <c:spPr>
            <a:solidFill>
              <a:schemeClr val="accent3">
                <a:tint val="86000"/>
              </a:schemeClr>
            </a:solidFill>
            <a:ln w="25400">
              <a:noFill/>
            </a:ln>
            <a:effectLst/>
          </c:spPr>
          <c:cat>
            <c:strRef>
              <c:f>'Transport-1'!$A$4:$A$16</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'Transport-1'!$C$4:$C$16</c:f>
              <c:numCache>
                <c:formatCode>General</c:formatCode>
                <c:ptCount val="12"/>
                <c:pt idx="0">
                  <c:v>16662</c:v>
                </c:pt>
                <c:pt idx="1">
                  <c:v>8539</c:v>
                </c:pt>
                <c:pt idx="2">
                  <c:v>19496</c:v>
                </c:pt>
                <c:pt idx="3">
                  <c:v>17983</c:v>
                </c:pt>
                <c:pt idx="4">
                  <c:v>19572</c:v>
                </c:pt>
                <c:pt idx="5">
                  <c:v>23838</c:v>
                </c:pt>
                <c:pt idx="6">
                  <c:v>19582</c:v>
                </c:pt>
                <c:pt idx="7">
                  <c:v>16524</c:v>
                </c:pt>
                <c:pt idx="8">
                  <c:v>19666</c:v>
                </c:pt>
                <c:pt idx="9">
                  <c:v>13891</c:v>
                </c:pt>
                <c:pt idx="10">
                  <c:v>10146</c:v>
                </c:pt>
                <c:pt idx="11">
                  <c:v>10204</c:v>
                </c:pt>
              </c:numCache>
            </c:numRef>
          </c:val>
          <c:extLst>
            <c:ext xmlns:c16="http://schemas.microsoft.com/office/drawing/2014/chart" uri="{C3380CC4-5D6E-409C-BE32-E72D297353CC}">
              <c16:uniqueId val="{00000006-9702-49E5-B44F-E46F6E5D3DA8}"/>
            </c:ext>
          </c:extLst>
        </c:ser>
        <c:ser>
          <c:idx val="2"/>
          <c:order val="2"/>
          <c:tx>
            <c:strRef>
              <c:f>'Transport-1'!$D$3</c:f>
              <c:strCache>
                <c:ptCount val="1"/>
                <c:pt idx="0">
                  <c:v>Electric</c:v>
                </c:pt>
              </c:strCache>
            </c:strRef>
          </c:tx>
          <c:spPr>
            <a:solidFill>
              <a:schemeClr val="accent3">
                <a:shade val="86000"/>
              </a:schemeClr>
            </a:solidFill>
            <a:ln w="25400">
              <a:noFill/>
            </a:ln>
            <a:effectLst/>
          </c:spPr>
          <c:cat>
            <c:strRef>
              <c:f>'Transport-1'!$A$4:$A$16</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'Transport-1'!$D$4:$D$16</c:f>
              <c:numCache>
                <c:formatCode>General</c:formatCode>
                <c:ptCount val="12"/>
                <c:pt idx="0">
                  <c:v>7121</c:v>
                </c:pt>
                <c:pt idx="1">
                  <c:v>3374</c:v>
                </c:pt>
                <c:pt idx="2">
                  <c:v>9221</c:v>
                </c:pt>
                <c:pt idx="3">
                  <c:v>5712</c:v>
                </c:pt>
                <c:pt idx="4">
                  <c:v>3696</c:v>
                </c:pt>
                <c:pt idx="5">
                  <c:v>3956</c:v>
                </c:pt>
                <c:pt idx="6">
                  <c:v>4425</c:v>
                </c:pt>
                <c:pt idx="7">
                  <c:v>6711</c:v>
                </c:pt>
                <c:pt idx="8">
                  <c:v>6534</c:v>
                </c:pt>
                <c:pt idx="9">
                  <c:v>4213</c:v>
                </c:pt>
                <c:pt idx="10">
                  <c:v>4062</c:v>
                </c:pt>
                <c:pt idx="11">
                  <c:v>3507</c:v>
                </c:pt>
              </c:numCache>
            </c:numRef>
          </c:val>
          <c:extLst>
            <c:ext xmlns:c16="http://schemas.microsoft.com/office/drawing/2014/chart" uri="{C3380CC4-5D6E-409C-BE32-E72D297353CC}">
              <c16:uniqueId val="{00000007-9702-49E5-B44F-E46F6E5D3DA8}"/>
            </c:ext>
          </c:extLst>
        </c:ser>
        <c:ser>
          <c:idx val="3"/>
          <c:order val="3"/>
          <c:tx>
            <c:strRef>
              <c:f>'Transport-1'!$E$3</c:f>
              <c:strCache>
                <c:ptCount val="1"/>
                <c:pt idx="0">
                  <c:v>Others</c:v>
                </c:pt>
              </c:strCache>
            </c:strRef>
          </c:tx>
          <c:spPr>
            <a:solidFill>
              <a:schemeClr val="accent3">
                <a:shade val="58000"/>
              </a:schemeClr>
            </a:solidFill>
            <a:ln w="25400">
              <a:noFill/>
            </a:ln>
            <a:effectLst/>
          </c:spPr>
          <c:cat>
            <c:strRef>
              <c:f>'Transport-1'!$A$4:$A$16</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'Transport-1'!$E$4:$E$16</c:f>
              <c:numCache>
                <c:formatCode>General</c:formatCode>
                <c:ptCount val="12"/>
                <c:pt idx="0">
                  <c:v>2800</c:v>
                </c:pt>
                <c:pt idx="1">
                  <c:v>1580</c:v>
                </c:pt>
                <c:pt idx="2">
                  <c:v>5344</c:v>
                </c:pt>
                <c:pt idx="3">
                  <c:v>2385</c:v>
                </c:pt>
                <c:pt idx="4">
                  <c:v>2304</c:v>
                </c:pt>
                <c:pt idx="5">
                  <c:v>2926</c:v>
                </c:pt>
                <c:pt idx="6">
                  <c:v>2793</c:v>
                </c:pt>
                <c:pt idx="7">
                  <c:v>3839</c:v>
                </c:pt>
                <c:pt idx="8">
                  <c:v>4713</c:v>
                </c:pt>
                <c:pt idx="9">
                  <c:v>2857</c:v>
                </c:pt>
                <c:pt idx="10">
                  <c:v>2291</c:v>
                </c:pt>
                <c:pt idx="11">
                  <c:v>2368</c:v>
                </c:pt>
              </c:numCache>
            </c:numRef>
          </c:val>
          <c:extLst>
            <c:ext xmlns:c16="http://schemas.microsoft.com/office/drawing/2014/chart" uri="{C3380CC4-5D6E-409C-BE32-E72D297353CC}">
              <c16:uniqueId val="{00000008-9702-49E5-B44F-E46F6E5D3DA8}"/>
            </c:ext>
          </c:extLst>
        </c:ser>
        <c:dLbls>
          <c:showLegendKey val="0"/>
          <c:showVal val="0"/>
          <c:showCatName val="0"/>
          <c:showSerName val="0"/>
          <c:showPercent val="0"/>
          <c:showBubbleSize val="0"/>
        </c:dLbls>
        <c:axId val="1838779056"/>
        <c:axId val="1838775728"/>
      </c:areaChart>
      <c:catAx>
        <c:axId val="18387790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38775728"/>
        <c:crosses val="autoZero"/>
        <c:auto val="1"/>
        <c:lblAlgn val="ctr"/>
        <c:lblOffset val="100"/>
        <c:noMultiLvlLbl val="0"/>
      </c:catAx>
      <c:valAx>
        <c:axId val="183877572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38779056"/>
        <c:crosses val="autoZero"/>
        <c:crossBetween val="midCat"/>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pivotSource>
    <c:name>[C7.xlsx]Transport-1!PivotTable1</c:name>
    <c:fmtId val="5"/>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0" i="0" u="none" strike="noStrike" baseline="0" dirty="0">
                <a:solidFill>
                  <a:schemeClr val="accent4">
                    <a:lumMod val="60000"/>
                    <a:lumOff val="40000"/>
                  </a:schemeClr>
                </a:solidFill>
                <a:effectLst/>
              </a:rPr>
              <a:t>Monthly Vehicle Sales by Fuel Type in Different Districts </a:t>
            </a:r>
          </a:p>
          <a:p>
            <a:pPr>
              <a:defRPr/>
            </a:pPr>
            <a:r>
              <a:rPr lang="en-IN" sz="1000" b="0" i="0" u="none" strike="noStrike" baseline="0" dirty="0">
                <a:effectLst/>
              </a:rPr>
              <a:t>(FY 2022)</a:t>
            </a:r>
            <a:endParaRPr lang="en-IN" sz="1000"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areaChart>
        <c:grouping val="stacked"/>
        <c:varyColors val="0"/>
        <c:ser>
          <c:idx val="0"/>
          <c:order val="0"/>
          <c:tx>
            <c:strRef>
              <c:f>'Transport-1'!$B$3</c:f>
              <c:strCache>
                <c:ptCount val="1"/>
                <c:pt idx="0">
                  <c:v>Petrol</c:v>
                </c:pt>
              </c:strCache>
            </c:strRef>
          </c:tx>
          <c:spPr>
            <a:solidFill>
              <a:schemeClr val="accent3">
                <a:tint val="58000"/>
              </a:schemeClr>
            </a:solidFill>
            <a:ln w="25400">
              <a:noFill/>
            </a:ln>
            <a:effectLst/>
          </c:spPr>
          <c:cat>
            <c:strRef>
              <c:f>'Transport-1'!$A$4:$A$16</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'Transport-1'!$B$4:$B$16</c:f>
              <c:numCache>
                <c:formatCode>General</c:formatCode>
                <c:ptCount val="12"/>
                <c:pt idx="0">
                  <c:v>101241</c:v>
                </c:pt>
                <c:pt idx="1">
                  <c:v>52938</c:v>
                </c:pt>
                <c:pt idx="2">
                  <c:v>117355</c:v>
                </c:pt>
                <c:pt idx="3">
                  <c:v>109884</c:v>
                </c:pt>
                <c:pt idx="4">
                  <c:v>104266</c:v>
                </c:pt>
                <c:pt idx="5">
                  <c:v>113121</c:v>
                </c:pt>
                <c:pt idx="6">
                  <c:v>97171</c:v>
                </c:pt>
                <c:pt idx="7">
                  <c:v>112693</c:v>
                </c:pt>
                <c:pt idx="8">
                  <c:v>107486</c:v>
                </c:pt>
                <c:pt idx="9">
                  <c:v>89939</c:v>
                </c:pt>
                <c:pt idx="10">
                  <c:v>55628</c:v>
                </c:pt>
                <c:pt idx="11">
                  <c:v>57135</c:v>
                </c:pt>
              </c:numCache>
            </c:numRef>
          </c:val>
          <c:extLst>
            <c:ext xmlns:c16="http://schemas.microsoft.com/office/drawing/2014/chart" uri="{C3380CC4-5D6E-409C-BE32-E72D297353CC}">
              <c16:uniqueId val="{00000005-9702-49E5-B44F-E46F6E5D3DA8}"/>
            </c:ext>
          </c:extLst>
        </c:ser>
        <c:ser>
          <c:idx val="1"/>
          <c:order val="1"/>
          <c:tx>
            <c:strRef>
              <c:f>'Transport-1'!$C$3</c:f>
              <c:strCache>
                <c:ptCount val="1"/>
                <c:pt idx="0">
                  <c:v>Diesel</c:v>
                </c:pt>
              </c:strCache>
            </c:strRef>
          </c:tx>
          <c:spPr>
            <a:solidFill>
              <a:schemeClr val="accent3">
                <a:tint val="86000"/>
              </a:schemeClr>
            </a:solidFill>
            <a:ln w="25400">
              <a:noFill/>
            </a:ln>
            <a:effectLst/>
          </c:spPr>
          <c:cat>
            <c:strRef>
              <c:f>'Transport-1'!$A$4:$A$16</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'Transport-1'!$C$4:$C$16</c:f>
              <c:numCache>
                <c:formatCode>General</c:formatCode>
                <c:ptCount val="12"/>
                <c:pt idx="0">
                  <c:v>16662</c:v>
                </c:pt>
                <c:pt idx="1">
                  <c:v>8539</c:v>
                </c:pt>
                <c:pt idx="2">
                  <c:v>19496</c:v>
                </c:pt>
                <c:pt idx="3">
                  <c:v>17983</c:v>
                </c:pt>
                <c:pt idx="4">
                  <c:v>19572</c:v>
                </c:pt>
                <c:pt idx="5">
                  <c:v>23838</c:v>
                </c:pt>
                <c:pt idx="6">
                  <c:v>19582</c:v>
                </c:pt>
                <c:pt idx="7">
                  <c:v>16524</c:v>
                </c:pt>
                <c:pt idx="8">
                  <c:v>19666</c:v>
                </c:pt>
                <c:pt idx="9">
                  <c:v>13891</c:v>
                </c:pt>
                <c:pt idx="10">
                  <c:v>10146</c:v>
                </c:pt>
                <c:pt idx="11">
                  <c:v>10204</c:v>
                </c:pt>
              </c:numCache>
            </c:numRef>
          </c:val>
          <c:extLst>
            <c:ext xmlns:c16="http://schemas.microsoft.com/office/drawing/2014/chart" uri="{C3380CC4-5D6E-409C-BE32-E72D297353CC}">
              <c16:uniqueId val="{00000006-9702-49E5-B44F-E46F6E5D3DA8}"/>
            </c:ext>
          </c:extLst>
        </c:ser>
        <c:ser>
          <c:idx val="2"/>
          <c:order val="2"/>
          <c:tx>
            <c:strRef>
              <c:f>'Transport-1'!$D$3</c:f>
              <c:strCache>
                <c:ptCount val="1"/>
                <c:pt idx="0">
                  <c:v>Electric</c:v>
                </c:pt>
              </c:strCache>
            </c:strRef>
          </c:tx>
          <c:spPr>
            <a:solidFill>
              <a:schemeClr val="accent3">
                <a:shade val="86000"/>
              </a:schemeClr>
            </a:solidFill>
            <a:ln w="25400">
              <a:noFill/>
            </a:ln>
            <a:effectLst/>
          </c:spPr>
          <c:cat>
            <c:strRef>
              <c:f>'Transport-1'!$A$4:$A$16</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'Transport-1'!$D$4:$D$16</c:f>
              <c:numCache>
                <c:formatCode>General</c:formatCode>
                <c:ptCount val="12"/>
                <c:pt idx="0">
                  <c:v>7121</c:v>
                </c:pt>
                <c:pt idx="1">
                  <c:v>3374</c:v>
                </c:pt>
                <c:pt idx="2">
                  <c:v>9221</c:v>
                </c:pt>
                <c:pt idx="3">
                  <c:v>5712</c:v>
                </c:pt>
                <c:pt idx="4">
                  <c:v>3696</c:v>
                </c:pt>
                <c:pt idx="5">
                  <c:v>3956</c:v>
                </c:pt>
                <c:pt idx="6">
                  <c:v>4425</c:v>
                </c:pt>
                <c:pt idx="7">
                  <c:v>6711</c:v>
                </c:pt>
                <c:pt idx="8">
                  <c:v>6534</c:v>
                </c:pt>
                <c:pt idx="9">
                  <c:v>4213</c:v>
                </c:pt>
                <c:pt idx="10">
                  <c:v>4062</c:v>
                </c:pt>
                <c:pt idx="11">
                  <c:v>3507</c:v>
                </c:pt>
              </c:numCache>
            </c:numRef>
          </c:val>
          <c:extLst>
            <c:ext xmlns:c16="http://schemas.microsoft.com/office/drawing/2014/chart" uri="{C3380CC4-5D6E-409C-BE32-E72D297353CC}">
              <c16:uniqueId val="{00000007-9702-49E5-B44F-E46F6E5D3DA8}"/>
            </c:ext>
          </c:extLst>
        </c:ser>
        <c:ser>
          <c:idx val="3"/>
          <c:order val="3"/>
          <c:tx>
            <c:strRef>
              <c:f>'Transport-1'!$E$3</c:f>
              <c:strCache>
                <c:ptCount val="1"/>
                <c:pt idx="0">
                  <c:v>Others</c:v>
                </c:pt>
              </c:strCache>
            </c:strRef>
          </c:tx>
          <c:spPr>
            <a:solidFill>
              <a:schemeClr val="accent3">
                <a:shade val="58000"/>
              </a:schemeClr>
            </a:solidFill>
            <a:ln w="25400">
              <a:noFill/>
            </a:ln>
            <a:effectLst/>
          </c:spPr>
          <c:cat>
            <c:strRef>
              <c:f>'Transport-1'!$A$4:$A$16</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'Transport-1'!$E$4:$E$16</c:f>
              <c:numCache>
                <c:formatCode>General</c:formatCode>
                <c:ptCount val="12"/>
                <c:pt idx="0">
                  <c:v>2800</c:v>
                </c:pt>
                <c:pt idx="1">
                  <c:v>1580</c:v>
                </c:pt>
                <c:pt idx="2">
                  <c:v>5344</c:v>
                </c:pt>
                <c:pt idx="3">
                  <c:v>2385</c:v>
                </c:pt>
                <c:pt idx="4">
                  <c:v>2304</c:v>
                </c:pt>
                <c:pt idx="5">
                  <c:v>2926</c:v>
                </c:pt>
                <c:pt idx="6">
                  <c:v>2793</c:v>
                </c:pt>
                <c:pt idx="7">
                  <c:v>3839</c:v>
                </c:pt>
                <c:pt idx="8">
                  <c:v>4713</c:v>
                </c:pt>
                <c:pt idx="9">
                  <c:v>2857</c:v>
                </c:pt>
                <c:pt idx="10">
                  <c:v>2291</c:v>
                </c:pt>
                <c:pt idx="11">
                  <c:v>2368</c:v>
                </c:pt>
              </c:numCache>
            </c:numRef>
          </c:val>
          <c:extLst>
            <c:ext xmlns:c16="http://schemas.microsoft.com/office/drawing/2014/chart" uri="{C3380CC4-5D6E-409C-BE32-E72D297353CC}">
              <c16:uniqueId val="{00000008-9702-49E5-B44F-E46F6E5D3DA8}"/>
            </c:ext>
          </c:extLst>
        </c:ser>
        <c:dLbls>
          <c:showLegendKey val="0"/>
          <c:showVal val="0"/>
          <c:showCatName val="0"/>
          <c:showSerName val="0"/>
          <c:showPercent val="0"/>
          <c:showBubbleSize val="0"/>
        </c:dLbls>
        <c:axId val="1838779056"/>
        <c:axId val="1838775728"/>
      </c:areaChart>
      <c:catAx>
        <c:axId val="18387790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38775728"/>
        <c:crosses val="autoZero"/>
        <c:auto val="1"/>
        <c:lblAlgn val="ctr"/>
        <c:lblOffset val="100"/>
        <c:noMultiLvlLbl val="0"/>
      </c:catAx>
      <c:valAx>
        <c:axId val="183877572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38779056"/>
        <c:crosses val="autoZero"/>
        <c:crossBetween val="midCat"/>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pivotSource>
    <c:name>[C7.xlsx]Transport-2!PivotTable2</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0" i="0" u="none" strike="noStrike" baseline="0" dirty="0">
                <a:solidFill>
                  <a:schemeClr val="accent4">
                    <a:lumMod val="60000"/>
                    <a:lumOff val="40000"/>
                  </a:schemeClr>
                </a:solidFill>
                <a:effectLst/>
              </a:rPr>
              <a:t>Distribution of Vehicles by Class Across Districts</a:t>
            </a:r>
          </a:p>
          <a:p>
            <a:pPr>
              <a:defRPr/>
            </a:pPr>
            <a:r>
              <a:rPr lang="en-IN" sz="1400" b="0" i="0" u="none" strike="noStrike" baseline="0" dirty="0">
                <a:effectLst/>
              </a:rPr>
              <a:t> </a:t>
            </a:r>
            <a:r>
              <a:rPr lang="en-IN" sz="1100" b="0" i="0" u="none" strike="noStrike" baseline="0" dirty="0">
                <a:effectLst/>
              </a:rPr>
              <a:t>(FY 2022)</a:t>
            </a:r>
            <a:endParaRPr lang="en-IN"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20080399837079799"/>
          <c:y val="0.17956697224373661"/>
          <c:w val="0.75295847250011305"/>
          <c:h val="0.74886610371161155"/>
        </c:manualLayout>
      </c:layout>
      <c:barChart>
        <c:barDir val="bar"/>
        <c:grouping val="stacked"/>
        <c:varyColors val="0"/>
        <c:ser>
          <c:idx val="0"/>
          <c:order val="0"/>
          <c:tx>
            <c:strRef>
              <c:f>'Transport-2'!$B$3</c:f>
              <c:strCache>
                <c:ptCount val="1"/>
                <c:pt idx="0">
                  <c:v>MotorCycle</c:v>
                </c:pt>
              </c:strCache>
            </c:strRef>
          </c:tx>
          <c:spPr>
            <a:solidFill>
              <a:schemeClr val="accent3">
                <a:tint val="54000"/>
              </a:schemeClr>
            </a:solidFill>
            <a:ln>
              <a:noFill/>
            </a:ln>
            <a:effectLst/>
          </c:spPr>
          <c:invertIfNegative val="0"/>
          <c:cat>
            <c:strRef>
              <c:f>'Transport-2'!$A$4:$A$14</c:f>
              <c:strCache>
                <c:ptCount val="10"/>
                <c:pt idx="0">
                  <c:v>Suryapet</c:v>
                </c:pt>
                <c:pt idx="1">
                  <c:v>Karimnagar</c:v>
                </c:pt>
                <c:pt idx="2">
                  <c:v>Vikarabad</c:v>
                </c:pt>
                <c:pt idx="3">
                  <c:v>Khammam</c:v>
                </c:pt>
                <c:pt idx="4">
                  <c:v>Nalgonda</c:v>
                </c:pt>
                <c:pt idx="5">
                  <c:v>Nizamabad</c:v>
                </c:pt>
                <c:pt idx="6">
                  <c:v>Sangareddy</c:v>
                </c:pt>
                <c:pt idx="7">
                  <c:v>Rangareddy</c:v>
                </c:pt>
                <c:pt idx="8">
                  <c:v>Medchal_Malkajgiri</c:v>
                </c:pt>
                <c:pt idx="9">
                  <c:v>Hyderabad</c:v>
                </c:pt>
              </c:strCache>
            </c:strRef>
          </c:cat>
          <c:val>
            <c:numRef>
              <c:f>'Transport-2'!$B$4:$B$14</c:f>
              <c:numCache>
                <c:formatCode>General</c:formatCode>
                <c:ptCount val="10"/>
                <c:pt idx="0">
                  <c:v>19165</c:v>
                </c:pt>
                <c:pt idx="1">
                  <c:v>19411</c:v>
                </c:pt>
                <c:pt idx="2">
                  <c:v>23116</c:v>
                </c:pt>
                <c:pt idx="3">
                  <c:v>27385</c:v>
                </c:pt>
                <c:pt idx="4">
                  <c:v>27942</c:v>
                </c:pt>
                <c:pt idx="5">
                  <c:v>28105</c:v>
                </c:pt>
                <c:pt idx="6">
                  <c:v>40784</c:v>
                </c:pt>
                <c:pt idx="7">
                  <c:v>154186</c:v>
                </c:pt>
                <c:pt idx="8">
                  <c:v>164626</c:v>
                </c:pt>
                <c:pt idx="9">
                  <c:v>206819</c:v>
                </c:pt>
              </c:numCache>
            </c:numRef>
          </c:val>
          <c:extLst>
            <c:ext xmlns:c16="http://schemas.microsoft.com/office/drawing/2014/chart" uri="{C3380CC4-5D6E-409C-BE32-E72D297353CC}">
              <c16:uniqueId val="{00000000-DCAA-4776-A18E-30849138D24C}"/>
            </c:ext>
          </c:extLst>
        </c:ser>
        <c:ser>
          <c:idx val="1"/>
          <c:order val="1"/>
          <c:tx>
            <c:strRef>
              <c:f>'Transport-2'!$C$3</c:f>
              <c:strCache>
                <c:ptCount val="1"/>
                <c:pt idx="0">
                  <c:v>MotorCar</c:v>
                </c:pt>
              </c:strCache>
            </c:strRef>
          </c:tx>
          <c:spPr>
            <a:solidFill>
              <a:schemeClr val="accent3">
                <a:tint val="77000"/>
              </a:schemeClr>
            </a:solidFill>
            <a:ln>
              <a:noFill/>
            </a:ln>
            <a:effectLst/>
          </c:spPr>
          <c:invertIfNegative val="0"/>
          <c:cat>
            <c:strRef>
              <c:f>'Transport-2'!$A$4:$A$14</c:f>
              <c:strCache>
                <c:ptCount val="10"/>
                <c:pt idx="0">
                  <c:v>Suryapet</c:v>
                </c:pt>
                <c:pt idx="1">
                  <c:v>Karimnagar</c:v>
                </c:pt>
                <c:pt idx="2">
                  <c:v>Vikarabad</c:v>
                </c:pt>
                <c:pt idx="3">
                  <c:v>Khammam</c:v>
                </c:pt>
                <c:pt idx="4">
                  <c:v>Nalgonda</c:v>
                </c:pt>
                <c:pt idx="5">
                  <c:v>Nizamabad</c:v>
                </c:pt>
                <c:pt idx="6">
                  <c:v>Sangareddy</c:v>
                </c:pt>
                <c:pt idx="7">
                  <c:v>Rangareddy</c:v>
                </c:pt>
                <c:pt idx="8">
                  <c:v>Medchal_Malkajgiri</c:v>
                </c:pt>
                <c:pt idx="9">
                  <c:v>Hyderabad</c:v>
                </c:pt>
              </c:strCache>
            </c:strRef>
          </c:cat>
          <c:val>
            <c:numRef>
              <c:f>'Transport-2'!$C$4:$C$14</c:f>
              <c:numCache>
                <c:formatCode>General</c:formatCode>
                <c:ptCount val="10"/>
                <c:pt idx="0">
                  <c:v>3038</c:v>
                </c:pt>
                <c:pt idx="1">
                  <c:v>4818</c:v>
                </c:pt>
                <c:pt idx="2">
                  <c:v>5211</c:v>
                </c:pt>
                <c:pt idx="3">
                  <c:v>5880</c:v>
                </c:pt>
                <c:pt idx="4">
                  <c:v>4927</c:v>
                </c:pt>
                <c:pt idx="5">
                  <c:v>5824</c:v>
                </c:pt>
                <c:pt idx="6">
                  <c:v>14565</c:v>
                </c:pt>
                <c:pt idx="7">
                  <c:v>71832</c:v>
                </c:pt>
                <c:pt idx="8">
                  <c:v>61071</c:v>
                </c:pt>
                <c:pt idx="9">
                  <c:v>51447</c:v>
                </c:pt>
              </c:numCache>
            </c:numRef>
          </c:val>
          <c:extLst>
            <c:ext xmlns:c16="http://schemas.microsoft.com/office/drawing/2014/chart" uri="{C3380CC4-5D6E-409C-BE32-E72D297353CC}">
              <c16:uniqueId val="{00000001-DCAA-4776-A18E-30849138D24C}"/>
            </c:ext>
          </c:extLst>
        </c:ser>
        <c:ser>
          <c:idx val="2"/>
          <c:order val="2"/>
          <c:tx>
            <c:strRef>
              <c:f>'Transport-2'!$D$3</c:f>
              <c:strCache>
                <c:ptCount val="1"/>
                <c:pt idx="0">
                  <c:v>AutoRickshaw</c:v>
                </c:pt>
              </c:strCache>
            </c:strRef>
          </c:tx>
          <c:spPr>
            <a:solidFill>
              <a:schemeClr val="accent3"/>
            </a:solidFill>
            <a:ln>
              <a:noFill/>
            </a:ln>
            <a:effectLst/>
          </c:spPr>
          <c:invertIfNegative val="0"/>
          <c:cat>
            <c:strRef>
              <c:f>'Transport-2'!$A$4:$A$14</c:f>
              <c:strCache>
                <c:ptCount val="10"/>
                <c:pt idx="0">
                  <c:v>Suryapet</c:v>
                </c:pt>
                <c:pt idx="1">
                  <c:v>Karimnagar</c:v>
                </c:pt>
                <c:pt idx="2">
                  <c:v>Vikarabad</c:v>
                </c:pt>
                <c:pt idx="3">
                  <c:v>Khammam</c:v>
                </c:pt>
                <c:pt idx="4">
                  <c:v>Nalgonda</c:v>
                </c:pt>
                <c:pt idx="5">
                  <c:v>Nizamabad</c:v>
                </c:pt>
                <c:pt idx="6">
                  <c:v>Sangareddy</c:v>
                </c:pt>
                <c:pt idx="7">
                  <c:v>Rangareddy</c:v>
                </c:pt>
                <c:pt idx="8">
                  <c:v>Medchal_Malkajgiri</c:v>
                </c:pt>
                <c:pt idx="9">
                  <c:v>Hyderabad</c:v>
                </c:pt>
              </c:strCache>
            </c:strRef>
          </c:cat>
          <c:val>
            <c:numRef>
              <c:f>'Transport-2'!$D$4:$D$14</c:f>
              <c:numCache>
                <c:formatCode>General</c:formatCode>
                <c:ptCount val="10"/>
                <c:pt idx="0">
                  <c:v>739</c:v>
                </c:pt>
                <c:pt idx="1">
                  <c:v>1042</c:v>
                </c:pt>
                <c:pt idx="2">
                  <c:v>2046</c:v>
                </c:pt>
                <c:pt idx="3">
                  <c:v>2690</c:v>
                </c:pt>
                <c:pt idx="4">
                  <c:v>964</c:v>
                </c:pt>
                <c:pt idx="5">
                  <c:v>1011</c:v>
                </c:pt>
                <c:pt idx="6">
                  <c:v>3381</c:v>
                </c:pt>
                <c:pt idx="7">
                  <c:v>69</c:v>
                </c:pt>
                <c:pt idx="8">
                  <c:v>83</c:v>
                </c:pt>
                <c:pt idx="9">
                  <c:v>8397</c:v>
                </c:pt>
              </c:numCache>
            </c:numRef>
          </c:val>
          <c:extLst>
            <c:ext xmlns:c16="http://schemas.microsoft.com/office/drawing/2014/chart" uri="{C3380CC4-5D6E-409C-BE32-E72D297353CC}">
              <c16:uniqueId val="{00000002-DCAA-4776-A18E-30849138D24C}"/>
            </c:ext>
          </c:extLst>
        </c:ser>
        <c:ser>
          <c:idx val="3"/>
          <c:order val="3"/>
          <c:tx>
            <c:strRef>
              <c:f>'Transport-2'!$E$3</c:f>
              <c:strCache>
                <c:ptCount val="1"/>
                <c:pt idx="0">
                  <c:v>Agriculture</c:v>
                </c:pt>
              </c:strCache>
            </c:strRef>
          </c:tx>
          <c:spPr>
            <a:solidFill>
              <a:schemeClr val="accent3">
                <a:shade val="76000"/>
              </a:schemeClr>
            </a:solidFill>
            <a:ln>
              <a:noFill/>
            </a:ln>
            <a:effectLst/>
          </c:spPr>
          <c:invertIfNegative val="0"/>
          <c:cat>
            <c:strRef>
              <c:f>'Transport-2'!$A$4:$A$14</c:f>
              <c:strCache>
                <c:ptCount val="10"/>
                <c:pt idx="0">
                  <c:v>Suryapet</c:v>
                </c:pt>
                <c:pt idx="1">
                  <c:v>Karimnagar</c:v>
                </c:pt>
                <c:pt idx="2">
                  <c:v>Vikarabad</c:v>
                </c:pt>
                <c:pt idx="3">
                  <c:v>Khammam</c:v>
                </c:pt>
                <c:pt idx="4">
                  <c:v>Nalgonda</c:v>
                </c:pt>
                <c:pt idx="5">
                  <c:v>Nizamabad</c:v>
                </c:pt>
                <c:pt idx="6">
                  <c:v>Sangareddy</c:v>
                </c:pt>
                <c:pt idx="7">
                  <c:v>Rangareddy</c:v>
                </c:pt>
                <c:pt idx="8">
                  <c:v>Medchal_Malkajgiri</c:v>
                </c:pt>
                <c:pt idx="9">
                  <c:v>Hyderabad</c:v>
                </c:pt>
              </c:strCache>
            </c:strRef>
          </c:cat>
          <c:val>
            <c:numRef>
              <c:f>'Transport-2'!$E$4:$E$14</c:f>
              <c:numCache>
                <c:formatCode>General</c:formatCode>
                <c:ptCount val="10"/>
                <c:pt idx="0">
                  <c:v>2188</c:v>
                </c:pt>
                <c:pt idx="1">
                  <c:v>999</c:v>
                </c:pt>
                <c:pt idx="2">
                  <c:v>1814</c:v>
                </c:pt>
                <c:pt idx="3">
                  <c:v>2121</c:v>
                </c:pt>
                <c:pt idx="4">
                  <c:v>2599</c:v>
                </c:pt>
                <c:pt idx="5">
                  <c:v>1181</c:v>
                </c:pt>
                <c:pt idx="6">
                  <c:v>1570</c:v>
                </c:pt>
                <c:pt idx="7">
                  <c:v>449</c:v>
                </c:pt>
                <c:pt idx="8">
                  <c:v>261</c:v>
                </c:pt>
                <c:pt idx="9">
                  <c:v>20</c:v>
                </c:pt>
              </c:numCache>
            </c:numRef>
          </c:val>
          <c:extLst>
            <c:ext xmlns:c16="http://schemas.microsoft.com/office/drawing/2014/chart" uri="{C3380CC4-5D6E-409C-BE32-E72D297353CC}">
              <c16:uniqueId val="{00000003-DCAA-4776-A18E-30849138D24C}"/>
            </c:ext>
          </c:extLst>
        </c:ser>
        <c:ser>
          <c:idx val="4"/>
          <c:order val="4"/>
          <c:tx>
            <c:strRef>
              <c:f>'Transport-2'!$F$3</c:f>
              <c:strCache>
                <c:ptCount val="1"/>
                <c:pt idx="0">
                  <c:v>Others</c:v>
                </c:pt>
              </c:strCache>
            </c:strRef>
          </c:tx>
          <c:spPr>
            <a:solidFill>
              <a:schemeClr val="accent3">
                <a:shade val="53000"/>
              </a:schemeClr>
            </a:solidFill>
            <a:ln>
              <a:noFill/>
            </a:ln>
            <a:effectLst/>
          </c:spPr>
          <c:invertIfNegative val="0"/>
          <c:cat>
            <c:strRef>
              <c:f>'Transport-2'!$A$4:$A$14</c:f>
              <c:strCache>
                <c:ptCount val="10"/>
                <c:pt idx="0">
                  <c:v>Suryapet</c:v>
                </c:pt>
                <c:pt idx="1">
                  <c:v>Karimnagar</c:v>
                </c:pt>
                <c:pt idx="2">
                  <c:v>Vikarabad</c:v>
                </c:pt>
                <c:pt idx="3">
                  <c:v>Khammam</c:v>
                </c:pt>
                <c:pt idx="4">
                  <c:v>Nalgonda</c:v>
                </c:pt>
                <c:pt idx="5">
                  <c:v>Nizamabad</c:v>
                </c:pt>
                <c:pt idx="6">
                  <c:v>Sangareddy</c:v>
                </c:pt>
                <c:pt idx="7">
                  <c:v>Rangareddy</c:v>
                </c:pt>
                <c:pt idx="8">
                  <c:v>Medchal_Malkajgiri</c:v>
                </c:pt>
                <c:pt idx="9">
                  <c:v>Hyderabad</c:v>
                </c:pt>
              </c:strCache>
            </c:strRef>
          </c:cat>
          <c:val>
            <c:numRef>
              <c:f>'Transport-2'!$F$4:$F$14</c:f>
              <c:numCache>
                <c:formatCode>General</c:formatCode>
                <c:ptCount val="10"/>
                <c:pt idx="0">
                  <c:v>4776</c:v>
                </c:pt>
                <c:pt idx="1">
                  <c:v>10965</c:v>
                </c:pt>
                <c:pt idx="2">
                  <c:v>2650</c:v>
                </c:pt>
                <c:pt idx="3">
                  <c:v>4387</c:v>
                </c:pt>
                <c:pt idx="4">
                  <c:v>4310</c:v>
                </c:pt>
                <c:pt idx="5">
                  <c:v>2570</c:v>
                </c:pt>
                <c:pt idx="6">
                  <c:v>5238</c:v>
                </c:pt>
                <c:pt idx="7">
                  <c:v>20064</c:v>
                </c:pt>
                <c:pt idx="8">
                  <c:v>18841</c:v>
                </c:pt>
                <c:pt idx="9">
                  <c:v>15439</c:v>
                </c:pt>
              </c:numCache>
            </c:numRef>
          </c:val>
          <c:extLst>
            <c:ext xmlns:c16="http://schemas.microsoft.com/office/drawing/2014/chart" uri="{C3380CC4-5D6E-409C-BE32-E72D297353CC}">
              <c16:uniqueId val="{00000004-DCAA-4776-A18E-30849138D24C}"/>
            </c:ext>
          </c:extLst>
        </c:ser>
        <c:dLbls>
          <c:showLegendKey val="0"/>
          <c:showVal val="0"/>
          <c:showCatName val="0"/>
          <c:showSerName val="0"/>
          <c:showPercent val="0"/>
          <c:showBubbleSize val="0"/>
        </c:dLbls>
        <c:gapWidth val="38"/>
        <c:overlap val="100"/>
        <c:axId val="1128993904"/>
        <c:axId val="1128995984"/>
      </c:barChart>
      <c:catAx>
        <c:axId val="112899390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28995984"/>
        <c:crosses val="autoZero"/>
        <c:auto val="1"/>
        <c:lblAlgn val="ctr"/>
        <c:lblOffset val="100"/>
        <c:noMultiLvlLbl val="0"/>
      </c:catAx>
      <c:valAx>
        <c:axId val="1128995984"/>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28993904"/>
        <c:crosses val="autoZero"/>
        <c:crossBetween val="between"/>
      </c:valAx>
      <c:spPr>
        <a:noFill/>
        <a:ln>
          <a:noFill/>
        </a:ln>
        <a:effectLst/>
      </c:spPr>
    </c:plotArea>
    <c:legend>
      <c:legendPos val="t"/>
      <c:layout>
        <c:manualLayout>
          <c:xMode val="edge"/>
          <c:yMode val="edge"/>
          <c:x val="0.13979387866358609"/>
          <c:y val="0.12836954545955651"/>
          <c:w val="0.78598586033506013"/>
          <c:h val="4.039365320604673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withinLinearReversed" id="23">
  <a:schemeClr val="accent3"/>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withinLinear" id="14">
  <a:schemeClr val="accent1"/>
</cs:colorStyle>
</file>

<file path=ppt/charts/colors25.xml><?xml version="1.0" encoding="utf-8"?>
<cs:colorStyle xmlns:cs="http://schemas.microsoft.com/office/drawing/2012/chartStyle" xmlns:a="http://schemas.openxmlformats.org/drawingml/2006/main" meth="withinLinear" id="14">
  <a:schemeClr val="accent1"/>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withinLinearReversed" id="23">
  <a:schemeClr val="accent3"/>
</cs:colorStyle>
</file>

<file path=ppt/charts/colors8.xml><?xml version="1.0" encoding="utf-8"?>
<cs:colorStyle xmlns:cs="http://schemas.microsoft.com/office/drawing/2012/chartStyle" xmlns:a="http://schemas.openxmlformats.org/drawingml/2006/main" meth="withinLinearReversed" id="23">
  <a:schemeClr val="accent3"/>
</cs:colorStyle>
</file>

<file path=ppt/charts/colors9.xml><?xml version="1.0" encoding="utf-8"?>
<cs:colorStyle xmlns:cs="http://schemas.microsoft.com/office/drawing/2012/chartStyle" xmlns:a="http://schemas.openxmlformats.org/drawingml/2006/main" meth="withinLinearReversed" id="23">
  <a:schemeClr val="accent3"/>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_rels/data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image" Target="../media/image11.jpg"/><Relationship Id="rId5" Type="http://schemas.openxmlformats.org/officeDocument/2006/relationships/image" Target="../media/image15.jpg"/><Relationship Id="rId4" Type="http://schemas.openxmlformats.org/officeDocument/2006/relationships/image" Target="../media/image14.jpg"/></Relationships>
</file>

<file path=ppt/diagrams/_rels/data4.xml.rels><?xml version="1.0" encoding="UTF-8" standalone="yes"?>
<Relationships xmlns="http://schemas.openxmlformats.org/package/2006/relationships"><Relationship Id="rId8" Type="http://schemas.openxmlformats.org/officeDocument/2006/relationships/image" Target="../media/image22.jpg"/><Relationship Id="rId3" Type="http://schemas.openxmlformats.org/officeDocument/2006/relationships/image" Target="../media/image18.jpg"/><Relationship Id="rId7" Type="http://schemas.openxmlformats.org/officeDocument/2006/relationships/image" Target="../media/image21.jpg"/><Relationship Id="rId2" Type="http://schemas.openxmlformats.org/officeDocument/2006/relationships/image" Target="../media/image17.JPG"/><Relationship Id="rId1" Type="http://schemas.openxmlformats.org/officeDocument/2006/relationships/image" Target="../media/image16.jpg"/><Relationship Id="rId6" Type="http://schemas.openxmlformats.org/officeDocument/2006/relationships/image" Target="../media/image20.jpg"/><Relationship Id="rId5" Type="http://schemas.openxmlformats.org/officeDocument/2006/relationships/image" Target="../media/image12.jpg"/><Relationship Id="rId4" Type="http://schemas.openxmlformats.org/officeDocument/2006/relationships/image" Target="../media/image19.jpg"/></Relationships>
</file>

<file path=ppt/diagrams/_rels/drawing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image" Target="../media/image11.jpg"/><Relationship Id="rId5" Type="http://schemas.openxmlformats.org/officeDocument/2006/relationships/image" Target="../media/image15.jpg"/><Relationship Id="rId4" Type="http://schemas.openxmlformats.org/officeDocument/2006/relationships/image" Target="../media/image14.jpg"/></Relationships>
</file>

<file path=ppt/diagrams/_rels/drawing4.xml.rels><?xml version="1.0" encoding="UTF-8" standalone="yes"?>
<Relationships xmlns="http://schemas.openxmlformats.org/package/2006/relationships"><Relationship Id="rId8" Type="http://schemas.openxmlformats.org/officeDocument/2006/relationships/image" Target="../media/image22.jpg"/><Relationship Id="rId3" Type="http://schemas.openxmlformats.org/officeDocument/2006/relationships/image" Target="../media/image18.jpg"/><Relationship Id="rId7" Type="http://schemas.openxmlformats.org/officeDocument/2006/relationships/image" Target="../media/image21.jpg"/><Relationship Id="rId2" Type="http://schemas.openxmlformats.org/officeDocument/2006/relationships/image" Target="../media/image17.JPG"/><Relationship Id="rId1" Type="http://schemas.openxmlformats.org/officeDocument/2006/relationships/image" Target="../media/image16.jpg"/><Relationship Id="rId6" Type="http://schemas.openxmlformats.org/officeDocument/2006/relationships/image" Target="../media/image20.jpg"/><Relationship Id="rId5" Type="http://schemas.openxmlformats.org/officeDocument/2006/relationships/image" Target="../media/image12.jpg"/><Relationship Id="rId4" Type="http://schemas.openxmlformats.org/officeDocument/2006/relationships/image" Target="../media/image19.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D9F8B89-6A07-4FF1-B68A-8480F2F9232D}" type="doc">
      <dgm:prSet loTypeId="urn:microsoft.com/office/officeart/2005/8/layout/hProcess9" loCatId="process" qsTypeId="urn:microsoft.com/office/officeart/2005/8/quickstyle/simple1" qsCatId="simple" csTypeId="urn:microsoft.com/office/officeart/2005/8/colors/accent1_2" csCatId="accent1" phldr="1"/>
      <dgm:spPr/>
      <dgm:t>
        <a:bodyPr/>
        <a:lstStyle/>
        <a:p>
          <a:endParaRPr lang="en-IN"/>
        </a:p>
      </dgm:t>
    </dgm:pt>
    <dgm:pt modelId="{DAEA8C5D-A1AE-455C-807F-F1B43466851D}">
      <dgm:prSet custT="1"/>
      <dgm:spPr>
        <a:solidFill>
          <a:schemeClr val="bg1">
            <a:lumMod val="50000"/>
          </a:schemeClr>
        </a:solidFill>
        <a:ln>
          <a:noFill/>
        </a:ln>
      </dgm:spPr>
      <dgm:t>
        <a:bodyPr/>
        <a:lstStyle/>
        <a:p>
          <a:r>
            <a:rPr lang="en-US" sz="1100" b="0" i="0" dirty="0">
              <a:latin typeface="Livvic" panose="020B0604020202020204" charset="0"/>
            </a:rPr>
            <a:t>Explore Stamp Registration, Transportation and</a:t>
          </a:r>
        </a:p>
        <a:p>
          <a:r>
            <a:rPr lang="en-US" sz="1100" b="0" i="0" dirty="0">
              <a:latin typeface="Livvic" panose="020B0604020202020204" charset="0"/>
            </a:rPr>
            <a:t> Ts-Ipass Datasets. Understand their attributes, categories and time period</a:t>
          </a:r>
          <a:r>
            <a:rPr lang="en-US" sz="1100" b="0" i="0" dirty="0"/>
            <a:t>. </a:t>
          </a:r>
          <a:endParaRPr lang="en-IN" sz="1100" dirty="0"/>
        </a:p>
      </dgm:t>
    </dgm:pt>
    <dgm:pt modelId="{8055F5F8-86E3-4D21-B518-26512913C5A3}" type="parTrans" cxnId="{F5EEFCA2-FE58-405A-9684-E3BA3206C5B0}">
      <dgm:prSet/>
      <dgm:spPr/>
      <dgm:t>
        <a:bodyPr/>
        <a:lstStyle/>
        <a:p>
          <a:endParaRPr lang="en-IN"/>
        </a:p>
      </dgm:t>
    </dgm:pt>
    <dgm:pt modelId="{262579CB-1EC1-4669-AE62-87013BCCBA6B}" type="sibTrans" cxnId="{F5EEFCA2-FE58-405A-9684-E3BA3206C5B0}">
      <dgm:prSet/>
      <dgm:spPr/>
      <dgm:t>
        <a:bodyPr/>
        <a:lstStyle/>
        <a:p>
          <a:endParaRPr lang="en-IN"/>
        </a:p>
      </dgm:t>
    </dgm:pt>
    <dgm:pt modelId="{BD4B6772-B893-409B-B7F9-36AD4FAA0753}">
      <dgm:prSet custT="1"/>
      <dgm:spPr>
        <a:solidFill>
          <a:srgbClr val="FFFFFF">
            <a:lumMod val="50000"/>
          </a:srgbClr>
        </a:solidFill>
        <a:ln w="25400" cap="flat" cmpd="sng" algn="ctr">
          <a:noFill/>
          <a:prstDash val="solid"/>
        </a:ln>
        <a:effectLst/>
      </dgm:spPr>
      <dgm:t>
        <a:bodyPr spcFirstLastPara="0" vert="horz" wrap="square" lIns="41910" tIns="41910" rIns="41910" bIns="41910" numCol="1" spcCol="1270" anchor="ctr" anchorCtr="0"/>
        <a:lstStyle/>
        <a:p>
          <a:pPr marL="0" lvl="0" algn="ctr" defTabSz="488950">
            <a:lnSpc>
              <a:spcPct val="90000"/>
            </a:lnSpc>
            <a:spcBef>
              <a:spcPct val="0"/>
            </a:spcBef>
            <a:spcAft>
              <a:spcPct val="35000"/>
            </a:spcAft>
            <a:buNone/>
          </a:pPr>
          <a:r>
            <a:rPr lang="en-US" sz="1100" b="0" i="0" kern="1200" dirty="0">
              <a:solidFill>
                <a:srgbClr val="FFFFFF"/>
              </a:solidFill>
              <a:latin typeface="Livvic" panose="020B0604020202020204" charset="0"/>
              <a:ea typeface="+mn-ea"/>
              <a:cs typeface="+mn-cs"/>
            </a:rPr>
            <a:t>Analyze trends and patterns within each department. </a:t>
          </a:r>
          <a:endParaRPr lang="en-IN" sz="1100" b="0" i="0" kern="1200" dirty="0">
            <a:solidFill>
              <a:srgbClr val="FFFFFF"/>
            </a:solidFill>
            <a:latin typeface="Livvic" panose="020B0604020202020204" charset="0"/>
            <a:ea typeface="+mn-ea"/>
            <a:cs typeface="+mn-cs"/>
          </a:endParaRPr>
        </a:p>
      </dgm:t>
    </dgm:pt>
    <dgm:pt modelId="{24142F04-9E59-4CA5-B5B3-9E24834BA0F5}" type="parTrans" cxnId="{5F3DB353-27D5-4CB4-A9EE-4448CCB79337}">
      <dgm:prSet/>
      <dgm:spPr/>
      <dgm:t>
        <a:bodyPr/>
        <a:lstStyle/>
        <a:p>
          <a:endParaRPr lang="en-IN"/>
        </a:p>
      </dgm:t>
    </dgm:pt>
    <dgm:pt modelId="{1A7AD3DA-A6FC-4ABD-BFCC-3811DB18E34B}" type="sibTrans" cxnId="{5F3DB353-27D5-4CB4-A9EE-4448CCB79337}">
      <dgm:prSet/>
      <dgm:spPr/>
      <dgm:t>
        <a:bodyPr/>
        <a:lstStyle/>
        <a:p>
          <a:endParaRPr lang="en-IN"/>
        </a:p>
      </dgm:t>
    </dgm:pt>
    <dgm:pt modelId="{992EC280-92B8-4F90-BCDE-EFDBE49DAE2E}">
      <dgm:prSet custT="1"/>
      <dgm:spPr>
        <a:solidFill>
          <a:srgbClr val="FFFFFF">
            <a:lumMod val="50000"/>
          </a:srgbClr>
        </a:solidFill>
        <a:ln w="25400" cap="flat" cmpd="sng" algn="ctr">
          <a:noFill/>
          <a:prstDash val="solid"/>
        </a:ln>
        <a:effectLst/>
      </dgm:spPr>
      <dgm:t>
        <a:bodyPr spcFirstLastPara="0" vert="horz" wrap="square" lIns="41910" tIns="41910" rIns="41910" bIns="41910" numCol="1" spcCol="1270" anchor="ctr" anchorCtr="0"/>
        <a:lstStyle/>
        <a:p>
          <a:pPr marL="0" lvl="0" indent="0" algn="ctr" defTabSz="488950">
            <a:lnSpc>
              <a:spcPct val="90000"/>
            </a:lnSpc>
            <a:spcBef>
              <a:spcPct val="0"/>
            </a:spcBef>
            <a:spcAft>
              <a:spcPct val="35000"/>
            </a:spcAft>
            <a:buNone/>
          </a:pPr>
          <a:r>
            <a:rPr lang="en-US" sz="1100" b="0" i="0" kern="1200" dirty="0">
              <a:solidFill>
                <a:srgbClr val="FFFFFF"/>
              </a:solidFill>
              <a:latin typeface="Livvic" panose="020B0604020202020204" charset="0"/>
              <a:ea typeface="+mn-ea"/>
              <a:cs typeface="+mn-cs"/>
            </a:rPr>
            <a:t>Identify growth opportunities and areas needing attention. </a:t>
          </a:r>
          <a:endParaRPr lang="en-IN" sz="1100" b="0" i="0" kern="1200" dirty="0">
            <a:solidFill>
              <a:srgbClr val="FFFFFF"/>
            </a:solidFill>
            <a:latin typeface="Livvic" panose="020B0604020202020204" charset="0"/>
            <a:ea typeface="+mn-ea"/>
            <a:cs typeface="+mn-cs"/>
          </a:endParaRPr>
        </a:p>
      </dgm:t>
    </dgm:pt>
    <dgm:pt modelId="{DAA625E6-DA04-4382-9FF5-9CFD12CF4A32}" type="parTrans" cxnId="{43E021C7-3ABD-4897-8CDA-8693A1E7EC38}">
      <dgm:prSet/>
      <dgm:spPr/>
      <dgm:t>
        <a:bodyPr/>
        <a:lstStyle/>
        <a:p>
          <a:endParaRPr lang="en-IN"/>
        </a:p>
      </dgm:t>
    </dgm:pt>
    <dgm:pt modelId="{3D220BD7-B2C4-428C-80B5-EA02B4390802}" type="sibTrans" cxnId="{43E021C7-3ABD-4897-8CDA-8693A1E7EC38}">
      <dgm:prSet/>
      <dgm:spPr/>
      <dgm:t>
        <a:bodyPr/>
        <a:lstStyle/>
        <a:p>
          <a:endParaRPr lang="en-IN"/>
        </a:p>
      </dgm:t>
    </dgm:pt>
    <dgm:pt modelId="{17E642F9-E8C4-4E0C-997F-9160B4E35847}">
      <dgm:prSet custT="1"/>
      <dgm:spPr>
        <a:solidFill>
          <a:srgbClr val="FFFFFF">
            <a:lumMod val="50000"/>
          </a:srgbClr>
        </a:solidFill>
        <a:ln w="25400" cap="flat" cmpd="sng" algn="ctr">
          <a:noFill/>
          <a:prstDash val="solid"/>
        </a:ln>
        <a:effectLst/>
      </dgm:spPr>
      <dgm:t>
        <a:bodyPr spcFirstLastPara="0" vert="horz" wrap="square" lIns="41910" tIns="41910" rIns="41910" bIns="41910" numCol="1" spcCol="1270" anchor="ctr" anchorCtr="0"/>
        <a:lstStyle/>
        <a:p>
          <a:pPr marL="0" lvl="0" indent="0" algn="ctr" defTabSz="488950">
            <a:lnSpc>
              <a:spcPct val="90000"/>
            </a:lnSpc>
            <a:spcBef>
              <a:spcPct val="0"/>
            </a:spcBef>
            <a:spcAft>
              <a:spcPct val="35000"/>
            </a:spcAft>
            <a:buNone/>
          </a:pPr>
          <a:r>
            <a:rPr lang="en-US" sz="1100" b="0" i="0" kern="1200" dirty="0">
              <a:solidFill>
                <a:srgbClr val="FFFFFF"/>
              </a:solidFill>
              <a:latin typeface="Livvic" panose="020B0604020202020204" charset="0"/>
              <a:ea typeface="+mn-ea"/>
              <a:cs typeface="+mn-cs"/>
            </a:rPr>
            <a:t>Find correlation among these departments and report the overall growth of the state through insights and relevant visuals such as shape maps.</a:t>
          </a:r>
          <a:endParaRPr lang="en-IN" sz="1100" b="0" i="0" kern="1200" dirty="0">
            <a:solidFill>
              <a:srgbClr val="FFFFFF"/>
            </a:solidFill>
            <a:latin typeface="Livvic" panose="020B0604020202020204" charset="0"/>
            <a:ea typeface="+mn-ea"/>
            <a:cs typeface="+mn-cs"/>
          </a:endParaRPr>
        </a:p>
      </dgm:t>
    </dgm:pt>
    <dgm:pt modelId="{69840B38-57F1-4CCF-B5BE-533E89CC157F}" type="parTrans" cxnId="{4BF217FF-030A-4DDA-ACD1-0303C8F5DC61}">
      <dgm:prSet/>
      <dgm:spPr/>
      <dgm:t>
        <a:bodyPr/>
        <a:lstStyle/>
        <a:p>
          <a:endParaRPr lang="en-IN"/>
        </a:p>
      </dgm:t>
    </dgm:pt>
    <dgm:pt modelId="{F54486F5-0F03-448C-AED5-9E98993CDE15}" type="sibTrans" cxnId="{4BF217FF-030A-4DDA-ACD1-0303C8F5DC61}">
      <dgm:prSet/>
      <dgm:spPr/>
      <dgm:t>
        <a:bodyPr/>
        <a:lstStyle/>
        <a:p>
          <a:endParaRPr lang="en-IN"/>
        </a:p>
      </dgm:t>
    </dgm:pt>
    <dgm:pt modelId="{32C2B5BE-461F-4429-B88E-C556F75B1F39}" type="pres">
      <dgm:prSet presAssocID="{BD9F8B89-6A07-4FF1-B68A-8480F2F9232D}" presName="CompostProcess" presStyleCnt="0">
        <dgm:presLayoutVars>
          <dgm:dir/>
          <dgm:resizeHandles val="exact"/>
        </dgm:presLayoutVars>
      </dgm:prSet>
      <dgm:spPr/>
    </dgm:pt>
    <dgm:pt modelId="{55ACCB95-B3AB-4E14-8466-DA672B810339}" type="pres">
      <dgm:prSet presAssocID="{BD9F8B89-6A07-4FF1-B68A-8480F2F9232D}" presName="arrow" presStyleLbl="bgShp" presStyleIdx="0" presStyleCnt="1"/>
      <dgm:spPr/>
    </dgm:pt>
    <dgm:pt modelId="{CB5093CA-03B1-40EB-A1F7-B049E1D30019}" type="pres">
      <dgm:prSet presAssocID="{BD9F8B89-6A07-4FF1-B68A-8480F2F9232D}" presName="linearProcess" presStyleCnt="0"/>
      <dgm:spPr/>
    </dgm:pt>
    <dgm:pt modelId="{23B51CCD-424C-4C68-B608-939A34C77219}" type="pres">
      <dgm:prSet presAssocID="{DAEA8C5D-A1AE-455C-807F-F1B43466851D}" presName="textNode" presStyleLbl="node1" presStyleIdx="0" presStyleCnt="4">
        <dgm:presLayoutVars>
          <dgm:bulletEnabled val="1"/>
        </dgm:presLayoutVars>
      </dgm:prSet>
      <dgm:spPr/>
    </dgm:pt>
    <dgm:pt modelId="{4E5C00AB-65AE-42EC-A675-B1DE5AE8F213}" type="pres">
      <dgm:prSet presAssocID="{262579CB-1EC1-4669-AE62-87013BCCBA6B}" presName="sibTrans" presStyleCnt="0"/>
      <dgm:spPr/>
    </dgm:pt>
    <dgm:pt modelId="{C3D21845-96D2-4E70-B66D-5D729735426E}" type="pres">
      <dgm:prSet presAssocID="{BD4B6772-B893-409B-B7F9-36AD4FAA0753}" presName="textNode" presStyleLbl="node1" presStyleIdx="1" presStyleCnt="4">
        <dgm:presLayoutVars>
          <dgm:bulletEnabled val="1"/>
        </dgm:presLayoutVars>
      </dgm:prSet>
      <dgm:spPr>
        <a:xfrm>
          <a:off x="2156591" y="1086992"/>
          <a:ext cx="2049837" cy="1449323"/>
        </a:xfrm>
        <a:prstGeom prst="roundRect">
          <a:avLst/>
        </a:prstGeom>
      </dgm:spPr>
    </dgm:pt>
    <dgm:pt modelId="{357FEA7E-5AD6-4253-A663-7542F3E6F771}" type="pres">
      <dgm:prSet presAssocID="{1A7AD3DA-A6FC-4ABD-BFCC-3811DB18E34B}" presName="sibTrans" presStyleCnt="0"/>
      <dgm:spPr/>
    </dgm:pt>
    <dgm:pt modelId="{DDD47059-F742-4628-ADF7-480EB5D62E91}" type="pres">
      <dgm:prSet presAssocID="{992EC280-92B8-4F90-BCDE-EFDBE49DAE2E}" presName="textNode" presStyleLbl="node1" presStyleIdx="2" presStyleCnt="4">
        <dgm:presLayoutVars>
          <dgm:bulletEnabled val="1"/>
        </dgm:presLayoutVars>
      </dgm:prSet>
      <dgm:spPr>
        <a:xfrm>
          <a:off x="4308920" y="1086992"/>
          <a:ext cx="2049837" cy="1449323"/>
        </a:xfrm>
        <a:prstGeom prst="roundRect">
          <a:avLst/>
        </a:prstGeom>
      </dgm:spPr>
    </dgm:pt>
    <dgm:pt modelId="{B9190841-1125-48E9-B5D6-979C0EAE4238}" type="pres">
      <dgm:prSet presAssocID="{3D220BD7-B2C4-428C-80B5-EA02B4390802}" presName="sibTrans" presStyleCnt="0"/>
      <dgm:spPr/>
    </dgm:pt>
    <dgm:pt modelId="{28779529-6A5D-447D-80CD-6783C1D35654}" type="pres">
      <dgm:prSet presAssocID="{17E642F9-E8C4-4E0C-997F-9160B4E35847}" presName="textNode" presStyleLbl="node1" presStyleIdx="3" presStyleCnt="4">
        <dgm:presLayoutVars>
          <dgm:bulletEnabled val="1"/>
        </dgm:presLayoutVars>
      </dgm:prSet>
      <dgm:spPr>
        <a:xfrm>
          <a:off x="6461250" y="1086992"/>
          <a:ext cx="2049837" cy="1449323"/>
        </a:xfrm>
        <a:prstGeom prst="roundRect">
          <a:avLst/>
        </a:prstGeom>
      </dgm:spPr>
    </dgm:pt>
  </dgm:ptLst>
  <dgm:cxnLst>
    <dgm:cxn modelId="{5F3DB353-27D5-4CB4-A9EE-4448CCB79337}" srcId="{BD9F8B89-6A07-4FF1-B68A-8480F2F9232D}" destId="{BD4B6772-B893-409B-B7F9-36AD4FAA0753}" srcOrd="1" destOrd="0" parTransId="{24142F04-9E59-4CA5-B5B3-9E24834BA0F5}" sibTransId="{1A7AD3DA-A6FC-4ABD-BFCC-3811DB18E34B}"/>
    <dgm:cxn modelId="{A3B15D7F-9BDE-42D6-8109-FD90BA154276}" type="presOf" srcId="{BD9F8B89-6A07-4FF1-B68A-8480F2F9232D}" destId="{32C2B5BE-461F-4429-B88E-C556F75B1F39}" srcOrd="0" destOrd="0" presId="urn:microsoft.com/office/officeart/2005/8/layout/hProcess9"/>
    <dgm:cxn modelId="{670DB993-1DB8-422D-9AEF-EC8B0A65D783}" type="presOf" srcId="{BD4B6772-B893-409B-B7F9-36AD4FAA0753}" destId="{C3D21845-96D2-4E70-B66D-5D729735426E}" srcOrd="0" destOrd="0" presId="urn:microsoft.com/office/officeart/2005/8/layout/hProcess9"/>
    <dgm:cxn modelId="{D9C2FE99-F3ED-4993-BC3D-C828854F5A65}" type="presOf" srcId="{DAEA8C5D-A1AE-455C-807F-F1B43466851D}" destId="{23B51CCD-424C-4C68-B608-939A34C77219}" srcOrd="0" destOrd="0" presId="urn:microsoft.com/office/officeart/2005/8/layout/hProcess9"/>
    <dgm:cxn modelId="{F5EEFCA2-FE58-405A-9684-E3BA3206C5B0}" srcId="{BD9F8B89-6A07-4FF1-B68A-8480F2F9232D}" destId="{DAEA8C5D-A1AE-455C-807F-F1B43466851D}" srcOrd="0" destOrd="0" parTransId="{8055F5F8-86E3-4D21-B518-26512913C5A3}" sibTransId="{262579CB-1EC1-4669-AE62-87013BCCBA6B}"/>
    <dgm:cxn modelId="{762FADB5-4B05-421C-9C14-AA1B9161E204}" type="presOf" srcId="{992EC280-92B8-4F90-BCDE-EFDBE49DAE2E}" destId="{DDD47059-F742-4628-ADF7-480EB5D62E91}" srcOrd="0" destOrd="0" presId="urn:microsoft.com/office/officeart/2005/8/layout/hProcess9"/>
    <dgm:cxn modelId="{43E021C7-3ABD-4897-8CDA-8693A1E7EC38}" srcId="{BD9F8B89-6A07-4FF1-B68A-8480F2F9232D}" destId="{992EC280-92B8-4F90-BCDE-EFDBE49DAE2E}" srcOrd="2" destOrd="0" parTransId="{DAA625E6-DA04-4382-9FF5-9CFD12CF4A32}" sibTransId="{3D220BD7-B2C4-428C-80B5-EA02B4390802}"/>
    <dgm:cxn modelId="{D0F9F3C8-86D8-48BC-9217-3C17F53C2E17}" type="presOf" srcId="{17E642F9-E8C4-4E0C-997F-9160B4E35847}" destId="{28779529-6A5D-447D-80CD-6783C1D35654}" srcOrd="0" destOrd="0" presId="urn:microsoft.com/office/officeart/2005/8/layout/hProcess9"/>
    <dgm:cxn modelId="{4BF217FF-030A-4DDA-ACD1-0303C8F5DC61}" srcId="{BD9F8B89-6A07-4FF1-B68A-8480F2F9232D}" destId="{17E642F9-E8C4-4E0C-997F-9160B4E35847}" srcOrd="3" destOrd="0" parTransId="{69840B38-57F1-4CCF-B5BE-533E89CC157F}" sibTransId="{F54486F5-0F03-448C-AED5-9E98993CDE15}"/>
    <dgm:cxn modelId="{D66BE0F3-0329-4174-B513-DB4F2480865A}" type="presParOf" srcId="{32C2B5BE-461F-4429-B88E-C556F75B1F39}" destId="{55ACCB95-B3AB-4E14-8466-DA672B810339}" srcOrd="0" destOrd="0" presId="urn:microsoft.com/office/officeart/2005/8/layout/hProcess9"/>
    <dgm:cxn modelId="{3218A631-E621-4EE5-913D-939B6A827732}" type="presParOf" srcId="{32C2B5BE-461F-4429-B88E-C556F75B1F39}" destId="{CB5093CA-03B1-40EB-A1F7-B049E1D30019}" srcOrd="1" destOrd="0" presId="urn:microsoft.com/office/officeart/2005/8/layout/hProcess9"/>
    <dgm:cxn modelId="{5F9C8BF8-6D5B-4CE1-AD98-B86226117FC7}" type="presParOf" srcId="{CB5093CA-03B1-40EB-A1F7-B049E1D30019}" destId="{23B51CCD-424C-4C68-B608-939A34C77219}" srcOrd="0" destOrd="0" presId="urn:microsoft.com/office/officeart/2005/8/layout/hProcess9"/>
    <dgm:cxn modelId="{D6139192-F0ED-4E7D-9FCA-D20A3FECE451}" type="presParOf" srcId="{CB5093CA-03B1-40EB-A1F7-B049E1D30019}" destId="{4E5C00AB-65AE-42EC-A675-B1DE5AE8F213}" srcOrd="1" destOrd="0" presId="urn:microsoft.com/office/officeart/2005/8/layout/hProcess9"/>
    <dgm:cxn modelId="{7D3A17E6-7CD8-49AF-9216-E0B46AC17DEC}" type="presParOf" srcId="{CB5093CA-03B1-40EB-A1F7-B049E1D30019}" destId="{C3D21845-96D2-4E70-B66D-5D729735426E}" srcOrd="2" destOrd="0" presId="urn:microsoft.com/office/officeart/2005/8/layout/hProcess9"/>
    <dgm:cxn modelId="{A3B73B0D-6236-4F78-A3A3-821F8C67716A}" type="presParOf" srcId="{CB5093CA-03B1-40EB-A1F7-B049E1D30019}" destId="{357FEA7E-5AD6-4253-A663-7542F3E6F771}" srcOrd="3" destOrd="0" presId="urn:microsoft.com/office/officeart/2005/8/layout/hProcess9"/>
    <dgm:cxn modelId="{6D51B1BD-5ADD-4B86-9AC3-8C6DBA96EFE0}" type="presParOf" srcId="{CB5093CA-03B1-40EB-A1F7-B049E1D30019}" destId="{DDD47059-F742-4628-ADF7-480EB5D62E91}" srcOrd="4" destOrd="0" presId="urn:microsoft.com/office/officeart/2005/8/layout/hProcess9"/>
    <dgm:cxn modelId="{77D241E5-4292-49A6-B6A0-929D386EB0BC}" type="presParOf" srcId="{CB5093CA-03B1-40EB-A1F7-B049E1D30019}" destId="{B9190841-1125-48E9-B5D6-979C0EAE4238}" srcOrd="5" destOrd="0" presId="urn:microsoft.com/office/officeart/2005/8/layout/hProcess9"/>
    <dgm:cxn modelId="{EDDB5A24-A36E-49CA-879F-0300BE4EC0FD}" type="presParOf" srcId="{CB5093CA-03B1-40EB-A1F7-B049E1D30019}" destId="{28779529-6A5D-447D-80CD-6783C1D35654}" srcOrd="6"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D7111D7-E873-4B61-AC6C-8C5FE7A14483}"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IN"/>
        </a:p>
      </dgm:t>
    </dgm:pt>
    <dgm:pt modelId="{2E2D60D0-A273-48D1-B669-3FB25D51ACED}">
      <dgm:prSet custT="1"/>
      <dgm:spPr>
        <a:solidFill>
          <a:schemeClr val="bg1">
            <a:lumMod val="95000"/>
          </a:schemeClr>
        </a:solidFill>
        <a:ln w="25400" cap="flat" cmpd="sng" algn="ctr">
          <a:noFill/>
          <a:prstDash val="solid"/>
        </a:ln>
        <a:effectLst/>
      </dgm:spPr>
      <dgm:t>
        <a:bodyPr spcFirstLastPara="0" vert="horz" wrap="square" lIns="60960" tIns="60960" rIns="60960" bIns="60960" numCol="1" spcCol="1270" anchor="ctr" anchorCtr="0"/>
        <a:lstStyle/>
        <a:p>
          <a:r>
            <a:rPr lang="en-US" sz="1800" b="0" i="0" kern="1200" dirty="0">
              <a:solidFill>
                <a:schemeClr val="accent6">
                  <a:lumMod val="50000"/>
                </a:schemeClr>
              </a:solidFill>
              <a:latin typeface="Livvic" panose="020B0604020202020204" charset="0"/>
            </a:rPr>
            <a:t>Kamareddy</a:t>
          </a:r>
          <a:r>
            <a:rPr lang="en-US" sz="1800" b="0" i="0" kern="1200" dirty="0">
              <a:solidFill>
                <a:schemeClr val="accent4">
                  <a:lumMod val="60000"/>
                  <a:lumOff val="40000"/>
                </a:schemeClr>
              </a:solidFill>
              <a:latin typeface="Livvic" panose="020B0604020202020204" charset="0"/>
            </a:rPr>
            <a:t> </a:t>
          </a:r>
        </a:p>
        <a:p>
          <a:r>
            <a:rPr lang="en-US" sz="1400" b="0" i="0" kern="1200" dirty="0">
              <a:solidFill>
                <a:schemeClr val="tx1">
                  <a:lumMod val="60000"/>
                  <a:lumOff val="40000"/>
                </a:schemeClr>
              </a:solidFill>
              <a:latin typeface="Livvic" panose="020B0604020202020204" charset="0"/>
            </a:rPr>
            <a:t>This district experiences the lowest sales in December, with </a:t>
          </a:r>
          <a:r>
            <a:rPr lang="en-US" sz="1400" b="0" i="0" kern="1200" dirty="0">
              <a:solidFill>
                <a:schemeClr val="accent4">
                  <a:lumMod val="60000"/>
                  <a:lumOff val="40000"/>
                </a:schemeClr>
              </a:solidFill>
              <a:latin typeface="Livvic" panose="020B0604020202020204" charset="0"/>
            </a:rPr>
            <a:t>898 </a:t>
          </a:r>
          <a:r>
            <a:rPr lang="en-US" sz="1400" b="0" i="0" kern="1200" dirty="0">
              <a:solidFill>
                <a:schemeClr val="accent4">
                  <a:lumMod val="60000"/>
                  <a:lumOff val="40000"/>
                </a:schemeClr>
              </a:solidFill>
              <a:latin typeface="Livvic" panose="020B0604020202020204" charset="0"/>
              <a:ea typeface="+mn-ea"/>
              <a:cs typeface="+mn-cs"/>
            </a:rPr>
            <a:t>units</a:t>
          </a:r>
          <a:r>
            <a:rPr lang="en-US" sz="1400" b="0" i="0" kern="1200" dirty="0">
              <a:solidFill>
                <a:schemeClr val="tx1">
                  <a:lumMod val="60000"/>
                  <a:lumOff val="40000"/>
                </a:schemeClr>
              </a:solidFill>
              <a:latin typeface="Livvic" panose="020B0604020202020204" charset="0"/>
            </a:rPr>
            <a:t>, and the highest in May, with </a:t>
          </a:r>
          <a:r>
            <a:rPr lang="en-US" sz="1400" b="0" i="0" kern="1200" dirty="0">
              <a:solidFill>
                <a:schemeClr val="accent4">
                  <a:lumMod val="60000"/>
                  <a:lumOff val="40000"/>
                </a:schemeClr>
              </a:solidFill>
              <a:latin typeface="Livvic" panose="020B0604020202020204" charset="0"/>
            </a:rPr>
            <a:t>2,590 units</a:t>
          </a:r>
          <a:r>
            <a:rPr lang="en-US" sz="1400" b="0" i="0" kern="1200" dirty="0">
              <a:solidFill>
                <a:schemeClr val="tx1">
                  <a:lumMod val="60000"/>
                  <a:lumOff val="40000"/>
                </a:schemeClr>
              </a:solidFill>
              <a:latin typeface="Livvic" panose="020B0604020202020204" charset="0"/>
            </a:rPr>
            <a:t>. Seasonal factors like </a:t>
          </a:r>
          <a:r>
            <a:rPr lang="en-US" sz="1400" b="0" i="0" kern="1200" dirty="0">
              <a:solidFill>
                <a:schemeClr val="tx1">
                  <a:lumMod val="50000"/>
                </a:schemeClr>
              </a:solidFill>
              <a:latin typeface="Livvic" panose="020B0604020202020204" charset="0"/>
            </a:rPr>
            <a:t>climate and agricultural activities </a:t>
          </a:r>
          <a:r>
            <a:rPr lang="en-US" sz="1400" b="0" i="0" kern="1200" dirty="0">
              <a:solidFill>
                <a:schemeClr val="tx1">
                  <a:lumMod val="60000"/>
                  <a:lumOff val="40000"/>
                </a:schemeClr>
              </a:solidFill>
              <a:latin typeface="Livvic" panose="020B0604020202020204" charset="0"/>
            </a:rPr>
            <a:t>might influence these trends.</a:t>
          </a:r>
          <a:endParaRPr lang="en-IN" sz="1400" kern="1200" dirty="0">
            <a:solidFill>
              <a:schemeClr val="tx1">
                <a:lumMod val="60000"/>
                <a:lumOff val="40000"/>
              </a:schemeClr>
            </a:solidFill>
            <a:latin typeface="Livvic" panose="020B0604020202020204" charset="0"/>
          </a:endParaRPr>
        </a:p>
      </dgm:t>
    </dgm:pt>
    <dgm:pt modelId="{5BF65D28-4D12-4EAA-B05B-AB97DBAA040A}" type="parTrans" cxnId="{56B8E752-39CB-4CDF-9AAF-FC3C434717D1}">
      <dgm:prSet/>
      <dgm:spPr/>
      <dgm:t>
        <a:bodyPr/>
        <a:lstStyle/>
        <a:p>
          <a:endParaRPr lang="en-IN"/>
        </a:p>
      </dgm:t>
    </dgm:pt>
    <dgm:pt modelId="{2B30D93A-7700-451E-8F21-9667263727FE}" type="sibTrans" cxnId="{56B8E752-39CB-4CDF-9AAF-FC3C434717D1}">
      <dgm:prSet/>
      <dgm:spPr/>
      <dgm:t>
        <a:bodyPr/>
        <a:lstStyle/>
        <a:p>
          <a:endParaRPr lang="en-IN"/>
        </a:p>
      </dgm:t>
    </dgm:pt>
    <dgm:pt modelId="{C30D0ECF-080C-4C90-9E07-C7DC3EF692AE}">
      <dgm:prSet custT="1"/>
      <dgm:spPr>
        <a:solidFill>
          <a:srgbClr val="FFFFFF">
            <a:lumMod val="95000"/>
          </a:srgbClr>
        </a:solidFill>
        <a:ln w="25400" cap="flat" cmpd="sng" algn="ctr">
          <a:noFill/>
          <a:prstDash val="solid"/>
        </a:ln>
        <a:effectLst/>
      </dgm:spPr>
      <dgm:t>
        <a:bodyPr spcFirstLastPara="0" vert="horz" wrap="square" lIns="60960" tIns="60960" rIns="60960" bIns="60960" numCol="1" spcCol="1270" anchor="ctr" anchorCtr="0"/>
        <a:lstStyle/>
        <a:p>
          <a:r>
            <a:rPr lang="en-US" sz="1800" b="0" i="0" kern="1200" dirty="0">
              <a:solidFill>
                <a:schemeClr val="accent6">
                  <a:lumMod val="50000"/>
                </a:schemeClr>
              </a:solidFill>
              <a:latin typeface="Livvic" panose="020B0604020202020204" charset="0"/>
              <a:ea typeface="+mn-ea"/>
              <a:cs typeface="+mn-cs"/>
            </a:rPr>
            <a:t>Karimnagar </a:t>
          </a:r>
        </a:p>
        <a:p>
          <a:r>
            <a:rPr lang="en-US" sz="1400" b="0" i="0" kern="1200" dirty="0">
              <a:solidFill>
                <a:srgbClr val="434343">
                  <a:lumMod val="60000"/>
                  <a:lumOff val="40000"/>
                </a:srgbClr>
              </a:solidFill>
              <a:latin typeface="Livvic" panose="020B0604020202020204" charset="0"/>
              <a:ea typeface="+mn-ea"/>
              <a:cs typeface="+mn-cs"/>
            </a:rPr>
            <a:t>February marks the lowest sales in Karimnagar, with </a:t>
          </a:r>
          <a:r>
            <a:rPr lang="en-US" sz="1400" b="0" i="0" kern="1200" dirty="0">
              <a:solidFill>
                <a:schemeClr val="accent4">
                  <a:lumMod val="60000"/>
                  <a:lumOff val="40000"/>
                </a:schemeClr>
              </a:solidFill>
              <a:latin typeface="Livvic" panose="020B0604020202020204" charset="0"/>
              <a:ea typeface="+mn-ea"/>
              <a:cs typeface="+mn-cs"/>
            </a:rPr>
            <a:t>1,309 units</a:t>
          </a:r>
          <a:r>
            <a:rPr lang="en-US" sz="1400" b="0" i="0" kern="1200" dirty="0">
              <a:solidFill>
                <a:srgbClr val="434343">
                  <a:lumMod val="60000"/>
                  <a:lumOff val="40000"/>
                </a:srgbClr>
              </a:solidFill>
              <a:latin typeface="Livvic" panose="020B0604020202020204" charset="0"/>
              <a:ea typeface="+mn-ea"/>
              <a:cs typeface="+mn-cs"/>
            </a:rPr>
            <a:t>, while May sees the highest sales at </a:t>
          </a:r>
          <a:r>
            <a:rPr lang="en-US" sz="1400" b="0" i="0" kern="1200" dirty="0">
              <a:solidFill>
                <a:schemeClr val="accent4">
                  <a:lumMod val="60000"/>
                  <a:lumOff val="40000"/>
                </a:schemeClr>
              </a:solidFill>
              <a:latin typeface="Livvic" panose="020B0604020202020204" charset="0"/>
              <a:ea typeface="+mn-ea"/>
              <a:cs typeface="+mn-cs"/>
            </a:rPr>
            <a:t>4,867 units</a:t>
          </a:r>
          <a:r>
            <a:rPr lang="en-US" sz="1400" b="0" i="0" kern="1200" dirty="0">
              <a:solidFill>
                <a:srgbClr val="434343">
                  <a:lumMod val="60000"/>
                  <a:lumOff val="40000"/>
                </a:srgbClr>
              </a:solidFill>
              <a:latin typeface="Livvic" panose="020B0604020202020204" charset="0"/>
              <a:ea typeface="+mn-ea"/>
              <a:cs typeface="+mn-cs"/>
            </a:rPr>
            <a:t>. This could be linked to better </a:t>
          </a:r>
          <a:r>
            <a:rPr lang="en-US" sz="1400" b="0" i="0" kern="1200" dirty="0">
              <a:solidFill>
                <a:schemeClr val="tx1">
                  <a:lumMod val="50000"/>
                </a:schemeClr>
              </a:solidFill>
              <a:latin typeface="Livvic" panose="020B0604020202020204" charset="0"/>
              <a:ea typeface="+mn-ea"/>
              <a:cs typeface="+mn-cs"/>
            </a:rPr>
            <a:t>weather conditions</a:t>
          </a:r>
          <a:r>
            <a:rPr lang="en-US" sz="1400" b="0" i="0" kern="1200" dirty="0">
              <a:solidFill>
                <a:srgbClr val="434343">
                  <a:lumMod val="60000"/>
                  <a:lumOff val="40000"/>
                </a:srgbClr>
              </a:solidFill>
              <a:latin typeface="Livvic" panose="020B0604020202020204" charset="0"/>
              <a:ea typeface="+mn-ea"/>
              <a:cs typeface="+mn-cs"/>
            </a:rPr>
            <a:t> for vehicle purchases and travel during May.</a:t>
          </a:r>
          <a:endParaRPr lang="en-IN" sz="1400" b="0" i="0" kern="1200" dirty="0">
            <a:solidFill>
              <a:srgbClr val="434343">
                <a:lumMod val="60000"/>
                <a:lumOff val="40000"/>
              </a:srgbClr>
            </a:solidFill>
            <a:latin typeface="Livvic" panose="020B0604020202020204" charset="0"/>
            <a:ea typeface="+mn-ea"/>
            <a:cs typeface="+mn-cs"/>
          </a:endParaRPr>
        </a:p>
      </dgm:t>
    </dgm:pt>
    <dgm:pt modelId="{2A5FB607-ACAC-478F-B15C-FE9109A4082E}" type="parTrans" cxnId="{E0290C5C-BECB-43C8-A1E3-BB02061E0E02}">
      <dgm:prSet/>
      <dgm:spPr/>
      <dgm:t>
        <a:bodyPr/>
        <a:lstStyle/>
        <a:p>
          <a:endParaRPr lang="en-IN"/>
        </a:p>
      </dgm:t>
    </dgm:pt>
    <dgm:pt modelId="{736EB6CB-933D-49E7-AEC2-41F176D99755}" type="sibTrans" cxnId="{E0290C5C-BECB-43C8-A1E3-BB02061E0E02}">
      <dgm:prSet/>
      <dgm:spPr/>
      <dgm:t>
        <a:bodyPr/>
        <a:lstStyle/>
        <a:p>
          <a:endParaRPr lang="en-IN"/>
        </a:p>
      </dgm:t>
    </dgm:pt>
    <dgm:pt modelId="{CEC1FDD6-BFBF-4805-A699-B7E980008B7B}">
      <dgm:prSet custT="1"/>
      <dgm:spPr>
        <a:solidFill>
          <a:srgbClr val="FFFFFF">
            <a:lumMod val="95000"/>
          </a:srgbClr>
        </a:solidFill>
        <a:ln w="25400" cap="flat" cmpd="sng" algn="ctr">
          <a:noFill/>
          <a:prstDash val="solid"/>
        </a:ln>
        <a:effectLst/>
      </dgm:spPr>
      <dgm:t>
        <a:bodyPr spcFirstLastPara="0" vert="horz" wrap="square" lIns="60960" tIns="60960" rIns="60960" bIns="60960" numCol="1" spcCol="1270" anchor="ctr" anchorCtr="0"/>
        <a:lstStyle/>
        <a:p>
          <a:pPr marL="0" lvl="0" indent="0" algn="ctr" defTabSz="622300">
            <a:lnSpc>
              <a:spcPct val="90000"/>
            </a:lnSpc>
            <a:spcBef>
              <a:spcPct val="0"/>
            </a:spcBef>
            <a:spcAft>
              <a:spcPct val="35000"/>
            </a:spcAft>
            <a:buNone/>
          </a:pPr>
          <a:r>
            <a:rPr lang="en-US" sz="1800" b="0" i="0" kern="1200" dirty="0">
              <a:solidFill>
                <a:schemeClr val="accent6">
                  <a:lumMod val="50000"/>
                </a:schemeClr>
              </a:solidFill>
              <a:latin typeface="Livvic" panose="020B0604020202020204" charset="0"/>
              <a:ea typeface="+mn-ea"/>
              <a:cs typeface="+mn-cs"/>
            </a:rPr>
            <a:t>Kumurambheem Asifabad</a:t>
          </a:r>
        </a:p>
        <a:p>
          <a:pPr marL="0" lvl="0" indent="0" algn="ctr" defTabSz="622300">
            <a:lnSpc>
              <a:spcPct val="90000"/>
            </a:lnSpc>
            <a:spcBef>
              <a:spcPct val="0"/>
            </a:spcBef>
            <a:spcAft>
              <a:spcPct val="35000"/>
            </a:spcAft>
            <a:buNone/>
          </a:pPr>
          <a:r>
            <a:rPr lang="en-US" sz="1400" b="0" i="0" kern="1200" dirty="0">
              <a:solidFill>
                <a:srgbClr val="434343">
                  <a:lumMod val="60000"/>
                  <a:lumOff val="40000"/>
                </a:srgbClr>
              </a:solidFill>
              <a:latin typeface="Livvic" panose="020B0604020202020204" charset="0"/>
              <a:ea typeface="+mn-ea"/>
              <a:cs typeface="+mn-cs"/>
            </a:rPr>
            <a:t> December reports the lowest sales in this district, with </a:t>
          </a:r>
          <a:r>
            <a:rPr lang="en-US" sz="1400" b="0" i="0" kern="1200" dirty="0">
              <a:solidFill>
                <a:schemeClr val="accent4">
                  <a:lumMod val="60000"/>
                  <a:lumOff val="40000"/>
                </a:schemeClr>
              </a:solidFill>
              <a:latin typeface="Livvic" panose="020B0604020202020204" charset="0"/>
              <a:ea typeface="+mn-ea"/>
              <a:cs typeface="+mn-cs"/>
            </a:rPr>
            <a:t>333 units</a:t>
          </a:r>
          <a:r>
            <a:rPr lang="en-US" sz="1400" b="0" i="0" kern="1200" dirty="0">
              <a:solidFill>
                <a:srgbClr val="434343">
                  <a:lumMod val="60000"/>
                  <a:lumOff val="40000"/>
                </a:srgbClr>
              </a:solidFill>
              <a:latin typeface="Livvic" panose="020B0604020202020204" charset="0"/>
              <a:ea typeface="+mn-ea"/>
              <a:cs typeface="+mn-cs"/>
            </a:rPr>
            <a:t>, while March records the highest sales at </a:t>
          </a:r>
          <a:r>
            <a:rPr lang="en-US" sz="1400" b="0" i="0" kern="1200" dirty="0">
              <a:solidFill>
                <a:schemeClr val="accent4">
                  <a:lumMod val="60000"/>
                  <a:lumOff val="40000"/>
                </a:schemeClr>
              </a:solidFill>
              <a:latin typeface="Livvic" panose="020B0604020202020204" charset="0"/>
              <a:ea typeface="+mn-ea"/>
              <a:cs typeface="+mn-cs"/>
            </a:rPr>
            <a:t>1,405 units</a:t>
          </a:r>
          <a:r>
            <a:rPr lang="en-US" sz="1400" b="0" i="0" kern="1200" dirty="0">
              <a:solidFill>
                <a:srgbClr val="434343">
                  <a:lumMod val="60000"/>
                  <a:lumOff val="40000"/>
                </a:srgbClr>
              </a:solidFill>
              <a:latin typeface="Livvic" panose="020B0604020202020204" charset="0"/>
              <a:ea typeface="+mn-ea"/>
              <a:cs typeface="+mn-cs"/>
            </a:rPr>
            <a:t>. </a:t>
          </a:r>
          <a:r>
            <a:rPr lang="en-US" sz="1400" b="0" i="0" kern="1200" dirty="0">
              <a:solidFill>
                <a:schemeClr val="tx1">
                  <a:lumMod val="50000"/>
                </a:schemeClr>
              </a:solidFill>
              <a:latin typeface="Livvic" panose="020B0604020202020204" charset="0"/>
              <a:ea typeface="+mn-ea"/>
              <a:cs typeface="+mn-cs"/>
            </a:rPr>
            <a:t>Agricultural activities </a:t>
          </a:r>
          <a:r>
            <a:rPr lang="en-US" sz="1400" b="0" i="0" kern="1200" dirty="0">
              <a:solidFill>
                <a:srgbClr val="434343">
                  <a:lumMod val="60000"/>
                  <a:lumOff val="40000"/>
                </a:srgbClr>
              </a:solidFill>
              <a:latin typeface="Livvic" panose="020B0604020202020204" charset="0"/>
              <a:ea typeface="+mn-ea"/>
              <a:cs typeface="+mn-cs"/>
            </a:rPr>
            <a:t>during these months may affect vehicle demand.</a:t>
          </a:r>
          <a:endParaRPr lang="en-IN" sz="1400" b="0" i="0" kern="1200" dirty="0">
            <a:solidFill>
              <a:srgbClr val="434343">
                <a:lumMod val="60000"/>
                <a:lumOff val="40000"/>
              </a:srgbClr>
            </a:solidFill>
            <a:latin typeface="Livvic" panose="020B0604020202020204" charset="0"/>
            <a:ea typeface="+mn-ea"/>
            <a:cs typeface="+mn-cs"/>
          </a:endParaRPr>
        </a:p>
      </dgm:t>
    </dgm:pt>
    <dgm:pt modelId="{6B035A02-671C-43C6-9BF7-5F4117382FDA}" type="parTrans" cxnId="{06E7BD48-0B01-4E88-A51F-124098DC52EB}">
      <dgm:prSet/>
      <dgm:spPr/>
      <dgm:t>
        <a:bodyPr/>
        <a:lstStyle/>
        <a:p>
          <a:endParaRPr lang="en-IN"/>
        </a:p>
      </dgm:t>
    </dgm:pt>
    <dgm:pt modelId="{2BFF74D8-01F4-4350-9E78-8924433AB63A}" type="sibTrans" cxnId="{06E7BD48-0B01-4E88-A51F-124098DC52EB}">
      <dgm:prSet/>
      <dgm:spPr/>
      <dgm:t>
        <a:bodyPr/>
        <a:lstStyle/>
        <a:p>
          <a:endParaRPr lang="en-IN"/>
        </a:p>
      </dgm:t>
    </dgm:pt>
    <dgm:pt modelId="{D6D3990B-2943-43FF-9093-D9F888E7ABFD}">
      <dgm:prSet custT="1"/>
      <dgm:spPr>
        <a:solidFill>
          <a:schemeClr val="bg1">
            <a:lumMod val="95000"/>
          </a:schemeClr>
        </a:solidFill>
        <a:ln w="25400" cap="flat" cmpd="sng" algn="ctr">
          <a:noFill/>
          <a:prstDash val="solid"/>
        </a:ln>
        <a:effectLst/>
      </dgm:spPr>
      <dgm:t>
        <a:bodyPr spcFirstLastPara="0" vert="horz" wrap="square" lIns="60960" tIns="60960" rIns="60960" bIns="60960" numCol="1" spcCol="1270" anchor="ctr" anchorCtr="0"/>
        <a:lstStyle/>
        <a:p>
          <a:pPr marL="0" lvl="0" indent="0" algn="ctr" defTabSz="622300">
            <a:lnSpc>
              <a:spcPct val="90000"/>
            </a:lnSpc>
            <a:spcBef>
              <a:spcPct val="0"/>
            </a:spcBef>
            <a:spcAft>
              <a:spcPct val="35000"/>
            </a:spcAft>
            <a:buNone/>
          </a:pPr>
          <a:r>
            <a:rPr lang="en-US" sz="1800" b="0" i="0" kern="1200" dirty="0">
              <a:solidFill>
                <a:schemeClr val="accent6">
                  <a:lumMod val="50000"/>
                </a:schemeClr>
              </a:solidFill>
              <a:latin typeface="Livvic" panose="020B0604020202020204" charset="0"/>
              <a:ea typeface="+mn-ea"/>
              <a:cs typeface="+mn-cs"/>
            </a:rPr>
            <a:t>Hanumakonda and Mulugu</a:t>
          </a:r>
          <a:endParaRPr lang="en-US" sz="1400" b="0" i="0" kern="1200" dirty="0">
            <a:solidFill>
              <a:schemeClr val="accent6">
                <a:lumMod val="50000"/>
              </a:schemeClr>
            </a:solidFill>
            <a:latin typeface="Livvic" panose="020B0604020202020204" charset="0"/>
            <a:ea typeface="+mn-ea"/>
            <a:cs typeface="+mn-cs"/>
          </a:endParaRPr>
        </a:p>
        <a:p>
          <a:pPr marL="0" lvl="0" indent="0" algn="ctr" defTabSz="622300">
            <a:lnSpc>
              <a:spcPct val="90000"/>
            </a:lnSpc>
            <a:spcBef>
              <a:spcPct val="0"/>
            </a:spcBef>
            <a:spcAft>
              <a:spcPct val="35000"/>
            </a:spcAft>
            <a:buNone/>
          </a:pPr>
          <a:r>
            <a:rPr lang="en-US" sz="1400" b="0" i="0" kern="1200" dirty="0">
              <a:solidFill>
                <a:srgbClr val="434343">
                  <a:lumMod val="60000"/>
                  <a:lumOff val="40000"/>
                </a:srgbClr>
              </a:solidFill>
              <a:latin typeface="Livvic" panose="020B0604020202020204" charset="0"/>
              <a:ea typeface="+mn-ea"/>
              <a:cs typeface="+mn-cs"/>
            </a:rPr>
            <a:t> Notably, there were </a:t>
          </a:r>
          <a:r>
            <a:rPr lang="en-US" sz="1400" b="0" i="0" kern="1200" dirty="0">
              <a:solidFill>
                <a:schemeClr val="accent4">
                  <a:lumMod val="60000"/>
                  <a:lumOff val="40000"/>
                </a:schemeClr>
              </a:solidFill>
              <a:latin typeface="Livvic" panose="020B0604020202020204" charset="0"/>
              <a:ea typeface="+mn-ea"/>
              <a:cs typeface="+mn-cs"/>
            </a:rPr>
            <a:t>no vehicle </a:t>
          </a:r>
          <a:r>
            <a:rPr lang="en-US" sz="1400" b="0" i="0" kern="1200" dirty="0">
              <a:solidFill>
                <a:srgbClr val="434343">
                  <a:lumMod val="60000"/>
                  <a:lumOff val="40000"/>
                </a:srgbClr>
              </a:solidFill>
              <a:latin typeface="Livvic" panose="020B0604020202020204" charset="0"/>
              <a:ea typeface="+mn-ea"/>
              <a:cs typeface="+mn-cs"/>
            </a:rPr>
            <a:t>sales recorded in Hanumakonda and Mulugu during the observed period. This could be due to various factors, including limited economic activity or </a:t>
          </a:r>
          <a:r>
            <a:rPr lang="en-US" sz="1400" b="0" i="0" kern="1200" dirty="0">
              <a:solidFill>
                <a:schemeClr val="tx1">
                  <a:lumMod val="50000"/>
                </a:schemeClr>
              </a:solidFill>
              <a:latin typeface="Livvic" panose="020B0604020202020204" charset="0"/>
              <a:ea typeface="+mn-ea"/>
              <a:cs typeface="+mn-cs"/>
            </a:rPr>
            <a:t>data collection issues</a:t>
          </a:r>
          <a:r>
            <a:rPr lang="en-US" sz="1400" b="0" i="0" kern="1200" dirty="0">
              <a:solidFill>
                <a:srgbClr val="434343">
                  <a:lumMod val="60000"/>
                  <a:lumOff val="40000"/>
                </a:srgbClr>
              </a:solidFill>
              <a:latin typeface="Livvic" panose="020B0604020202020204" charset="0"/>
              <a:ea typeface="+mn-ea"/>
              <a:cs typeface="+mn-cs"/>
            </a:rPr>
            <a:t>.</a:t>
          </a:r>
          <a:endParaRPr lang="en-IN" sz="1400" b="0" i="0" kern="1200" dirty="0">
            <a:solidFill>
              <a:srgbClr val="434343">
                <a:lumMod val="60000"/>
                <a:lumOff val="40000"/>
              </a:srgbClr>
            </a:solidFill>
            <a:latin typeface="Livvic" panose="020B0604020202020204" charset="0"/>
            <a:ea typeface="+mn-ea"/>
            <a:cs typeface="+mn-cs"/>
          </a:endParaRPr>
        </a:p>
      </dgm:t>
    </dgm:pt>
    <dgm:pt modelId="{726C49F2-FA0B-498E-BC76-84D0059CBDA8}" type="parTrans" cxnId="{6B1B0380-67BC-45D6-AA45-55572A988FFC}">
      <dgm:prSet/>
      <dgm:spPr/>
      <dgm:t>
        <a:bodyPr/>
        <a:lstStyle/>
        <a:p>
          <a:endParaRPr lang="en-IN"/>
        </a:p>
      </dgm:t>
    </dgm:pt>
    <dgm:pt modelId="{955B34A9-1DE2-4E52-9F8A-76EB3A1F4293}" type="sibTrans" cxnId="{6B1B0380-67BC-45D6-AA45-55572A988FFC}">
      <dgm:prSet/>
      <dgm:spPr/>
      <dgm:t>
        <a:bodyPr/>
        <a:lstStyle/>
        <a:p>
          <a:endParaRPr lang="en-IN"/>
        </a:p>
      </dgm:t>
    </dgm:pt>
    <dgm:pt modelId="{7D15EA77-D945-489D-8530-2A8A24CE52EF}" type="pres">
      <dgm:prSet presAssocID="{8D7111D7-E873-4B61-AC6C-8C5FE7A14483}" presName="diagram" presStyleCnt="0">
        <dgm:presLayoutVars>
          <dgm:dir/>
          <dgm:resizeHandles val="exact"/>
        </dgm:presLayoutVars>
      </dgm:prSet>
      <dgm:spPr/>
    </dgm:pt>
    <dgm:pt modelId="{6366C992-29B5-4B2C-AB08-6CB648C0DF14}" type="pres">
      <dgm:prSet presAssocID="{2E2D60D0-A273-48D1-B669-3FB25D51ACED}" presName="node" presStyleLbl="node1" presStyleIdx="0" presStyleCnt="4">
        <dgm:presLayoutVars>
          <dgm:bulletEnabled val="1"/>
        </dgm:presLayoutVars>
      </dgm:prSet>
      <dgm:spPr/>
    </dgm:pt>
    <dgm:pt modelId="{283AA954-1F9F-4B44-8736-4FDF6068BC4C}" type="pres">
      <dgm:prSet presAssocID="{2B30D93A-7700-451E-8F21-9667263727FE}" presName="sibTrans" presStyleCnt="0"/>
      <dgm:spPr/>
    </dgm:pt>
    <dgm:pt modelId="{14112B22-240D-4733-A56F-1D8BB81409B0}" type="pres">
      <dgm:prSet presAssocID="{C30D0ECF-080C-4C90-9E07-C7DC3EF692AE}" presName="node" presStyleLbl="node1" presStyleIdx="1" presStyleCnt="4">
        <dgm:presLayoutVars>
          <dgm:bulletEnabled val="1"/>
        </dgm:presLayoutVars>
      </dgm:prSet>
      <dgm:spPr>
        <a:xfrm>
          <a:off x="4121097" y="768"/>
          <a:ext cx="2990321" cy="1794192"/>
        </a:xfrm>
        <a:prstGeom prst="rect">
          <a:avLst/>
        </a:prstGeom>
      </dgm:spPr>
    </dgm:pt>
    <dgm:pt modelId="{89A16DC0-89C4-4B61-9EEB-A458985DABFE}" type="pres">
      <dgm:prSet presAssocID="{736EB6CB-933D-49E7-AEC2-41F176D99755}" presName="sibTrans" presStyleCnt="0"/>
      <dgm:spPr/>
    </dgm:pt>
    <dgm:pt modelId="{121DFB7C-DA28-4DFE-8651-1EF7D104B101}" type="pres">
      <dgm:prSet presAssocID="{CEC1FDD6-BFBF-4805-A699-B7E980008B7B}" presName="node" presStyleLbl="node1" presStyleIdx="2" presStyleCnt="4">
        <dgm:presLayoutVars>
          <dgm:bulletEnabled val="1"/>
        </dgm:presLayoutVars>
      </dgm:prSet>
      <dgm:spPr>
        <a:xfrm>
          <a:off x="831743" y="2093993"/>
          <a:ext cx="2990321" cy="1794192"/>
        </a:xfrm>
        <a:prstGeom prst="rect">
          <a:avLst/>
        </a:prstGeom>
      </dgm:spPr>
    </dgm:pt>
    <dgm:pt modelId="{DCB71310-3B76-46E1-AAFE-911FDF942BE1}" type="pres">
      <dgm:prSet presAssocID="{2BFF74D8-01F4-4350-9E78-8924433AB63A}" presName="sibTrans" presStyleCnt="0"/>
      <dgm:spPr/>
    </dgm:pt>
    <dgm:pt modelId="{5372939C-2183-4F43-9B6E-2DF4DE25902C}" type="pres">
      <dgm:prSet presAssocID="{D6D3990B-2943-43FF-9093-D9F888E7ABFD}" presName="node" presStyleLbl="node1" presStyleIdx="3" presStyleCnt="4">
        <dgm:presLayoutVars>
          <dgm:bulletEnabled val="1"/>
        </dgm:presLayoutVars>
      </dgm:prSet>
      <dgm:spPr>
        <a:xfrm>
          <a:off x="4121097" y="2093993"/>
          <a:ext cx="2990321" cy="1794192"/>
        </a:xfrm>
        <a:prstGeom prst="rect">
          <a:avLst/>
        </a:prstGeom>
      </dgm:spPr>
    </dgm:pt>
  </dgm:ptLst>
  <dgm:cxnLst>
    <dgm:cxn modelId="{E0290C5C-BECB-43C8-A1E3-BB02061E0E02}" srcId="{8D7111D7-E873-4B61-AC6C-8C5FE7A14483}" destId="{C30D0ECF-080C-4C90-9E07-C7DC3EF692AE}" srcOrd="1" destOrd="0" parTransId="{2A5FB607-ACAC-478F-B15C-FE9109A4082E}" sibTransId="{736EB6CB-933D-49E7-AEC2-41F176D99755}"/>
    <dgm:cxn modelId="{06E7BD48-0B01-4E88-A51F-124098DC52EB}" srcId="{8D7111D7-E873-4B61-AC6C-8C5FE7A14483}" destId="{CEC1FDD6-BFBF-4805-A699-B7E980008B7B}" srcOrd="2" destOrd="0" parTransId="{6B035A02-671C-43C6-9BF7-5F4117382FDA}" sibTransId="{2BFF74D8-01F4-4350-9E78-8924433AB63A}"/>
    <dgm:cxn modelId="{56B8E752-39CB-4CDF-9AAF-FC3C434717D1}" srcId="{8D7111D7-E873-4B61-AC6C-8C5FE7A14483}" destId="{2E2D60D0-A273-48D1-B669-3FB25D51ACED}" srcOrd="0" destOrd="0" parTransId="{5BF65D28-4D12-4EAA-B05B-AB97DBAA040A}" sibTransId="{2B30D93A-7700-451E-8F21-9667263727FE}"/>
    <dgm:cxn modelId="{157FE876-CFB1-43B8-A44B-D9AB82A88F1F}" type="presOf" srcId="{2E2D60D0-A273-48D1-B669-3FB25D51ACED}" destId="{6366C992-29B5-4B2C-AB08-6CB648C0DF14}" srcOrd="0" destOrd="0" presId="urn:microsoft.com/office/officeart/2005/8/layout/default"/>
    <dgm:cxn modelId="{6B1B0380-67BC-45D6-AA45-55572A988FFC}" srcId="{8D7111D7-E873-4B61-AC6C-8C5FE7A14483}" destId="{D6D3990B-2943-43FF-9093-D9F888E7ABFD}" srcOrd="3" destOrd="0" parTransId="{726C49F2-FA0B-498E-BC76-84D0059CBDA8}" sibTransId="{955B34A9-1DE2-4E52-9F8A-76EB3A1F4293}"/>
    <dgm:cxn modelId="{9F5EF99C-83D9-4E4A-B991-FE9C14C18F98}" type="presOf" srcId="{CEC1FDD6-BFBF-4805-A699-B7E980008B7B}" destId="{121DFB7C-DA28-4DFE-8651-1EF7D104B101}" srcOrd="0" destOrd="0" presId="urn:microsoft.com/office/officeart/2005/8/layout/default"/>
    <dgm:cxn modelId="{E44A17BE-A0FC-4DAC-8D43-E262F2B28982}" type="presOf" srcId="{8D7111D7-E873-4B61-AC6C-8C5FE7A14483}" destId="{7D15EA77-D945-489D-8530-2A8A24CE52EF}" srcOrd="0" destOrd="0" presId="urn:microsoft.com/office/officeart/2005/8/layout/default"/>
    <dgm:cxn modelId="{B6C85CD5-6BF2-4957-8D99-61F011D6B470}" type="presOf" srcId="{D6D3990B-2943-43FF-9093-D9F888E7ABFD}" destId="{5372939C-2183-4F43-9B6E-2DF4DE25902C}" srcOrd="0" destOrd="0" presId="urn:microsoft.com/office/officeart/2005/8/layout/default"/>
    <dgm:cxn modelId="{0C8A79EC-76EA-429E-964A-22A6A7D38722}" type="presOf" srcId="{C30D0ECF-080C-4C90-9E07-C7DC3EF692AE}" destId="{14112B22-240D-4733-A56F-1D8BB81409B0}" srcOrd="0" destOrd="0" presId="urn:microsoft.com/office/officeart/2005/8/layout/default"/>
    <dgm:cxn modelId="{232A33D0-35DA-4915-B8C5-2BEBCDD15BFE}" type="presParOf" srcId="{7D15EA77-D945-489D-8530-2A8A24CE52EF}" destId="{6366C992-29B5-4B2C-AB08-6CB648C0DF14}" srcOrd="0" destOrd="0" presId="urn:microsoft.com/office/officeart/2005/8/layout/default"/>
    <dgm:cxn modelId="{838A47E5-B10C-411C-8BF6-99B9B0EA32C6}" type="presParOf" srcId="{7D15EA77-D945-489D-8530-2A8A24CE52EF}" destId="{283AA954-1F9F-4B44-8736-4FDF6068BC4C}" srcOrd="1" destOrd="0" presId="urn:microsoft.com/office/officeart/2005/8/layout/default"/>
    <dgm:cxn modelId="{6AA67CA5-EAF5-4D80-9F56-CF64976785C6}" type="presParOf" srcId="{7D15EA77-D945-489D-8530-2A8A24CE52EF}" destId="{14112B22-240D-4733-A56F-1D8BB81409B0}" srcOrd="2" destOrd="0" presId="urn:microsoft.com/office/officeart/2005/8/layout/default"/>
    <dgm:cxn modelId="{C6E1B8FF-AD62-44AB-9E73-E6841D0FF1C9}" type="presParOf" srcId="{7D15EA77-D945-489D-8530-2A8A24CE52EF}" destId="{89A16DC0-89C4-4B61-9EEB-A458985DABFE}" srcOrd="3" destOrd="0" presId="urn:microsoft.com/office/officeart/2005/8/layout/default"/>
    <dgm:cxn modelId="{CFB43722-1534-4315-A4B8-5A593F96A3C3}" type="presParOf" srcId="{7D15EA77-D945-489D-8530-2A8A24CE52EF}" destId="{121DFB7C-DA28-4DFE-8651-1EF7D104B101}" srcOrd="4" destOrd="0" presId="urn:microsoft.com/office/officeart/2005/8/layout/default"/>
    <dgm:cxn modelId="{423ED892-5621-4FDF-A708-60AAB65E2BB3}" type="presParOf" srcId="{7D15EA77-D945-489D-8530-2A8A24CE52EF}" destId="{DCB71310-3B76-46E1-AAFE-911FDF942BE1}" srcOrd="5" destOrd="0" presId="urn:microsoft.com/office/officeart/2005/8/layout/default"/>
    <dgm:cxn modelId="{2A65EA75-0E5B-4128-9F77-B7572CB68EFF}" type="presParOf" srcId="{7D15EA77-D945-489D-8530-2A8A24CE52EF}" destId="{5372939C-2183-4F43-9B6E-2DF4DE25902C}"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DACB9BC2-8E0E-4F52-97FD-6C4BA3DA384F}" type="doc">
      <dgm:prSet loTypeId="urn:microsoft.com/office/officeart/2005/8/layout/pList2" loCatId="list" qsTypeId="urn:microsoft.com/office/officeart/2005/8/quickstyle/simple1" qsCatId="simple" csTypeId="urn:microsoft.com/office/officeart/2005/8/colors/accent0_3" csCatId="mainScheme" phldr="1"/>
      <dgm:spPr/>
      <dgm:t>
        <a:bodyPr/>
        <a:lstStyle/>
        <a:p>
          <a:endParaRPr lang="en-IN"/>
        </a:p>
      </dgm:t>
    </dgm:pt>
    <dgm:pt modelId="{49459D3D-4B7A-48C0-BA54-92F9684D8BC6}">
      <dgm:prSet custT="1"/>
      <dgm:spPr/>
      <dgm:t>
        <a:bodyPr/>
        <a:lstStyle/>
        <a:p>
          <a:r>
            <a:rPr lang="en-US" sz="1000" b="1" i="0" dirty="0">
              <a:latin typeface="Livvic" panose="020B0604020202020204" charset="0"/>
            </a:rPr>
            <a:t>Pharmaceuticals and Chemicals</a:t>
          </a:r>
          <a:r>
            <a:rPr lang="en-US" sz="1000" b="0" i="0" dirty="0">
              <a:latin typeface="Livvic" panose="020B0604020202020204" charset="0"/>
            </a:rPr>
            <a:t>: </a:t>
          </a:r>
        </a:p>
        <a:p>
          <a:r>
            <a:rPr lang="en-US" sz="1000" b="0" i="0" dirty="0">
              <a:latin typeface="Livvic" panose="020B0604020202020204" charset="0"/>
            </a:rPr>
            <a:t>This sector has shown significant investments in Rangareddy, Sangareddy, Medchal Malkajgiri, Medak, and Mahabubnagar districts, indicating its prominence and potential for growth</a:t>
          </a:r>
          <a:r>
            <a:rPr lang="en-US" sz="1050" b="0" i="0" dirty="0">
              <a:latin typeface="Livvic" panose="020B0604020202020204" charset="0"/>
            </a:rPr>
            <a:t>.</a:t>
          </a:r>
          <a:endParaRPr lang="en-IN" sz="1050" dirty="0">
            <a:latin typeface="Livvic" panose="020B0604020202020204" charset="0"/>
          </a:endParaRPr>
        </a:p>
      </dgm:t>
    </dgm:pt>
    <dgm:pt modelId="{6236EA1E-C9CD-45F7-B028-6645EC5C5EDE}" type="parTrans" cxnId="{2D82ED60-5EC7-4686-9AED-CE98B93A5965}">
      <dgm:prSet/>
      <dgm:spPr/>
      <dgm:t>
        <a:bodyPr/>
        <a:lstStyle/>
        <a:p>
          <a:endParaRPr lang="en-IN"/>
        </a:p>
      </dgm:t>
    </dgm:pt>
    <dgm:pt modelId="{5ADE5557-FDCE-4F53-90FF-48F73E832F46}" type="sibTrans" cxnId="{2D82ED60-5EC7-4686-9AED-CE98B93A5965}">
      <dgm:prSet/>
      <dgm:spPr/>
      <dgm:t>
        <a:bodyPr/>
        <a:lstStyle/>
        <a:p>
          <a:endParaRPr lang="en-IN"/>
        </a:p>
      </dgm:t>
    </dgm:pt>
    <dgm:pt modelId="{ABB14581-AFCE-495B-BF05-477F7918EBF2}">
      <dgm:prSet custT="1"/>
      <dgm:spPr/>
      <dgm:t>
        <a:bodyPr/>
        <a:lstStyle/>
        <a:p>
          <a:r>
            <a:rPr lang="en-US" sz="1000" b="1" i="0" dirty="0">
              <a:latin typeface="Livvic" panose="020B0604020202020204" charset="0"/>
            </a:rPr>
            <a:t>Engineering:</a:t>
          </a:r>
        </a:p>
        <a:p>
          <a:r>
            <a:rPr lang="en-US" sz="1000" b="0" i="0" dirty="0">
              <a:latin typeface="Livvic" panose="020B0604020202020204" charset="0"/>
            </a:rPr>
            <a:t> Investments in the Engineering sector have been substantial in Rangareddy, Sangareddy, Medchal Malkajgiri, Medak, and Mahabubnagar districts, reflecting a strong focus on infrastructure and technological advancements.</a:t>
          </a:r>
          <a:endParaRPr lang="en-IN" sz="1000" dirty="0">
            <a:latin typeface="Livvic" panose="020B0604020202020204" charset="0"/>
          </a:endParaRPr>
        </a:p>
      </dgm:t>
    </dgm:pt>
    <dgm:pt modelId="{637EB780-B7ED-4BE8-94B6-D4FE45E83CA8}" type="parTrans" cxnId="{27662577-ED02-4DDF-A9C7-25EE388D873A}">
      <dgm:prSet/>
      <dgm:spPr/>
      <dgm:t>
        <a:bodyPr/>
        <a:lstStyle/>
        <a:p>
          <a:endParaRPr lang="en-IN"/>
        </a:p>
      </dgm:t>
    </dgm:pt>
    <dgm:pt modelId="{B87BF7C9-ABFC-4A07-8D94-9821B3225A0F}" type="sibTrans" cxnId="{27662577-ED02-4DDF-A9C7-25EE388D873A}">
      <dgm:prSet/>
      <dgm:spPr/>
      <dgm:t>
        <a:bodyPr/>
        <a:lstStyle/>
        <a:p>
          <a:endParaRPr lang="en-IN"/>
        </a:p>
      </dgm:t>
    </dgm:pt>
    <dgm:pt modelId="{E06E2402-F60E-489E-B092-925EF451D19B}">
      <dgm:prSet custT="1"/>
      <dgm:spPr/>
      <dgm:t>
        <a:bodyPr/>
        <a:lstStyle/>
        <a:p>
          <a:r>
            <a:rPr lang="en-US" sz="1000" b="1" i="0" dirty="0">
              <a:latin typeface="Livvic" panose="020B0604020202020204" charset="0"/>
            </a:rPr>
            <a:t>Granit and Stone Crushing</a:t>
          </a:r>
          <a:r>
            <a:rPr lang="en-US" sz="1000" b="0" i="0" dirty="0">
              <a:latin typeface="Livvic" panose="020B0604020202020204" charset="0"/>
            </a:rPr>
            <a:t>: </a:t>
          </a:r>
        </a:p>
        <a:p>
          <a:r>
            <a:rPr lang="en-US" sz="1000" b="0" i="0" dirty="0">
              <a:latin typeface="Livvic" panose="020B0604020202020204" charset="0"/>
            </a:rPr>
            <a:t>The Granit and Stone Crushing sector has garnered notable investments in Rangareddy, Sangareddy, Medchal Malkajgiri, Medak, and Mahabubnagar districts, suggesting demand for construction materials.</a:t>
          </a:r>
          <a:endParaRPr lang="en-IN" sz="1000" dirty="0">
            <a:latin typeface="Livvic" panose="020B0604020202020204" charset="0"/>
          </a:endParaRPr>
        </a:p>
      </dgm:t>
    </dgm:pt>
    <dgm:pt modelId="{117BE003-A283-402D-A9B1-FB9AC6656C48}" type="parTrans" cxnId="{3BC2FD39-2B53-4DB1-AD6A-7BD30D72CEB2}">
      <dgm:prSet/>
      <dgm:spPr/>
      <dgm:t>
        <a:bodyPr/>
        <a:lstStyle/>
        <a:p>
          <a:endParaRPr lang="en-IN"/>
        </a:p>
      </dgm:t>
    </dgm:pt>
    <dgm:pt modelId="{C85DCBB8-8BF0-4AC5-A95C-8F65A61364DA}" type="sibTrans" cxnId="{3BC2FD39-2B53-4DB1-AD6A-7BD30D72CEB2}">
      <dgm:prSet/>
      <dgm:spPr/>
      <dgm:t>
        <a:bodyPr/>
        <a:lstStyle/>
        <a:p>
          <a:endParaRPr lang="en-IN"/>
        </a:p>
      </dgm:t>
    </dgm:pt>
    <dgm:pt modelId="{6A7F0585-F484-4C5B-93EF-BA5EFF4CE47D}">
      <dgm:prSet custT="1"/>
      <dgm:spPr/>
      <dgm:t>
        <a:bodyPr/>
        <a:lstStyle/>
        <a:p>
          <a:r>
            <a:rPr lang="en-US" sz="1000" b="1" i="0" dirty="0">
              <a:latin typeface="Livvic" panose="020B0604020202020204" charset="0"/>
            </a:rPr>
            <a:t>Food Processing Agro-Based:</a:t>
          </a:r>
        </a:p>
        <a:p>
          <a:r>
            <a:rPr lang="en-US" sz="1000" b="0" i="0" dirty="0">
              <a:latin typeface="Livvic" panose="020B0604020202020204" charset="0"/>
            </a:rPr>
            <a:t> Investments in Food Processing Agro-Based industries, including Cold Storage, have been significant in Rangareddy, Sangareddy, Medchal Malkajgiri, Medak, and Mahabubnagar districts, emphasizing the importance of agriculture and food processing.</a:t>
          </a:r>
          <a:endParaRPr lang="en-IN" sz="1000" dirty="0">
            <a:latin typeface="Livvic" panose="020B0604020202020204" charset="0"/>
          </a:endParaRPr>
        </a:p>
      </dgm:t>
    </dgm:pt>
    <dgm:pt modelId="{DAFDDE98-3300-4E1D-8785-2ACA2DD2FE82}" type="parTrans" cxnId="{C177FF3A-FF6B-42E0-8E46-8E00BE6FDBB6}">
      <dgm:prSet/>
      <dgm:spPr/>
      <dgm:t>
        <a:bodyPr/>
        <a:lstStyle/>
        <a:p>
          <a:endParaRPr lang="en-IN"/>
        </a:p>
      </dgm:t>
    </dgm:pt>
    <dgm:pt modelId="{81EE874D-6B9A-4123-91AE-2D0733A6DC63}" type="sibTrans" cxnId="{C177FF3A-FF6B-42E0-8E46-8E00BE6FDBB6}">
      <dgm:prSet/>
      <dgm:spPr/>
      <dgm:t>
        <a:bodyPr/>
        <a:lstStyle/>
        <a:p>
          <a:endParaRPr lang="en-IN"/>
        </a:p>
      </dgm:t>
    </dgm:pt>
    <dgm:pt modelId="{65AC62C7-29F1-4EC1-A62F-FA28167A1E57}">
      <dgm:prSet custT="1"/>
      <dgm:spPr/>
      <dgm:t>
        <a:bodyPr/>
        <a:lstStyle/>
        <a:p>
          <a:r>
            <a:rPr lang="en-US" sz="1000" b="1" i="0" dirty="0">
              <a:latin typeface="Livvic" panose="020B0604020202020204" charset="0"/>
            </a:rPr>
            <a:t>Real Estate, Industrial Parks, and IT Building: </a:t>
          </a:r>
        </a:p>
        <a:p>
          <a:r>
            <a:rPr lang="en-US" sz="1000" b="0" i="0" dirty="0">
              <a:latin typeface="Livvic" panose="020B0604020202020204" charset="0"/>
            </a:rPr>
            <a:t>Notably, this sector has primarily attracted investments in Rangareddy district, indicating a concentration of real estate and IT development in that area.</a:t>
          </a:r>
          <a:endParaRPr lang="en-IN" sz="1000" dirty="0">
            <a:latin typeface="Livvic" panose="020B0604020202020204" charset="0"/>
          </a:endParaRPr>
        </a:p>
      </dgm:t>
    </dgm:pt>
    <dgm:pt modelId="{200CC183-A94A-453F-B1CA-C33BCB76E2E2}" type="parTrans" cxnId="{E7DBE10D-9587-4632-800E-BFC50BBED864}">
      <dgm:prSet/>
      <dgm:spPr/>
      <dgm:t>
        <a:bodyPr/>
        <a:lstStyle/>
        <a:p>
          <a:endParaRPr lang="en-IN"/>
        </a:p>
      </dgm:t>
    </dgm:pt>
    <dgm:pt modelId="{11FE9C72-0FF7-487D-AC01-2A363D75F822}" type="sibTrans" cxnId="{E7DBE10D-9587-4632-800E-BFC50BBED864}">
      <dgm:prSet/>
      <dgm:spPr/>
      <dgm:t>
        <a:bodyPr/>
        <a:lstStyle/>
        <a:p>
          <a:endParaRPr lang="en-IN"/>
        </a:p>
      </dgm:t>
    </dgm:pt>
    <dgm:pt modelId="{7C007994-4514-4B11-8A0C-F3F5BCEA9BCA}" type="pres">
      <dgm:prSet presAssocID="{DACB9BC2-8E0E-4F52-97FD-6C4BA3DA384F}" presName="Name0" presStyleCnt="0">
        <dgm:presLayoutVars>
          <dgm:dir/>
          <dgm:resizeHandles val="exact"/>
        </dgm:presLayoutVars>
      </dgm:prSet>
      <dgm:spPr/>
    </dgm:pt>
    <dgm:pt modelId="{1A526869-7EBD-439D-BDA3-A8201F82B766}" type="pres">
      <dgm:prSet presAssocID="{DACB9BC2-8E0E-4F52-97FD-6C4BA3DA384F}" presName="bkgdShp" presStyleLbl="alignAccFollowNode1" presStyleIdx="0" presStyleCnt="1"/>
      <dgm:spPr/>
    </dgm:pt>
    <dgm:pt modelId="{42E3DCB1-25C9-4F29-B397-B2585EFF8B83}" type="pres">
      <dgm:prSet presAssocID="{DACB9BC2-8E0E-4F52-97FD-6C4BA3DA384F}" presName="linComp" presStyleCnt="0"/>
      <dgm:spPr/>
    </dgm:pt>
    <dgm:pt modelId="{93B7C975-FA7A-4F46-B871-D040F261848B}" type="pres">
      <dgm:prSet presAssocID="{49459D3D-4B7A-48C0-BA54-92F9684D8BC6}" presName="compNode" presStyleCnt="0"/>
      <dgm:spPr/>
    </dgm:pt>
    <dgm:pt modelId="{9798FE24-08A9-4773-9975-1263260A8A5C}" type="pres">
      <dgm:prSet presAssocID="{49459D3D-4B7A-48C0-BA54-92F9684D8BC6}" presName="node" presStyleLbl="node1" presStyleIdx="0" presStyleCnt="5">
        <dgm:presLayoutVars>
          <dgm:bulletEnabled val="1"/>
        </dgm:presLayoutVars>
      </dgm:prSet>
      <dgm:spPr/>
    </dgm:pt>
    <dgm:pt modelId="{538B0304-0502-4DA8-AE9A-8284F8868995}" type="pres">
      <dgm:prSet presAssocID="{49459D3D-4B7A-48C0-BA54-92F9684D8BC6}" presName="invisiNode" presStyleLbl="node1" presStyleIdx="0" presStyleCnt="5"/>
      <dgm:spPr/>
    </dgm:pt>
    <dgm:pt modelId="{39C7517B-D76D-48E3-AA27-740771DBCA8D}" type="pres">
      <dgm:prSet presAssocID="{49459D3D-4B7A-48C0-BA54-92F9684D8BC6}" presName="imagNode" presStyleLbl="fgImgPlace1" presStyleIdx="0" presStyleCnt="5"/>
      <dgm:spPr>
        <a:blipFill>
          <a:blip xmlns:r="http://schemas.openxmlformats.org/officeDocument/2006/relationships" r:embed="rId1">
            <a:extLst>
              <a:ext uri="{28A0092B-C50C-407E-A947-70E740481C1C}">
                <a14:useLocalDpi xmlns:a14="http://schemas.microsoft.com/office/drawing/2010/main" val="0"/>
              </a:ext>
            </a:extLst>
          </a:blip>
          <a:srcRect/>
          <a:stretch>
            <a:fillRect t="-21000" b="-21000"/>
          </a:stretch>
        </a:blipFill>
      </dgm:spPr>
    </dgm:pt>
    <dgm:pt modelId="{E9A0FD0A-07E5-4B28-BB35-918CD4C7B478}" type="pres">
      <dgm:prSet presAssocID="{5ADE5557-FDCE-4F53-90FF-48F73E832F46}" presName="sibTrans" presStyleLbl="sibTrans2D1" presStyleIdx="0" presStyleCnt="0"/>
      <dgm:spPr/>
    </dgm:pt>
    <dgm:pt modelId="{70B837F4-91F7-4B8F-BEAB-0234AEAFA1C3}" type="pres">
      <dgm:prSet presAssocID="{ABB14581-AFCE-495B-BF05-477F7918EBF2}" presName="compNode" presStyleCnt="0"/>
      <dgm:spPr/>
    </dgm:pt>
    <dgm:pt modelId="{5B508A21-C357-4540-8145-56B2EF52659F}" type="pres">
      <dgm:prSet presAssocID="{ABB14581-AFCE-495B-BF05-477F7918EBF2}" presName="node" presStyleLbl="node1" presStyleIdx="1" presStyleCnt="5">
        <dgm:presLayoutVars>
          <dgm:bulletEnabled val="1"/>
        </dgm:presLayoutVars>
      </dgm:prSet>
      <dgm:spPr/>
    </dgm:pt>
    <dgm:pt modelId="{7325AB0F-004B-4F5B-992D-B4211C01CF16}" type="pres">
      <dgm:prSet presAssocID="{ABB14581-AFCE-495B-BF05-477F7918EBF2}" presName="invisiNode" presStyleLbl="node1" presStyleIdx="1" presStyleCnt="5"/>
      <dgm:spPr/>
    </dgm:pt>
    <dgm:pt modelId="{141C00C3-75F9-4DDB-A35A-21E0BE9DFBB4}" type="pres">
      <dgm:prSet presAssocID="{ABB14581-AFCE-495B-BF05-477F7918EBF2}" presName="imagNode" presStyleLbl="fgImgPlace1" presStyleIdx="1" presStyleCnt="5"/>
      <dgm:spPr>
        <a:blipFill>
          <a:blip xmlns:r="http://schemas.openxmlformats.org/officeDocument/2006/relationships" r:embed="rId2">
            <a:extLst>
              <a:ext uri="{28A0092B-C50C-407E-A947-70E740481C1C}">
                <a14:useLocalDpi xmlns:a14="http://schemas.microsoft.com/office/drawing/2010/main" val="0"/>
              </a:ext>
            </a:extLst>
          </a:blip>
          <a:srcRect/>
          <a:stretch>
            <a:fillRect l="-29000" r="-29000"/>
          </a:stretch>
        </a:blipFill>
      </dgm:spPr>
    </dgm:pt>
    <dgm:pt modelId="{8A96EF3C-1854-4DAD-85FC-38CB8D47501E}" type="pres">
      <dgm:prSet presAssocID="{B87BF7C9-ABFC-4A07-8D94-9821B3225A0F}" presName="sibTrans" presStyleLbl="sibTrans2D1" presStyleIdx="0" presStyleCnt="0"/>
      <dgm:spPr/>
    </dgm:pt>
    <dgm:pt modelId="{230F4976-2EFC-4D36-BA60-4801BECBF3A2}" type="pres">
      <dgm:prSet presAssocID="{E06E2402-F60E-489E-B092-925EF451D19B}" presName="compNode" presStyleCnt="0"/>
      <dgm:spPr/>
    </dgm:pt>
    <dgm:pt modelId="{6D78F0BE-7699-4789-AB80-24C01D22CBF9}" type="pres">
      <dgm:prSet presAssocID="{E06E2402-F60E-489E-B092-925EF451D19B}" presName="node" presStyleLbl="node1" presStyleIdx="2" presStyleCnt="5">
        <dgm:presLayoutVars>
          <dgm:bulletEnabled val="1"/>
        </dgm:presLayoutVars>
      </dgm:prSet>
      <dgm:spPr/>
    </dgm:pt>
    <dgm:pt modelId="{8026B02A-7A1F-4E1F-9FA6-A41F08F2AE11}" type="pres">
      <dgm:prSet presAssocID="{E06E2402-F60E-489E-B092-925EF451D19B}" presName="invisiNode" presStyleLbl="node1" presStyleIdx="2" presStyleCnt="5"/>
      <dgm:spPr/>
    </dgm:pt>
    <dgm:pt modelId="{C2912757-4103-487D-B2FF-69FB7AA69D60}" type="pres">
      <dgm:prSet presAssocID="{E06E2402-F60E-489E-B092-925EF451D19B}" presName="imagNode" presStyleLbl="fgImgPlace1" presStyleIdx="2" presStyleCnt="5"/>
      <dgm:spPr>
        <a:blipFill>
          <a:blip xmlns:r="http://schemas.openxmlformats.org/officeDocument/2006/relationships" r:embed="rId3">
            <a:extLst>
              <a:ext uri="{28A0092B-C50C-407E-A947-70E740481C1C}">
                <a14:useLocalDpi xmlns:a14="http://schemas.microsoft.com/office/drawing/2010/main" val="0"/>
              </a:ext>
            </a:extLst>
          </a:blip>
          <a:srcRect/>
          <a:stretch>
            <a:fillRect l="-20000" r="-20000"/>
          </a:stretch>
        </a:blipFill>
      </dgm:spPr>
    </dgm:pt>
    <dgm:pt modelId="{656B59A1-1AE1-4DCC-B07A-52439433A86F}" type="pres">
      <dgm:prSet presAssocID="{C85DCBB8-8BF0-4AC5-A95C-8F65A61364DA}" presName="sibTrans" presStyleLbl="sibTrans2D1" presStyleIdx="0" presStyleCnt="0"/>
      <dgm:spPr/>
    </dgm:pt>
    <dgm:pt modelId="{029E2326-6417-4768-9A7D-0A34F074E52F}" type="pres">
      <dgm:prSet presAssocID="{6A7F0585-F484-4C5B-93EF-BA5EFF4CE47D}" presName="compNode" presStyleCnt="0"/>
      <dgm:spPr/>
    </dgm:pt>
    <dgm:pt modelId="{9DA8FC32-FF22-46F6-8726-63C7EF71F7D3}" type="pres">
      <dgm:prSet presAssocID="{6A7F0585-F484-4C5B-93EF-BA5EFF4CE47D}" presName="node" presStyleLbl="node1" presStyleIdx="3" presStyleCnt="5">
        <dgm:presLayoutVars>
          <dgm:bulletEnabled val="1"/>
        </dgm:presLayoutVars>
      </dgm:prSet>
      <dgm:spPr/>
    </dgm:pt>
    <dgm:pt modelId="{16EB2BB0-8C6B-4552-B05C-C50BBC9C1580}" type="pres">
      <dgm:prSet presAssocID="{6A7F0585-F484-4C5B-93EF-BA5EFF4CE47D}" presName="invisiNode" presStyleLbl="node1" presStyleIdx="3" presStyleCnt="5"/>
      <dgm:spPr/>
    </dgm:pt>
    <dgm:pt modelId="{9834CF30-A3A8-489C-BEEE-5C86F17BB11A}" type="pres">
      <dgm:prSet presAssocID="{6A7F0585-F484-4C5B-93EF-BA5EFF4CE47D}" presName="imagNode" presStyleLbl="fgImgPlace1" presStyleIdx="3" presStyleCnt="5"/>
      <dgm:spPr>
        <a:blipFill>
          <a:blip xmlns:r="http://schemas.openxmlformats.org/officeDocument/2006/relationships" r:embed="rId4">
            <a:extLst>
              <a:ext uri="{28A0092B-C50C-407E-A947-70E740481C1C}">
                <a14:useLocalDpi xmlns:a14="http://schemas.microsoft.com/office/drawing/2010/main" val="0"/>
              </a:ext>
            </a:extLst>
          </a:blip>
          <a:srcRect/>
          <a:stretch>
            <a:fillRect l="-29000" r="-29000"/>
          </a:stretch>
        </a:blipFill>
      </dgm:spPr>
    </dgm:pt>
    <dgm:pt modelId="{1D8BE5FD-5127-48EF-BD66-E8B4A00D423D}" type="pres">
      <dgm:prSet presAssocID="{81EE874D-6B9A-4123-91AE-2D0733A6DC63}" presName="sibTrans" presStyleLbl="sibTrans2D1" presStyleIdx="0" presStyleCnt="0"/>
      <dgm:spPr/>
    </dgm:pt>
    <dgm:pt modelId="{6E63D3A5-9C0E-4CB1-BC89-6F1A33BF0979}" type="pres">
      <dgm:prSet presAssocID="{65AC62C7-29F1-4EC1-A62F-FA28167A1E57}" presName="compNode" presStyleCnt="0"/>
      <dgm:spPr/>
    </dgm:pt>
    <dgm:pt modelId="{9494C485-8D3C-43F8-A9DB-A8D874822526}" type="pres">
      <dgm:prSet presAssocID="{65AC62C7-29F1-4EC1-A62F-FA28167A1E57}" presName="node" presStyleLbl="node1" presStyleIdx="4" presStyleCnt="5">
        <dgm:presLayoutVars>
          <dgm:bulletEnabled val="1"/>
        </dgm:presLayoutVars>
      </dgm:prSet>
      <dgm:spPr/>
    </dgm:pt>
    <dgm:pt modelId="{73094F56-CB78-4424-AFBF-9916B0E2A81F}" type="pres">
      <dgm:prSet presAssocID="{65AC62C7-29F1-4EC1-A62F-FA28167A1E57}" presName="invisiNode" presStyleLbl="node1" presStyleIdx="4" presStyleCnt="5"/>
      <dgm:spPr/>
    </dgm:pt>
    <dgm:pt modelId="{439D5265-79E1-4857-B48C-C6DA05705F77}" type="pres">
      <dgm:prSet presAssocID="{65AC62C7-29F1-4EC1-A62F-FA28167A1E57}" presName="imagNode" presStyleLbl="fgImgPlace1" presStyleIdx="4" presStyleCnt="5"/>
      <dgm:spPr>
        <a:blipFill>
          <a:blip xmlns:r="http://schemas.openxmlformats.org/officeDocument/2006/relationships" r:embed="rId5">
            <a:extLst>
              <a:ext uri="{28A0092B-C50C-407E-A947-70E740481C1C}">
                <a14:useLocalDpi xmlns:a14="http://schemas.microsoft.com/office/drawing/2010/main" val="0"/>
              </a:ext>
            </a:extLst>
          </a:blip>
          <a:srcRect/>
          <a:stretch>
            <a:fillRect l="-43000" r="-43000"/>
          </a:stretch>
        </a:blipFill>
      </dgm:spPr>
    </dgm:pt>
  </dgm:ptLst>
  <dgm:cxnLst>
    <dgm:cxn modelId="{E7DBE10D-9587-4632-800E-BFC50BBED864}" srcId="{DACB9BC2-8E0E-4F52-97FD-6C4BA3DA384F}" destId="{65AC62C7-29F1-4EC1-A62F-FA28167A1E57}" srcOrd="4" destOrd="0" parTransId="{200CC183-A94A-453F-B1CA-C33BCB76E2E2}" sibTransId="{11FE9C72-0FF7-487D-AC01-2A363D75F822}"/>
    <dgm:cxn modelId="{95CDFE1E-8E33-41BD-B4E1-D7A6C53537BC}" type="presOf" srcId="{C85DCBB8-8BF0-4AC5-A95C-8F65A61364DA}" destId="{656B59A1-1AE1-4DCC-B07A-52439433A86F}" srcOrd="0" destOrd="0" presId="urn:microsoft.com/office/officeart/2005/8/layout/pList2"/>
    <dgm:cxn modelId="{1B9C6B22-E238-4CC6-8DD5-B3CFFC79FB6E}" type="presOf" srcId="{5ADE5557-FDCE-4F53-90FF-48F73E832F46}" destId="{E9A0FD0A-07E5-4B28-BB35-918CD4C7B478}" srcOrd="0" destOrd="0" presId="urn:microsoft.com/office/officeart/2005/8/layout/pList2"/>
    <dgm:cxn modelId="{8926B338-79F7-4A2D-9924-66FAFAFCF6D9}" type="presOf" srcId="{DACB9BC2-8E0E-4F52-97FD-6C4BA3DA384F}" destId="{7C007994-4514-4B11-8A0C-F3F5BCEA9BCA}" srcOrd="0" destOrd="0" presId="urn:microsoft.com/office/officeart/2005/8/layout/pList2"/>
    <dgm:cxn modelId="{3BC2FD39-2B53-4DB1-AD6A-7BD30D72CEB2}" srcId="{DACB9BC2-8E0E-4F52-97FD-6C4BA3DA384F}" destId="{E06E2402-F60E-489E-B092-925EF451D19B}" srcOrd="2" destOrd="0" parTransId="{117BE003-A283-402D-A9B1-FB9AC6656C48}" sibTransId="{C85DCBB8-8BF0-4AC5-A95C-8F65A61364DA}"/>
    <dgm:cxn modelId="{C177FF3A-FF6B-42E0-8E46-8E00BE6FDBB6}" srcId="{DACB9BC2-8E0E-4F52-97FD-6C4BA3DA384F}" destId="{6A7F0585-F484-4C5B-93EF-BA5EFF4CE47D}" srcOrd="3" destOrd="0" parTransId="{DAFDDE98-3300-4E1D-8785-2ACA2DD2FE82}" sibTransId="{81EE874D-6B9A-4123-91AE-2D0733A6DC63}"/>
    <dgm:cxn modelId="{6DF1263F-62B7-4F88-AE3A-D358DF441A03}" type="presOf" srcId="{81EE874D-6B9A-4123-91AE-2D0733A6DC63}" destId="{1D8BE5FD-5127-48EF-BD66-E8B4A00D423D}" srcOrd="0" destOrd="0" presId="urn:microsoft.com/office/officeart/2005/8/layout/pList2"/>
    <dgm:cxn modelId="{2D82ED60-5EC7-4686-9AED-CE98B93A5965}" srcId="{DACB9BC2-8E0E-4F52-97FD-6C4BA3DA384F}" destId="{49459D3D-4B7A-48C0-BA54-92F9684D8BC6}" srcOrd="0" destOrd="0" parTransId="{6236EA1E-C9CD-45F7-B028-6645EC5C5EDE}" sibTransId="{5ADE5557-FDCE-4F53-90FF-48F73E832F46}"/>
    <dgm:cxn modelId="{F3B1AB42-E7FC-44E7-BC2D-F0774C01858B}" type="presOf" srcId="{B87BF7C9-ABFC-4A07-8D94-9821B3225A0F}" destId="{8A96EF3C-1854-4DAD-85FC-38CB8D47501E}" srcOrd="0" destOrd="0" presId="urn:microsoft.com/office/officeart/2005/8/layout/pList2"/>
    <dgm:cxn modelId="{B4880D4B-B78D-498E-B798-C7EC76A8E15C}" type="presOf" srcId="{49459D3D-4B7A-48C0-BA54-92F9684D8BC6}" destId="{9798FE24-08A9-4773-9975-1263260A8A5C}" srcOrd="0" destOrd="0" presId="urn:microsoft.com/office/officeart/2005/8/layout/pList2"/>
    <dgm:cxn modelId="{21746352-3BFF-47D4-815F-032B2AEF8A11}" type="presOf" srcId="{65AC62C7-29F1-4EC1-A62F-FA28167A1E57}" destId="{9494C485-8D3C-43F8-A9DB-A8D874822526}" srcOrd="0" destOrd="0" presId="urn:microsoft.com/office/officeart/2005/8/layout/pList2"/>
    <dgm:cxn modelId="{27662577-ED02-4DDF-A9C7-25EE388D873A}" srcId="{DACB9BC2-8E0E-4F52-97FD-6C4BA3DA384F}" destId="{ABB14581-AFCE-495B-BF05-477F7918EBF2}" srcOrd="1" destOrd="0" parTransId="{637EB780-B7ED-4BE8-94B6-D4FE45E83CA8}" sibTransId="{B87BF7C9-ABFC-4A07-8D94-9821B3225A0F}"/>
    <dgm:cxn modelId="{BD1A68A2-020C-4FD5-A384-F0734C12BD8B}" type="presOf" srcId="{6A7F0585-F484-4C5B-93EF-BA5EFF4CE47D}" destId="{9DA8FC32-FF22-46F6-8726-63C7EF71F7D3}" srcOrd="0" destOrd="0" presId="urn:microsoft.com/office/officeart/2005/8/layout/pList2"/>
    <dgm:cxn modelId="{037645C3-E7A4-479D-89A5-8E59566AAFDE}" type="presOf" srcId="{E06E2402-F60E-489E-B092-925EF451D19B}" destId="{6D78F0BE-7699-4789-AB80-24C01D22CBF9}" srcOrd="0" destOrd="0" presId="urn:microsoft.com/office/officeart/2005/8/layout/pList2"/>
    <dgm:cxn modelId="{2F8EF9E1-0918-4BE6-978D-1EC912D60A31}" type="presOf" srcId="{ABB14581-AFCE-495B-BF05-477F7918EBF2}" destId="{5B508A21-C357-4540-8145-56B2EF52659F}" srcOrd="0" destOrd="0" presId="urn:microsoft.com/office/officeart/2005/8/layout/pList2"/>
    <dgm:cxn modelId="{37129E94-F728-4BF3-B288-5EE20BAB51F1}" type="presParOf" srcId="{7C007994-4514-4B11-8A0C-F3F5BCEA9BCA}" destId="{1A526869-7EBD-439D-BDA3-A8201F82B766}" srcOrd="0" destOrd="0" presId="urn:microsoft.com/office/officeart/2005/8/layout/pList2"/>
    <dgm:cxn modelId="{0FD91378-F528-4933-91A3-B5EA21C3C8AE}" type="presParOf" srcId="{7C007994-4514-4B11-8A0C-F3F5BCEA9BCA}" destId="{42E3DCB1-25C9-4F29-B397-B2585EFF8B83}" srcOrd="1" destOrd="0" presId="urn:microsoft.com/office/officeart/2005/8/layout/pList2"/>
    <dgm:cxn modelId="{7148202F-71BB-4589-8B48-CC32BD21930D}" type="presParOf" srcId="{42E3DCB1-25C9-4F29-B397-B2585EFF8B83}" destId="{93B7C975-FA7A-4F46-B871-D040F261848B}" srcOrd="0" destOrd="0" presId="urn:microsoft.com/office/officeart/2005/8/layout/pList2"/>
    <dgm:cxn modelId="{430D525E-EBFB-4185-A351-20E5F24B001F}" type="presParOf" srcId="{93B7C975-FA7A-4F46-B871-D040F261848B}" destId="{9798FE24-08A9-4773-9975-1263260A8A5C}" srcOrd="0" destOrd="0" presId="urn:microsoft.com/office/officeart/2005/8/layout/pList2"/>
    <dgm:cxn modelId="{40486EA6-3E8A-4745-836E-5A4F0DE9B5DE}" type="presParOf" srcId="{93B7C975-FA7A-4F46-B871-D040F261848B}" destId="{538B0304-0502-4DA8-AE9A-8284F8868995}" srcOrd="1" destOrd="0" presId="urn:microsoft.com/office/officeart/2005/8/layout/pList2"/>
    <dgm:cxn modelId="{33414AC7-7348-42EA-90A1-2EFA373E0558}" type="presParOf" srcId="{93B7C975-FA7A-4F46-B871-D040F261848B}" destId="{39C7517B-D76D-48E3-AA27-740771DBCA8D}" srcOrd="2" destOrd="0" presId="urn:microsoft.com/office/officeart/2005/8/layout/pList2"/>
    <dgm:cxn modelId="{6AAA7A03-0DFB-447E-91FD-E714537BAB04}" type="presParOf" srcId="{42E3DCB1-25C9-4F29-B397-B2585EFF8B83}" destId="{E9A0FD0A-07E5-4B28-BB35-918CD4C7B478}" srcOrd="1" destOrd="0" presId="urn:microsoft.com/office/officeart/2005/8/layout/pList2"/>
    <dgm:cxn modelId="{8C52737A-6082-41E8-A7CF-16CE83D1116C}" type="presParOf" srcId="{42E3DCB1-25C9-4F29-B397-B2585EFF8B83}" destId="{70B837F4-91F7-4B8F-BEAB-0234AEAFA1C3}" srcOrd="2" destOrd="0" presId="urn:microsoft.com/office/officeart/2005/8/layout/pList2"/>
    <dgm:cxn modelId="{C24500F5-59E4-4368-8C53-40F6FFFE3443}" type="presParOf" srcId="{70B837F4-91F7-4B8F-BEAB-0234AEAFA1C3}" destId="{5B508A21-C357-4540-8145-56B2EF52659F}" srcOrd="0" destOrd="0" presId="urn:microsoft.com/office/officeart/2005/8/layout/pList2"/>
    <dgm:cxn modelId="{562A440D-EB61-4406-BF1C-D6CC8C2A2338}" type="presParOf" srcId="{70B837F4-91F7-4B8F-BEAB-0234AEAFA1C3}" destId="{7325AB0F-004B-4F5B-992D-B4211C01CF16}" srcOrd="1" destOrd="0" presId="urn:microsoft.com/office/officeart/2005/8/layout/pList2"/>
    <dgm:cxn modelId="{690F9FCD-221D-4CCB-8347-1CD92AF25793}" type="presParOf" srcId="{70B837F4-91F7-4B8F-BEAB-0234AEAFA1C3}" destId="{141C00C3-75F9-4DDB-A35A-21E0BE9DFBB4}" srcOrd="2" destOrd="0" presId="urn:microsoft.com/office/officeart/2005/8/layout/pList2"/>
    <dgm:cxn modelId="{93ED4441-CA88-4752-B5A9-EA9CCE388218}" type="presParOf" srcId="{42E3DCB1-25C9-4F29-B397-B2585EFF8B83}" destId="{8A96EF3C-1854-4DAD-85FC-38CB8D47501E}" srcOrd="3" destOrd="0" presId="urn:microsoft.com/office/officeart/2005/8/layout/pList2"/>
    <dgm:cxn modelId="{54A8B592-A4F1-4AC6-AA33-293051771512}" type="presParOf" srcId="{42E3DCB1-25C9-4F29-B397-B2585EFF8B83}" destId="{230F4976-2EFC-4D36-BA60-4801BECBF3A2}" srcOrd="4" destOrd="0" presId="urn:microsoft.com/office/officeart/2005/8/layout/pList2"/>
    <dgm:cxn modelId="{33459C28-9287-4923-B9CF-A2D22101537F}" type="presParOf" srcId="{230F4976-2EFC-4D36-BA60-4801BECBF3A2}" destId="{6D78F0BE-7699-4789-AB80-24C01D22CBF9}" srcOrd="0" destOrd="0" presId="urn:microsoft.com/office/officeart/2005/8/layout/pList2"/>
    <dgm:cxn modelId="{46E25C45-4114-4B81-B7F3-AC15E7D620A3}" type="presParOf" srcId="{230F4976-2EFC-4D36-BA60-4801BECBF3A2}" destId="{8026B02A-7A1F-4E1F-9FA6-A41F08F2AE11}" srcOrd="1" destOrd="0" presId="urn:microsoft.com/office/officeart/2005/8/layout/pList2"/>
    <dgm:cxn modelId="{7031D850-165C-43E1-9063-ECE060CF012F}" type="presParOf" srcId="{230F4976-2EFC-4D36-BA60-4801BECBF3A2}" destId="{C2912757-4103-487D-B2FF-69FB7AA69D60}" srcOrd="2" destOrd="0" presId="urn:microsoft.com/office/officeart/2005/8/layout/pList2"/>
    <dgm:cxn modelId="{9D362980-FB2E-4D24-9E73-479C77DB07A1}" type="presParOf" srcId="{42E3DCB1-25C9-4F29-B397-B2585EFF8B83}" destId="{656B59A1-1AE1-4DCC-B07A-52439433A86F}" srcOrd="5" destOrd="0" presId="urn:microsoft.com/office/officeart/2005/8/layout/pList2"/>
    <dgm:cxn modelId="{2E13E354-718A-4FA6-8C8D-180C32356DC1}" type="presParOf" srcId="{42E3DCB1-25C9-4F29-B397-B2585EFF8B83}" destId="{029E2326-6417-4768-9A7D-0A34F074E52F}" srcOrd="6" destOrd="0" presId="urn:microsoft.com/office/officeart/2005/8/layout/pList2"/>
    <dgm:cxn modelId="{F02A4063-A560-4F1D-85BD-907A009344E4}" type="presParOf" srcId="{029E2326-6417-4768-9A7D-0A34F074E52F}" destId="{9DA8FC32-FF22-46F6-8726-63C7EF71F7D3}" srcOrd="0" destOrd="0" presId="urn:microsoft.com/office/officeart/2005/8/layout/pList2"/>
    <dgm:cxn modelId="{E8D97C04-5E48-4DF1-890D-F3F0B7D64D26}" type="presParOf" srcId="{029E2326-6417-4768-9A7D-0A34F074E52F}" destId="{16EB2BB0-8C6B-4552-B05C-C50BBC9C1580}" srcOrd="1" destOrd="0" presId="urn:microsoft.com/office/officeart/2005/8/layout/pList2"/>
    <dgm:cxn modelId="{062E43F9-8060-41B5-B23A-B5789CB90A97}" type="presParOf" srcId="{029E2326-6417-4768-9A7D-0A34F074E52F}" destId="{9834CF30-A3A8-489C-BEEE-5C86F17BB11A}" srcOrd="2" destOrd="0" presId="urn:microsoft.com/office/officeart/2005/8/layout/pList2"/>
    <dgm:cxn modelId="{B3E21AA8-BF16-4A6C-9D0B-8BADD3256D4E}" type="presParOf" srcId="{42E3DCB1-25C9-4F29-B397-B2585EFF8B83}" destId="{1D8BE5FD-5127-48EF-BD66-E8B4A00D423D}" srcOrd="7" destOrd="0" presId="urn:microsoft.com/office/officeart/2005/8/layout/pList2"/>
    <dgm:cxn modelId="{081C17F5-9F68-4890-818F-F00D51364AA2}" type="presParOf" srcId="{42E3DCB1-25C9-4F29-B397-B2585EFF8B83}" destId="{6E63D3A5-9C0E-4CB1-BC89-6F1A33BF0979}" srcOrd="8" destOrd="0" presId="urn:microsoft.com/office/officeart/2005/8/layout/pList2"/>
    <dgm:cxn modelId="{3C224074-5C72-4BBA-A9F2-EE287DD3D638}" type="presParOf" srcId="{6E63D3A5-9C0E-4CB1-BC89-6F1A33BF0979}" destId="{9494C485-8D3C-43F8-A9DB-A8D874822526}" srcOrd="0" destOrd="0" presId="urn:microsoft.com/office/officeart/2005/8/layout/pList2"/>
    <dgm:cxn modelId="{DECC9589-F1D7-4BFE-81B6-55A43A815F5D}" type="presParOf" srcId="{6E63D3A5-9C0E-4CB1-BC89-6F1A33BF0979}" destId="{73094F56-CB78-4424-AFBF-9916B0E2A81F}" srcOrd="1" destOrd="0" presId="urn:microsoft.com/office/officeart/2005/8/layout/pList2"/>
    <dgm:cxn modelId="{5280F057-5E31-4D7F-85FA-2C9B6C1026ED}" type="presParOf" srcId="{6E63D3A5-9C0E-4CB1-BC89-6F1A33BF0979}" destId="{439D5265-79E1-4857-B48C-C6DA05705F77}" srcOrd="2" destOrd="0" presId="urn:microsoft.com/office/officeart/2005/8/layout/p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267BD8E-3D4D-400F-A058-43FCE359AF70}" type="doc">
      <dgm:prSet loTypeId="urn:microsoft.com/office/officeart/2005/8/layout/pList1" loCatId="list" qsTypeId="urn:microsoft.com/office/officeart/2005/8/quickstyle/simple1" qsCatId="simple" csTypeId="urn:microsoft.com/office/officeart/2005/8/colors/accent1_2" csCatId="accent1" phldr="1"/>
      <dgm:spPr/>
      <dgm:t>
        <a:bodyPr/>
        <a:lstStyle/>
        <a:p>
          <a:endParaRPr lang="en-IN"/>
        </a:p>
      </dgm:t>
    </dgm:pt>
    <dgm:pt modelId="{290E570C-DDE8-4535-9A0D-96284A97DC49}">
      <dgm:prSet custT="1"/>
      <dgm:spPr/>
      <dgm:t>
        <a:bodyPr/>
        <a:lstStyle/>
        <a:p>
          <a:r>
            <a:rPr lang="en-US" sz="1000" b="1" i="0" dirty="0">
              <a:latin typeface="Livvic" panose="020B0604020202020204" charset="0"/>
            </a:rPr>
            <a:t>Agro-Based and Cold Storage</a:t>
          </a:r>
        </a:p>
        <a:p>
          <a:r>
            <a:rPr lang="en-US" sz="1000" b="0" i="0" dirty="0">
              <a:latin typeface="Livvic" panose="020B0604020202020204" charset="0"/>
            </a:rPr>
            <a:t> The Agro-Based sector, specifically Cold Storage, experiences its highest investments in </a:t>
          </a:r>
          <a:r>
            <a:rPr lang="en-US" sz="1000" b="0" i="0" dirty="0">
              <a:solidFill>
                <a:schemeClr val="accent4">
                  <a:lumMod val="60000"/>
                  <a:lumOff val="40000"/>
                </a:schemeClr>
              </a:solidFill>
              <a:latin typeface="Livvic" panose="020B0604020202020204" charset="0"/>
            </a:rPr>
            <a:t>June at 574.77 Crores</a:t>
          </a:r>
          <a:r>
            <a:rPr lang="en-US" sz="1000" b="0" i="0" dirty="0">
              <a:latin typeface="Livvic" panose="020B0604020202020204" charset="0"/>
            </a:rPr>
            <a:t>, which aligns with the agricultural harvest season.</a:t>
          </a:r>
          <a:endParaRPr lang="en-IN" sz="1000" dirty="0">
            <a:latin typeface="Livvic" panose="020B0604020202020204" charset="0"/>
          </a:endParaRPr>
        </a:p>
      </dgm:t>
    </dgm:pt>
    <dgm:pt modelId="{8B01FC64-72EC-45FC-99EB-36D868D0B854}" type="parTrans" cxnId="{997659EE-B216-497D-BCED-38F1C42F45DB}">
      <dgm:prSet/>
      <dgm:spPr/>
      <dgm:t>
        <a:bodyPr/>
        <a:lstStyle/>
        <a:p>
          <a:endParaRPr lang="en-IN"/>
        </a:p>
      </dgm:t>
    </dgm:pt>
    <dgm:pt modelId="{B9CB2DB1-E5B6-4BB6-9DF1-B68711110E4E}" type="sibTrans" cxnId="{997659EE-B216-497D-BCED-38F1C42F45DB}">
      <dgm:prSet/>
      <dgm:spPr/>
      <dgm:t>
        <a:bodyPr/>
        <a:lstStyle/>
        <a:p>
          <a:endParaRPr lang="en-IN"/>
        </a:p>
      </dgm:t>
    </dgm:pt>
    <dgm:pt modelId="{AE7D8D69-4524-4660-83F0-46F93C7860A3}">
      <dgm:prSet custT="1"/>
      <dgm:spPr/>
      <dgm:t>
        <a:bodyPr/>
        <a:lstStyle/>
        <a:p>
          <a:r>
            <a:rPr lang="en-US" sz="1000" b="1" i="0" dirty="0">
              <a:latin typeface="Livvic" panose="020B0604020202020204" charset="0"/>
            </a:rPr>
            <a:t>Automobile Sector</a:t>
          </a:r>
          <a:r>
            <a:rPr lang="en-US" sz="1000" b="0" i="0" dirty="0">
              <a:latin typeface="Livvic" panose="020B0604020202020204" charset="0"/>
            </a:rPr>
            <a:t>: </a:t>
          </a:r>
        </a:p>
        <a:p>
          <a:r>
            <a:rPr lang="en-US" sz="1000" b="0" i="0" dirty="0">
              <a:latin typeface="Livvic" panose="020B0604020202020204" charset="0"/>
            </a:rPr>
            <a:t>While the automobile sector exhibits lower investments during certain months, it sees a surge in October, reaching </a:t>
          </a:r>
          <a:r>
            <a:rPr lang="en-US" sz="1000" b="0" i="0" dirty="0">
              <a:solidFill>
                <a:schemeClr val="accent4">
                  <a:lumMod val="60000"/>
                  <a:lumOff val="40000"/>
                </a:schemeClr>
              </a:solidFill>
              <a:latin typeface="Livvic" panose="020B0604020202020204" charset="0"/>
            </a:rPr>
            <a:t>219.89 Crores</a:t>
          </a:r>
          <a:r>
            <a:rPr lang="en-US" sz="1000" b="0" i="0" dirty="0">
              <a:latin typeface="Livvic" panose="020B0604020202020204" charset="0"/>
            </a:rPr>
            <a:t>, possibly due to new vehicle models or promotions.</a:t>
          </a:r>
          <a:endParaRPr lang="en-IN" sz="1000" dirty="0">
            <a:latin typeface="Livvic" panose="020B0604020202020204" charset="0"/>
          </a:endParaRPr>
        </a:p>
      </dgm:t>
    </dgm:pt>
    <dgm:pt modelId="{DC8BF0B0-5C6A-42FB-9447-32B425A8A754}" type="parTrans" cxnId="{21D33A34-4FBD-46FF-A180-6E5F6CA4C395}">
      <dgm:prSet/>
      <dgm:spPr/>
      <dgm:t>
        <a:bodyPr/>
        <a:lstStyle/>
        <a:p>
          <a:endParaRPr lang="en-IN"/>
        </a:p>
      </dgm:t>
    </dgm:pt>
    <dgm:pt modelId="{251CB28A-F9C3-40C6-A19C-46B4EEF30FA8}" type="sibTrans" cxnId="{21D33A34-4FBD-46FF-A180-6E5F6CA4C395}">
      <dgm:prSet/>
      <dgm:spPr/>
      <dgm:t>
        <a:bodyPr/>
        <a:lstStyle/>
        <a:p>
          <a:endParaRPr lang="en-IN"/>
        </a:p>
      </dgm:t>
    </dgm:pt>
    <dgm:pt modelId="{C12F1424-FEE8-4B23-82D1-DEF0ACEB13B5}">
      <dgm:prSet custT="1"/>
      <dgm:spPr/>
      <dgm:t>
        <a:bodyPr/>
        <a:lstStyle/>
        <a:p>
          <a:r>
            <a:rPr lang="en-US" sz="1000" b="1" i="0" dirty="0">
              <a:latin typeface="Livvic" panose="020B0604020202020204" charset="0"/>
            </a:rPr>
            <a:t>Cement and Concrete</a:t>
          </a:r>
          <a:r>
            <a:rPr lang="en-US" sz="1000" b="0" i="0" dirty="0">
              <a:latin typeface="Livvic" panose="020B0604020202020204" charset="0"/>
            </a:rPr>
            <a:t>, </a:t>
          </a:r>
        </a:p>
        <a:p>
          <a:r>
            <a:rPr lang="en-US" sz="1000" b="0" i="0" dirty="0">
              <a:latin typeface="Livvic" panose="020B0604020202020204" charset="0"/>
            </a:rPr>
            <a:t>Fly Ash Bricks: Investments in these sectors peak in August, totaling </a:t>
          </a:r>
          <a:r>
            <a:rPr lang="en-US" sz="1000" b="0" i="0" dirty="0">
              <a:solidFill>
                <a:schemeClr val="accent4">
                  <a:lumMod val="60000"/>
                  <a:lumOff val="40000"/>
                </a:schemeClr>
              </a:solidFill>
              <a:latin typeface="Livvic" panose="020B0604020202020204" charset="0"/>
            </a:rPr>
            <a:t>966.82 Crores</a:t>
          </a:r>
          <a:r>
            <a:rPr lang="en-US" sz="1000" b="0" i="0" dirty="0">
              <a:latin typeface="Livvic" panose="020B0604020202020204" charset="0"/>
            </a:rPr>
            <a:t>, indicating a potential construction-related seasonal trend.</a:t>
          </a:r>
          <a:endParaRPr lang="en-IN" sz="1000" dirty="0">
            <a:latin typeface="Livvic" panose="020B0604020202020204" charset="0"/>
          </a:endParaRPr>
        </a:p>
      </dgm:t>
    </dgm:pt>
    <dgm:pt modelId="{112886E0-0591-4E5F-8834-B111CE93646F}" type="parTrans" cxnId="{67BD403F-DFA6-4567-8F38-E24FFDE120A1}">
      <dgm:prSet/>
      <dgm:spPr/>
      <dgm:t>
        <a:bodyPr/>
        <a:lstStyle/>
        <a:p>
          <a:endParaRPr lang="en-IN"/>
        </a:p>
      </dgm:t>
    </dgm:pt>
    <dgm:pt modelId="{D5704E8E-657B-4FE9-AD06-38227CE8BD69}" type="sibTrans" cxnId="{67BD403F-DFA6-4567-8F38-E24FFDE120A1}">
      <dgm:prSet/>
      <dgm:spPr/>
      <dgm:t>
        <a:bodyPr/>
        <a:lstStyle/>
        <a:p>
          <a:endParaRPr lang="en-IN"/>
        </a:p>
      </dgm:t>
    </dgm:pt>
    <dgm:pt modelId="{0D56949B-5B85-44D4-9118-2EE1B451D492}">
      <dgm:prSet custT="1"/>
      <dgm:spPr/>
      <dgm:t>
        <a:bodyPr/>
        <a:lstStyle/>
        <a:p>
          <a:r>
            <a:rPr lang="en-US" sz="1000" b="1" i="0" dirty="0">
              <a:latin typeface="Livvic" panose="020B0604020202020204" charset="0"/>
            </a:rPr>
            <a:t>Electric and Electronic</a:t>
          </a:r>
        </a:p>
        <a:p>
          <a:r>
            <a:rPr lang="en-US" sz="1000" b="1" i="0" dirty="0">
              <a:latin typeface="Livvic" panose="020B0604020202020204" charset="0"/>
            </a:rPr>
            <a:t> </a:t>
          </a:r>
          <a:r>
            <a:rPr lang="en-US" sz="1000" b="0" i="0" dirty="0">
              <a:latin typeface="Livvic" panose="020B0604020202020204" charset="0"/>
            </a:rPr>
            <a:t>Products: This sector records its highest investments in </a:t>
          </a:r>
          <a:r>
            <a:rPr lang="en-US" sz="1000" b="0" i="0" dirty="0">
              <a:solidFill>
                <a:schemeClr val="accent4">
                  <a:lumMod val="60000"/>
                  <a:lumOff val="40000"/>
                </a:schemeClr>
              </a:solidFill>
              <a:latin typeface="Livvic" panose="020B0604020202020204" charset="0"/>
            </a:rPr>
            <a:t>July at 155.86 Crores</a:t>
          </a:r>
          <a:r>
            <a:rPr lang="en-US" sz="1000" b="0" i="0" dirty="0">
              <a:latin typeface="Livvic" panose="020B0604020202020204" charset="0"/>
            </a:rPr>
            <a:t>, possibly linked to consumer electronics demand.</a:t>
          </a:r>
          <a:endParaRPr lang="en-IN" sz="1000" dirty="0">
            <a:latin typeface="Livvic" panose="020B0604020202020204" charset="0"/>
          </a:endParaRPr>
        </a:p>
      </dgm:t>
    </dgm:pt>
    <dgm:pt modelId="{61208721-D38A-48DC-ABAB-B0CC108D1789}" type="parTrans" cxnId="{009B906B-A5B1-4D6D-9EB3-D3448A54B704}">
      <dgm:prSet/>
      <dgm:spPr/>
      <dgm:t>
        <a:bodyPr/>
        <a:lstStyle/>
        <a:p>
          <a:endParaRPr lang="en-IN"/>
        </a:p>
      </dgm:t>
    </dgm:pt>
    <dgm:pt modelId="{29B1FD3E-81FC-4A7C-BD30-D791E7218C4C}" type="sibTrans" cxnId="{009B906B-A5B1-4D6D-9EB3-D3448A54B704}">
      <dgm:prSet/>
      <dgm:spPr/>
      <dgm:t>
        <a:bodyPr/>
        <a:lstStyle/>
        <a:p>
          <a:endParaRPr lang="en-IN"/>
        </a:p>
      </dgm:t>
    </dgm:pt>
    <dgm:pt modelId="{3D43507F-1CA4-4165-A647-691B77AF399E}">
      <dgm:prSet custT="1"/>
      <dgm:spPr/>
      <dgm:t>
        <a:bodyPr/>
        <a:lstStyle/>
        <a:p>
          <a:r>
            <a:rPr lang="en-US" sz="1000" b="1" i="0" dirty="0">
              <a:latin typeface="Livvic" panose="020B0604020202020204" charset="0"/>
            </a:rPr>
            <a:t>Engineering Sector</a:t>
          </a:r>
          <a:r>
            <a:rPr lang="en-US" sz="1000" b="0" i="0" dirty="0">
              <a:latin typeface="Livvic" panose="020B0604020202020204" charset="0"/>
            </a:rPr>
            <a:t>:</a:t>
          </a:r>
        </a:p>
        <a:p>
          <a:r>
            <a:rPr lang="en-US" sz="1000" b="0" i="0" dirty="0">
              <a:latin typeface="Livvic" panose="020B0604020202020204" charset="0"/>
            </a:rPr>
            <a:t> Investments in the engineering sector are notably higher in </a:t>
          </a:r>
          <a:r>
            <a:rPr lang="en-US" sz="1000" b="0" i="0" dirty="0">
              <a:solidFill>
                <a:schemeClr val="accent4">
                  <a:lumMod val="60000"/>
                  <a:lumOff val="40000"/>
                </a:schemeClr>
              </a:solidFill>
              <a:latin typeface="Livvic" panose="020B0604020202020204" charset="0"/>
            </a:rPr>
            <a:t>February at 827.13 Crores</a:t>
          </a:r>
          <a:r>
            <a:rPr lang="en-US" sz="1000" b="0" i="0" dirty="0">
              <a:latin typeface="Livvic" panose="020B0604020202020204" charset="0"/>
            </a:rPr>
            <a:t>, suggesting a potential focus on infrastructure and development during this period.</a:t>
          </a:r>
          <a:endParaRPr lang="en-IN" sz="1000" dirty="0">
            <a:latin typeface="Livvic" panose="020B0604020202020204" charset="0"/>
          </a:endParaRPr>
        </a:p>
      </dgm:t>
    </dgm:pt>
    <dgm:pt modelId="{520045E2-DAC8-4E3B-B0C5-5B5C2E4AF94A}" type="parTrans" cxnId="{6131B278-727D-46DB-9978-3A18F0B70053}">
      <dgm:prSet/>
      <dgm:spPr/>
      <dgm:t>
        <a:bodyPr/>
        <a:lstStyle/>
        <a:p>
          <a:endParaRPr lang="en-IN"/>
        </a:p>
      </dgm:t>
    </dgm:pt>
    <dgm:pt modelId="{C9455C75-B9AD-41CA-B95B-F62B8467E2E2}" type="sibTrans" cxnId="{6131B278-727D-46DB-9978-3A18F0B70053}">
      <dgm:prSet/>
      <dgm:spPr/>
      <dgm:t>
        <a:bodyPr/>
        <a:lstStyle/>
        <a:p>
          <a:endParaRPr lang="en-IN"/>
        </a:p>
      </dgm:t>
    </dgm:pt>
    <dgm:pt modelId="{ECAAD9C0-4D03-421F-B9AE-074EAFD248B8}">
      <dgm:prSet custT="1"/>
      <dgm:spPr/>
      <dgm:t>
        <a:bodyPr/>
        <a:lstStyle/>
        <a:p>
          <a:r>
            <a:rPr lang="en-US" sz="1000" b="1" i="0" dirty="0">
              <a:latin typeface="Livvic" panose="020B0604020202020204" charset="0"/>
            </a:rPr>
            <a:t>Paper and Printing</a:t>
          </a:r>
          <a:r>
            <a:rPr lang="en-US" sz="1000" b="0" i="0" dirty="0">
              <a:latin typeface="Livvic" panose="020B0604020202020204" charset="0"/>
            </a:rPr>
            <a:t>:</a:t>
          </a:r>
        </a:p>
        <a:p>
          <a:r>
            <a:rPr lang="en-US" sz="1000" b="0" i="0" dirty="0">
              <a:latin typeface="Livvic" panose="020B0604020202020204" charset="0"/>
            </a:rPr>
            <a:t> The Paper and Printing sector sees significant investments in July, totaling </a:t>
          </a:r>
          <a:r>
            <a:rPr lang="en-US" sz="1000" b="0" i="0" dirty="0">
              <a:solidFill>
                <a:schemeClr val="accent4">
                  <a:lumMod val="60000"/>
                  <a:lumOff val="40000"/>
                </a:schemeClr>
              </a:solidFill>
              <a:latin typeface="Livvic" panose="020B0604020202020204" charset="0"/>
            </a:rPr>
            <a:t>1,058.67 Crores</a:t>
          </a:r>
          <a:r>
            <a:rPr lang="en-US" sz="1000" b="0" i="0" dirty="0">
              <a:latin typeface="Livvic" panose="020B0604020202020204" charset="0"/>
            </a:rPr>
            <a:t>, possibly related to publishing and packaging needs.</a:t>
          </a:r>
          <a:endParaRPr lang="en-IN" sz="1000" dirty="0">
            <a:latin typeface="Livvic" panose="020B0604020202020204" charset="0"/>
          </a:endParaRPr>
        </a:p>
      </dgm:t>
    </dgm:pt>
    <dgm:pt modelId="{067C4EAA-3CF8-45F9-9611-29AEFE4A1077}" type="parTrans" cxnId="{E54F3FBC-9B7B-4D15-842E-2A1BF0906D8B}">
      <dgm:prSet/>
      <dgm:spPr/>
      <dgm:t>
        <a:bodyPr/>
        <a:lstStyle/>
        <a:p>
          <a:endParaRPr lang="en-IN"/>
        </a:p>
      </dgm:t>
    </dgm:pt>
    <dgm:pt modelId="{5466C5EE-68E3-4EE8-B4F9-25337A4EE166}" type="sibTrans" cxnId="{E54F3FBC-9B7B-4D15-842E-2A1BF0906D8B}">
      <dgm:prSet/>
      <dgm:spPr/>
      <dgm:t>
        <a:bodyPr/>
        <a:lstStyle/>
        <a:p>
          <a:endParaRPr lang="en-IN"/>
        </a:p>
      </dgm:t>
    </dgm:pt>
    <dgm:pt modelId="{832B934E-C5B2-49F5-BDE5-161A792FB166}">
      <dgm:prSet custT="1"/>
      <dgm:spPr/>
      <dgm:t>
        <a:bodyPr/>
        <a:lstStyle/>
        <a:p>
          <a:r>
            <a:rPr lang="en-US" sz="1000" b="1" i="0" dirty="0">
              <a:latin typeface="Livvic" panose="020B0604020202020204" charset="0"/>
            </a:rPr>
            <a:t>Real Estate, Industrial Parks, and IT Buildings</a:t>
          </a:r>
          <a:r>
            <a:rPr lang="en-US" sz="1000" b="0" i="0" dirty="0">
              <a:latin typeface="Livvic" panose="020B0604020202020204" charset="0"/>
            </a:rPr>
            <a:t>: </a:t>
          </a:r>
        </a:p>
        <a:p>
          <a:r>
            <a:rPr lang="en-US" sz="1000" b="0" i="0" dirty="0">
              <a:latin typeface="Livvic" panose="020B0604020202020204" charset="0"/>
            </a:rPr>
            <a:t>This sector experiences substantial investments in March, amounting to </a:t>
          </a:r>
          <a:r>
            <a:rPr lang="en-US" sz="1000" b="0" i="0" dirty="0">
              <a:solidFill>
                <a:schemeClr val="accent4">
                  <a:lumMod val="60000"/>
                  <a:lumOff val="40000"/>
                </a:schemeClr>
              </a:solidFill>
              <a:latin typeface="Livvic" panose="020B0604020202020204" charset="0"/>
            </a:rPr>
            <a:t>1,862.96 Crores,</a:t>
          </a:r>
          <a:r>
            <a:rPr lang="en-US" sz="1000" b="0" i="0" dirty="0">
              <a:latin typeface="Livvic" panose="020B0604020202020204" charset="0"/>
            </a:rPr>
            <a:t> indicating a potential pattern related to fiscal year-end planning.</a:t>
          </a:r>
          <a:endParaRPr lang="en-IN" sz="1000" dirty="0">
            <a:latin typeface="Livvic" panose="020B0604020202020204" charset="0"/>
          </a:endParaRPr>
        </a:p>
      </dgm:t>
    </dgm:pt>
    <dgm:pt modelId="{EFE9CD0A-EC63-43B0-9029-671B2F9BF0ED}" type="parTrans" cxnId="{5C1EA1EB-C111-4F05-B426-90D56DF24FEB}">
      <dgm:prSet/>
      <dgm:spPr/>
      <dgm:t>
        <a:bodyPr/>
        <a:lstStyle/>
        <a:p>
          <a:endParaRPr lang="en-IN"/>
        </a:p>
      </dgm:t>
    </dgm:pt>
    <dgm:pt modelId="{5A6CCB36-0525-4C35-98C1-C83E22E9B126}" type="sibTrans" cxnId="{5C1EA1EB-C111-4F05-B426-90D56DF24FEB}">
      <dgm:prSet/>
      <dgm:spPr/>
      <dgm:t>
        <a:bodyPr/>
        <a:lstStyle/>
        <a:p>
          <a:endParaRPr lang="en-IN"/>
        </a:p>
      </dgm:t>
    </dgm:pt>
    <dgm:pt modelId="{316D1609-5AF4-460D-BC66-884E50FA66CF}">
      <dgm:prSet custT="1"/>
      <dgm:spPr/>
      <dgm:t>
        <a:bodyPr/>
        <a:lstStyle/>
        <a:p>
          <a:r>
            <a:rPr lang="en-US" sz="1000" b="1" i="0" dirty="0">
              <a:latin typeface="Livvic" panose="020B0604020202020204" charset="0"/>
            </a:rPr>
            <a:t>Solar and Other Renewable Energy</a:t>
          </a:r>
          <a:r>
            <a:rPr lang="en-US" sz="1000" b="0" i="0" dirty="0">
              <a:latin typeface="Livvic" panose="020B0604020202020204" charset="0"/>
            </a:rPr>
            <a:t>:</a:t>
          </a:r>
        </a:p>
        <a:p>
          <a:r>
            <a:rPr lang="en-US" sz="1000" b="0" i="0" dirty="0">
              <a:latin typeface="Livvic" panose="020B0604020202020204" charset="0"/>
            </a:rPr>
            <a:t>Investments in this sector are highest in April, reaching </a:t>
          </a:r>
          <a:r>
            <a:rPr lang="en-US" sz="1000" b="0" i="0" dirty="0">
              <a:solidFill>
                <a:schemeClr val="accent4">
                  <a:lumMod val="60000"/>
                  <a:lumOff val="40000"/>
                </a:schemeClr>
              </a:solidFill>
              <a:latin typeface="Livvic" panose="020B0604020202020204" charset="0"/>
            </a:rPr>
            <a:t>857.19 Crores,</a:t>
          </a:r>
          <a:r>
            <a:rPr lang="en-US" sz="1000" b="0" i="0" dirty="0">
              <a:latin typeface="Livvic" panose="020B0604020202020204" charset="0"/>
            </a:rPr>
            <a:t> possibly linked to renewable energy project launches</a:t>
          </a:r>
          <a:r>
            <a:rPr lang="en-US" sz="1000" b="0" i="0" dirty="0"/>
            <a:t>.</a:t>
          </a:r>
          <a:endParaRPr lang="en-IN" sz="1000" dirty="0"/>
        </a:p>
      </dgm:t>
    </dgm:pt>
    <dgm:pt modelId="{D008F259-1B65-48E8-8311-19E5EB55D219}" type="parTrans" cxnId="{12A4A79C-96F2-4050-9402-054A6FE411FB}">
      <dgm:prSet/>
      <dgm:spPr/>
      <dgm:t>
        <a:bodyPr/>
        <a:lstStyle/>
        <a:p>
          <a:endParaRPr lang="en-IN"/>
        </a:p>
      </dgm:t>
    </dgm:pt>
    <dgm:pt modelId="{9334E7C8-8B4F-4D57-9A74-0BDD09AF66F5}" type="sibTrans" cxnId="{12A4A79C-96F2-4050-9402-054A6FE411FB}">
      <dgm:prSet/>
      <dgm:spPr/>
      <dgm:t>
        <a:bodyPr/>
        <a:lstStyle/>
        <a:p>
          <a:endParaRPr lang="en-IN"/>
        </a:p>
      </dgm:t>
    </dgm:pt>
    <dgm:pt modelId="{E9FB5CE8-464A-420A-8BDE-A65E6CE6B12B}" type="pres">
      <dgm:prSet presAssocID="{1267BD8E-3D4D-400F-A058-43FCE359AF70}" presName="Name0" presStyleCnt="0">
        <dgm:presLayoutVars>
          <dgm:dir/>
          <dgm:resizeHandles val="exact"/>
        </dgm:presLayoutVars>
      </dgm:prSet>
      <dgm:spPr/>
    </dgm:pt>
    <dgm:pt modelId="{4620833E-1F06-4C0B-AE9E-A258A4C6FABE}" type="pres">
      <dgm:prSet presAssocID="{290E570C-DDE8-4535-9A0D-96284A97DC49}" presName="compNode" presStyleCnt="0"/>
      <dgm:spPr/>
    </dgm:pt>
    <dgm:pt modelId="{A48249FE-E3F7-410E-8CC9-ED4249C00FD5}" type="pres">
      <dgm:prSet presAssocID="{290E570C-DDE8-4535-9A0D-96284A97DC49}" presName="pictRect" presStyleLbl="node1" presStyleIdx="0" presStyleCnt="8" custScaleY="59175"/>
      <dgm:spPr>
        <a:blipFill>
          <a:blip xmlns:r="http://schemas.openxmlformats.org/officeDocument/2006/relationships" r:embed="rId1">
            <a:extLst>
              <a:ext uri="{28A0092B-C50C-407E-A947-70E740481C1C}">
                <a14:useLocalDpi xmlns:a14="http://schemas.microsoft.com/office/drawing/2010/main" val="0"/>
              </a:ext>
            </a:extLst>
          </a:blip>
          <a:srcRect/>
          <a:stretch>
            <a:fillRect t="-19000" b="-19000"/>
          </a:stretch>
        </a:blipFill>
      </dgm:spPr>
    </dgm:pt>
    <dgm:pt modelId="{C50EFBC9-E9A8-4044-8DF7-2EE628A86DB2}" type="pres">
      <dgm:prSet presAssocID="{290E570C-DDE8-4535-9A0D-96284A97DC49}" presName="textRect" presStyleLbl="revTx" presStyleIdx="0" presStyleCnt="8" custScaleY="167477">
        <dgm:presLayoutVars>
          <dgm:bulletEnabled val="1"/>
        </dgm:presLayoutVars>
      </dgm:prSet>
      <dgm:spPr/>
    </dgm:pt>
    <dgm:pt modelId="{F34C325F-3860-4318-BD2E-B49B9D5C31EA}" type="pres">
      <dgm:prSet presAssocID="{B9CB2DB1-E5B6-4BB6-9DF1-B68711110E4E}" presName="sibTrans" presStyleLbl="sibTrans2D1" presStyleIdx="0" presStyleCnt="0"/>
      <dgm:spPr/>
    </dgm:pt>
    <dgm:pt modelId="{8E360AE3-5040-4C50-BD22-302A01571F68}" type="pres">
      <dgm:prSet presAssocID="{AE7D8D69-4524-4660-83F0-46F93C7860A3}" presName="compNode" presStyleCnt="0"/>
      <dgm:spPr/>
    </dgm:pt>
    <dgm:pt modelId="{64004B16-4FAA-4F69-8852-1A77CF2C51CF}" type="pres">
      <dgm:prSet presAssocID="{AE7D8D69-4524-4660-83F0-46F93C7860A3}" presName="pictRect" presStyleLbl="node1" presStyleIdx="1" presStyleCnt="8" custScaleY="59150" custLinFactNeighborX="-3809" custLinFactNeighborY="-9477"/>
      <dgm:spPr>
        <a:blipFill>
          <a:blip xmlns:r="http://schemas.openxmlformats.org/officeDocument/2006/relationships" r:embed="rId2">
            <a:extLst>
              <a:ext uri="{28A0092B-C50C-407E-A947-70E740481C1C}">
                <a14:useLocalDpi xmlns:a14="http://schemas.microsoft.com/office/drawing/2010/main" val="0"/>
              </a:ext>
            </a:extLst>
          </a:blip>
          <a:srcRect/>
          <a:stretch>
            <a:fillRect t="-4000" b="-4000"/>
          </a:stretch>
        </a:blipFill>
      </dgm:spPr>
    </dgm:pt>
    <dgm:pt modelId="{83AEAAAC-47D8-4DA2-B6C4-730D6E7FF4D0}" type="pres">
      <dgm:prSet presAssocID="{AE7D8D69-4524-4660-83F0-46F93C7860A3}" presName="textRect" presStyleLbl="revTx" presStyleIdx="1" presStyleCnt="8" custLinFactNeighborX="-5442" custLinFactNeighborY="-46937">
        <dgm:presLayoutVars>
          <dgm:bulletEnabled val="1"/>
        </dgm:presLayoutVars>
      </dgm:prSet>
      <dgm:spPr/>
    </dgm:pt>
    <dgm:pt modelId="{59291283-B37F-4FEC-A5C6-773D9A4F02A8}" type="pres">
      <dgm:prSet presAssocID="{251CB28A-F9C3-40C6-A19C-46B4EEF30FA8}" presName="sibTrans" presStyleLbl="sibTrans2D1" presStyleIdx="0" presStyleCnt="0"/>
      <dgm:spPr/>
    </dgm:pt>
    <dgm:pt modelId="{F574EB63-64E1-4798-A090-7F2B420A957A}" type="pres">
      <dgm:prSet presAssocID="{C12F1424-FEE8-4B23-82D1-DEF0ACEB13B5}" presName="compNode" presStyleCnt="0"/>
      <dgm:spPr/>
    </dgm:pt>
    <dgm:pt modelId="{D75C19FF-9B5E-4DC1-8F7F-F902C4243AF4}" type="pres">
      <dgm:prSet presAssocID="{C12F1424-FEE8-4B23-82D1-DEF0ACEB13B5}" presName="pictRect" presStyleLbl="node1" presStyleIdx="2" presStyleCnt="8" custScaleY="59150" custLinFactNeighborY="-9480"/>
      <dgm:spPr>
        <a:blipFill>
          <a:blip xmlns:r="http://schemas.openxmlformats.org/officeDocument/2006/relationships" r:embed="rId3">
            <a:extLst>
              <a:ext uri="{28A0092B-C50C-407E-A947-70E740481C1C}">
                <a14:useLocalDpi xmlns:a14="http://schemas.microsoft.com/office/drawing/2010/main" val="0"/>
              </a:ext>
            </a:extLst>
          </a:blip>
          <a:srcRect/>
          <a:stretch>
            <a:fillRect t="-4000" b="-4000"/>
          </a:stretch>
        </a:blipFill>
      </dgm:spPr>
    </dgm:pt>
    <dgm:pt modelId="{8A6DF68C-92D0-42DC-A130-1825077AEE59}" type="pres">
      <dgm:prSet presAssocID="{C12F1424-FEE8-4B23-82D1-DEF0ACEB13B5}" presName="textRect" presStyleLbl="revTx" presStyleIdx="2" presStyleCnt="8" custLinFactNeighborX="-544" custLinFactNeighborY="-48405">
        <dgm:presLayoutVars>
          <dgm:bulletEnabled val="1"/>
        </dgm:presLayoutVars>
      </dgm:prSet>
      <dgm:spPr/>
    </dgm:pt>
    <dgm:pt modelId="{26AD7259-CE4F-45C8-87C0-C984F3067A4A}" type="pres">
      <dgm:prSet presAssocID="{D5704E8E-657B-4FE9-AD06-38227CE8BD69}" presName="sibTrans" presStyleLbl="sibTrans2D1" presStyleIdx="0" presStyleCnt="0"/>
      <dgm:spPr/>
    </dgm:pt>
    <dgm:pt modelId="{900F5786-9299-4CBE-AEB2-BDCDCD82666C}" type="pres">
      <dgm:prSet presAssocID="{0D56949B-5B85-44D4-9118-2EE1B451D492}" presName="compNode" presStyleCnt="0"/>
      <dgm:spPr/>
    </dgm:pt>
    <dgm:pt modelId="{B69BD7E1-7B86-43CA-A965-718768E1AFF2}" type="pres">
      <dgm:prSet presAssocID="{0D56949B-5B85-44D4-9118-2EE1B451D492}" presName="pictRect" presStyleLbl="node1" presStyleIdx="3" presStyleCnt="8" custScaleY="59150" custLinFactNeighborY="-9480"/>
      <dgm:spPr>
        <a:blipFill>
          <a:blip xmlns:r="http://schemas.openxmlformats.org/officeDocument/2006/relationships" r:embed="rId4">
            <a:extLst>
              <a:ext uri="{28A0092B-C50C-407E-A947-70E740481C1C}">
                <a14:useLocalDpi xmlns:a14="http://schemas.microsoft.com/office/drawing/2010/main" val="0"/>
              </a:ext>
            </a:extLst>
          </a:blip>
          <a:srcRect/>
          <a:stretch>
            <a:fillRect l="-2000" r="-2000"/>
          </a:stretch>
        </a:blipFill>
      </dgm:spPr>
    </dgm:pt>
    <dgm:pt modelId="{1EAD2C65-199C-478A-8F8D-65020DE93847}" type="pres">
      <dgm:prSet presAssocID="{0D56949B-5B85-44D4-9118-2EE1B451D492}" presName="textRect" presStyleLbl="revTx" presStyleIdx="3" presStyleCnt="8" custLinFactNeighborY="-46944">
        <dgm:presLayoutVars>
          <dgm:bulletEnabled val="1"/>
        </dgm:presLayoutVars>
      </dgm:prSet>
      <dgm:spPr/>
    </dgm:pt>
    <dgm:pt modelId="{BD9A6C58-FD3E-411D-BE41-743F880AB485}" type="pres">
      <dgm:prSet presAssocID="{29B1FD3E-81FC-4A7C-BD30-D791E7218C4C}" presName="sibTrans" presStyleLbl="sibTrans2D1" presStyleIdx="0" presStyleCnt="0"/>
      <dgm:spPr/>
    </dgm:pt>
    <dgm:pt modelId="{AE08FA27-C79A-421F-B181-41A158932316}" type="pres">
      <dgm:prSet presAssocID="{3D43507F-1CA4-4165-A647-691B77AF399E}" presName="compNode" presStyleCnt="0"/>
      <dgm:spPr/>
    </dgm:pt>
    <dgm:pt modelId="{767339FE-D3DD-4190-AB31-D8AF38986A29}" type="pres">
      <dgm:prSet presAssocID="{3D43507F-1CA4-4165-A647-691B77AF399E}" presName="pictRect" presStyleLbl="node1" presStyleIdx="4" presStyleCnt="8" custScaleY="59150"/>
      <dgm:spPr>
        <a:blipFill>
          <a:blip xmlns:r="http://schemas.openxmlformats.org/officeDocument/2006/relationships" r:embed="rId5">
            <a:extLst>
              <a:ext uri="{28A0092B-C50C-407E-A947-70E740481C1C}">
                <a14:useLocalDpi xmlns:a14="http://schemas.microsoft.com/office/drawing/2010/main" val="0"/>
              </a:ext>
            </a:extLst>
          </a:blip>
          <a:srcRect/>
          <a:stretch>
            <a:fillRect l="-2000" r="-2000"/>
          </a:stretch>
        </a:blipFill>
      </dgm:spPr>
    </dgm:pt>
    <dgm:pt modelId="{1CD90605-D9D4-4FB8-A337-86518E43FA53}" type="pres">
      <dgm:prSet presAssocID="{3D43507F-1CA4-4165-A647-691B77AF399E}" presName="textRect" presStyleLbl="revTx" presStyleIdx="4" presStyleCnt="8" custLinFactNeighborY="-30805">
        <dgm:presLayoutVars>
          <dgm:bulletEnabled val="1"/>
        </dgm:presLayoutVars>
      </dgm:prSet>
      <dgm:spPr/>
    </dgm:pt>
    <dgm:pt modelId="{F93823F8-289D-49B8-8CE7-CE0C464FABD9}" type="pres">
      <dgm:prSet presAssocID="{C9455C75-B9AD-41CA-B95B-F62B8467E2E2}" presName="sibTrans" presStyleLbl="sibTrans2D1" presStyleIdx="0" presStyleCnt="0"/>
      <dgm:spPr/>
    </dgm:pt>
    <dgm:pt modelId="{0FE1242D-D581-44F2-B94F-D8E87EE59D63}" type="pres">
      <dgm:prSet presAssocID="{ECAAD9C0-4D03-421F-B9AE-074EAFD248B8}" presName="compNode" presStyleCnt="0"/>
      <dgm:spPr/>
    </dgm:pt>
    <dgm:pt modelId="{1A48519A-B045-487F-8808-29DB6FD5DF81}" type="pres">
      <dgm:prSet presAssocID="{ECAAD9C0-4D03-421F-B9AE-074EAFD248B8}" presName="pictRect" presStyleLbl="node1" presStyleIdx="5" presStyleCnt="8" custScaleY="59150"/>
      <dgm:spPr>
        <a:blipFill>
          <a:blip xmlns:r="http://schemas.openxmlformats.org/officeDocument/2006/relationships" r:embed="rId6">
            <a:extLst>
              <a:ext uri="{28A0092B-C50C-407E-A947-70E740481C1C}">
                <a14:useLocalDpi xmlns:a14="http://schemas.microsoft.com/office/drawing/2010/main" val="0"/>
              </a:ext>
            </a:extLst>
          </a:blip>
          <a:srcRect/>
          <a:stretch>
            <a:fillRect l="-2000" r="-2000"/>
          </a:stretch>
        </a:blipFill>
      </dgm:spPr>
    </dgm:pt>
    <dgm:pt modelId="{97242567-70C1-42A9-A359-1CD65CA70C84}" type="pres">
      <dgm:prSet presAssocID="{ECAAD9C0-4D03-421F-B9AE-074EAFD248B8}" presName="textRect" presStyleLbl="revTx" presStyleIdx="5" presStyleCnt="8" custLinFactNeighborY="-29340">
        <dgm:presLayoutVars>
          <dgm:bulletEnabled val="1"/>
        </dgm:presLayoutVars>
      </dgm:prSet>
      <dgm:spPr/>
    </dgm:pt>
    <dgm:pt modelId="{FF9CEE88-20E6-4DF4-A89F-30BAEC8C8672}" type="pres">
      <dgm:prSet presAssocID="{5466C5EE-68E3-4EE8-B4F9-25337A4EE166}" presName="sibTrans" presStyleLbl="sibTrans2D1" presStyleIdx="0" presStyleCnt="0"/>
      <dgm:spPr/>
    </dgm:pt>
    <dgm:pt modelId="{48D1F162-0C35-40AE-BF0E-DB2B70345DC7}" type="pres">
      <dgm:prSet presAssocID="{832B934E-C5B2-49F5-BDE5-161A792FB166}" presName="compNode" presStyleCnt="0"/>
      <dgm:spPr/>
    </dgm:pt>
    <dgm:pt modelId="{7D6FF66B-9633-4D8F-97E8-39B4727FD4CA}" type="pres">
      <dgm:prSet presAssocID="{832B934E-C5B2-49F5-BDE5-161A792FB166}" presName="pictRect" presStyleLbl="node1" presStyleIdx="6" presStyleCnt="8" custScaleY="59150"/>
      <dgm:spPr>
        <a:blipFill>
          <a:blip xmlns:r="http://schemas.openxmlformats.org/officeDocument/2006/relationships" r:embed="rId7">
            <a:extLst>
              <a:ext uri="{28A0092B-C50C-407E-A947-70E740481C1C}">
                <a14:useLocalDpi xmlns:a14="http://schemas.microsoft.com/office/drawing/2010/main" val="0"/>
              </a:ext>
            </a:extLst>
          </a:blip>
          <a:srcRect/>
          <a:stretch>
            <a:fillRect l="-2000" r="-2000"/>
          </a:stretch>
        </a:blipFill>
      </dgm:spPr>
    </dgm:pt>
    <dgm:pt modelId="{567A835A-AE02-4190-8EC7-BA133E3AF89F}" type="pres">
      <dgm:prSet presAssocID="{832B934E-C5B2-49F5-BDE5-161A792FB166}" presName="textRect" presStyleLbl="revTx" presStyleIdx="6" presStyleCnt="8" custLinFactNeighborY="-29340">
        <dgm:presLayoutVars>
          <dgm:bulletEnabled val="1"/>
        </dgm:presLayoutVars>
      </dgm:prSet>
      <dgm:spPr/>
    </dgm:pt>
    <dgm:pt modelId="{786B03E6-3F30-423D-B02B-DB2B0BDCE9A7}" type="pres">
      <dgm:prSet presAssocID="{5A6CCB36-0525-4C35-98C1-C83E22E9B126}" presName="sibTrans" presStyleLbl="sibTrans2D1" presStyleIdx="0" presStyleCnt="0"/>
      <dgm:spPr/>
    </dgm:pt>
    <dgm:pt modelId="{D7806CD8-F70C-482D-988E-14059217570D}" type="pres">
      <dgm:prSet presAssocID="{316D1609-5AF4-460D-BC66-884E50FA66CF}" presName="compNode" presStyleCnt="0"/>
      <dgm:spPr/>
    </dgm:pt>
    <dgm:pt modelId="{77125142-1293-4D67-961A-3552B6CA86C5}" type="pres">
      <dgm:prSet presAssocID="{316D1609-5AF4-460D-BC66-884E50FA66CF}" presName="pictRect" presStyleLbl="node1" presStyleIdx="7" presStyleCnt="8" custScaleY="59150"/>
      <dgm:spPr>
        <a:blipFill>
          <a:blip xmlns:r="http://schemas.openxmlformats.org/officeDocument/2006/relationships" r:embed="rId8">
            <a:extLst>
              <a:ext uri="{28A0092B-C50C-407E-A947-70E740481C1C}">
                <a14:useLocalDpi xmlns:a14="http://schemas.microsoft.com/office/drawing/2010/main" val="0"/>
              </a:ext>
            </a:extLst>
          </a:blip>
          <a:srcRect/>
          <a:stretch>
            <a:fillRect t="-4000" b="-4000"/>
          </a:stretch>
        </a:blipFill>
      </dgm:spPr>
    </dgm:pt>
    <dgm:pt modelId="{200A0C8E-318E-4DBE-B11B-E37C9AB6D98D}" type="pres">
      <dgm:prSet presAssocID="{316D1609-5AF4-460D-BC66-884E50FA66CF}" presName="textRect" presStyleLbl="revTx" presStyleIdx="7" presStyleCnt="8" custLinFactNeighborY="-26406">
        <dgm:presLayoutVars>
          <dgm:bulletEnabled val="1"/>
        </dgm:presLayoutVars>
      </dgm:prSet>
      <dgm:spPr/>
    </dgm:pt>
  </dgm:ptLst>
  <dgm:cxnLst>
    <dgm:cxn modelId="{0EBECE00-EB98-4B40-BE4C-F8D3BA14446F}" type="presOf" srcId="{C12F1424-FEE8-4B23-82D1-DEF0ACEB13B5}" destId="{8A6DF68C-92D0-42DC-A130-1825077AEE59}" srcOrd="0" destOrd="0" presId="urn:microsoft.com/office/officeart/2005/8/layout/pList1"/>
    <dgm:cxn modelId="{45393206-6F06-4975-B198-45DC5F325B41}" type="presOf" srcId="{29B1FD3E-81FC-4A7C-BD30-D791E7218C4C}" destId="{BD9A6C58-FD3E-411D-BE41-743F880AB485}" srcOrd="0" destOrd="0" presId="urn:microsoft.com/office/officeart/2005/8/layout/pList1"/>
    <dgm:cxn modelId="{6B616B06-3A1B-4A90-B512-634456B2C971}" type="presOf" srcId="{AE7D8D69-4524-4660-83F0-46F93C7860A3}" destId="{83AEAAAC-47D8-4DA2-B6C4-730D6E7FF4D0}" srcOrd="0" destOrd="0" presId="urn:microsoft.com/office/officeart/2005/8/layout/pList1"/>
    <dgm:cxn modelId="{4BED8411-6229-475F-AECD-21C8C3454D7E}" type="presOf" srcId="{290E570C-DDE8-4535-9A0D-96284A97DC49}" destId="{C50EFBC9-E9A8-4044-8DF7-2EE628A86DB2}" srcOrd="0" destOrd="0" presId="urn:microsoft.com/office/officeart/2005/8/layout/pList1"/>
    <dgm:cxn modelId="{5FB59E11-C0DC-48F6-BBA3-12FEC1E9C753}" type="presOf" srcId="{C9455C75-B9AD-41CA-B95B-F62B8467E2E2}" destId="{F93823F8-289D-49B8-8CE7-CE0C464FABD9}" srcOrd="0" destOrd="0" presId="urn:microsoft.com/office/officeart/2005/8/layout/pList1"/>
    <dgm:cxn modelId="{58F17A15-B042-4635-92C7-8FE09650F1C5}" type="presOf" srcId="{B9CB2DB1-E5B6-4BB6-9DF1-B68711110E4E}" destId="{F34C325F-3860-4318-BD2E-B49B9D5C31EA}" srcOrd="0" destOrd="0" presId="urn:microsoft.com/office/officeart/2005/8/layout/pList1"/>
    <dgm:cxn modelId="{76DE6B26-4295-4EB1-8DEB-8BEA6FCA9C74}" type="presOf" srcId="{0D56949B-5B85-44D4-9118-2EE1B451D492}" destId="{1EAD2C65-199C-478A-8F8D-65020DE93847}" srcOrd="0" destOrd="0" presId="urn:microsoft.com/office/officeart/2005/8/layout/pList1"/>
    <dgm:cxn modelId="{1D4F7E2C-EFC0-4DAF-A3D5-E81E8660946F}" type="presOf" srcId="{832B934E-C5B2-49F5-BDE5-161A792FB166}" destId="{567A835A-AE02-4190-8EC7-BA133E3AF89F}" srcOrd="0" destOrd="0" presId="urn:microsoft.com/office/officeart/2005/8/layout/pList1"/>
    <dgm:cxn modelId="{21D33A34-4FBD-46FF-A180-6E5F6CA4C395}" srcId="{1267BD8E-3D4D-400F-A058-43FCE359AF70}" destId="{AE7D8D69-4524-4660-83F0-46F93C7860A3}" srcOrd="1" destOrd="0" parTransId="{DC8BF0B0-5C6A-42FB-9447-32B425A8A754}" sibTransId="{251CB28A-F9C3-40C6-A19C-46B4EEF30FA8}"/>
    <dgm:cxn modelId="{67BD403F-DFA6-4567-8F38-E24FFDE120A1}" srcId="{1267BD8E-3D4D-400F-A058-43FCE359AF70}" destId="{C12F1424-FEE8-4B23-82D1-DEF0ACEB13B5}" srcOrd="2" destOrd="0" parTransId="{112886E0-0591-4E5F-8834-B111CE93646F}" sibTransId="{D5704E8E-657B-4FE9-AD06-38227CE8BD69}"/>
    <dgm:cxn modelId="{F025A742-BA5A-4E71-BA6C-82365E98B5AD}" type="presOf" srcId="{316D1609-5AF4-460D-BC66-884E50FA66CF}" destId="{200A0C8E-318E-4DBE-B11B-E37C9AB6D98D}" srcOrd="0" destOrd="0" presId="urn:microsoft.com/office/officeart/2005/8/layout/pList1"/>
    <dgm:cxn modelId="{009B906B-A5B1-4D6D-9EB3-D3448A54B704}" srcId="{1267BD8E-3D4D-400F-A058-43FCE359AF70}" destId="{0D56949B-5B85-44D4-9118-2EE1B451D492}" srcOrd="3" destOrd="0" parTransId="{61208721-D38A-48DC-ABAB-B0CC108D1789}" sibTransId="{29B1FD3E-81FC-4A7C-BD30-D791E7218C4C}"/>
    <dgm:cxn modelId="{4C029270-9744-4CC6-8AD2-1B071C938473}" type="presOf" srcId="{251CB28A-F9C3-40C6-A19C-46B4EEF30FA8}" destId="{59291283-B37F-4FEC-A5C6-773D9A4F02A8}" srcOrd="0" destOrd="0" presId="urn:microsoft.com/office/officeart/2005/8/layout/pList1"/>
    <dgm:cxn modelId="{6131B278-727D-46DB-9978-3A18F0B70053}" srcId="{1267BD8E-3D4D-400F-A058-43FCE359AF70}" destId="{3D43507F-1CA4-4165-A647-691B77AF399E}" srcOrd="4" destOrd="0" parTransId="{520045E2-DAC8-4E3B-B0C5-5B5C2E4AF94A}" sibTransId="{C9455C75-B9AD-41CA-B95B-F62B8467E2E2}"/>
    <dgm:cxn modelId="{6BB8D382-FDEA-4364-B536-F00CA967870B}" type="presOf" srcId="{5466C5EE-68E3-4EE8-B4F9-25337A4EE166}" destId="{FF9CEE88-20E6-4DF4-A89F-30BAEC8C8672}" srcOrd="0" destOrd="0" presId="urn:microsoft.com/office/officeart/2005/8/layout/pList1"/>
    <dgm:cxn modelId="{638E2586-9EF4-483C-AE3C-9E015B78147C}" type="presOf" srcId="{1267BD8E-3D4D-400F-A058-43FCE359AF70}" destId="{E9FB5CE8-464A-420A-8BDE-A65E6CE6B12B}" srcOrd="0" destOrd="0" presId="urn:microsoft.com/office/officeart/2005/8/layout/pList1"/>
    <dgm:cxn modelId="{1186D988-9651-45B9-B761-9E48EAFE2005}" type="presOf" srcId="{3D43507F-1CA4-4165-A647-691B77AF399E}" destId="{1CD90605-D9D4-4FB8-A337-86518E43FA53}" srcOrd="0" destOrd="0" presId="urn:microsoft.com/office/officeart/2005/8/layout/pList1"/>
    <dgm:cxn modelId="{12A4A79C-96F2-4050-9402-054A6FE411FB}" srcId="{1267BD8E-3D4D-400F-A058-43FCE359AF70}" destId="{316D1609-5AF4-460D-BC66-884E50FA66CF}" srcOrd="7" destOrd="0" parTransId="{D008F259-1B65-48E8-8311-19E5EB55D219}" sibTransId="{9334E7C8-8B4F-4D57-9A74-0BDD09AF66F5}"/>
    <dgm:cxn modelId="{EA0727B4-8E89-4010-8AE2-BC8CB22FB129}" type="presOf" srcId="{ECAAD9C0-4D03-421F-B9AE-074EAFD248B8}" destId="{97242567-70C1-42A9-A359-1CD65CA70C84}" srcOrd="0" destOrd="0" presId="urn:microsoft.com/office/officeart/2005/8/layout/pList1"/>
    <dgm:cxn modelId="{E54F3FBC-9B7B-4D15-842E-2A1BF0906D8B}" srcId="{1267BD8E-3D4D-400F-A058-43FCE359AF70}" destId="{ECAAD9C0-4D03-421F-B9AE-074EAFD248B8}" srcOrd="5" destOrd="0" parTransId="{067C4EAA-3CF8-45F9-9611-29AEFE4A1077}" sibTransId="{5466C5EE-68E3-4EE8-B4F9-25337A4EE166}"/>
    <dgm:cxn modelId="{42F6DCC2-0BA7-4665-B383-2091C98B093E}" type="presOf" srcId="{5A6CCB36-0525-4C35-98C1-C83E22E9B126}" destId="{786B03E6-3F30-423D-B02B-DB2B0BDCE9A7}" srcOrd="0" destOrd="0" presId="urn:microsoft.com/office/officeart/2005/8/layout/pList1"/>
    <dgm:cxn modelId="{5C1EA1EB-C111-4F05-B426-90D56DF24FEB}" srcId="{1267BD8E-3D4D-400F-A058-43FCE359AF70}" destId="{832B934E-C5B2-49F5-BDE5-161A792FB166}" srcOrd="6" destOrd="0" parTransId="{EFE9CD0A-EC63-43B0-9029-671B2F9BF0ED}" sibTransId="{5A6CCB36-0525-4C35-98C1-C83E22E9B126}"/>
    <dgm:cxn modelId="{997659EE-B216-497D-BCED-38F1C42F45DB}" srcId="{1267BD8E-3D4D-400F-A058-43FCE359AF70}" destId="{290E570C-DDE8-4535-9A0D-96284A97DC49}" srcOrd="0" destOrd="0" parTransId="{8B01FC64-72EC-45FC-99EB-36D868D0B854}" sibTransId="{B9CB2DB1-E5B6-4BB6-9DF1-B68711110E4E}"/>
    <dgm:cxn modelId="{DB09F3F4-46FD-43DE-9340-728C9BAF5A0C}" type="presOf" srcId="{D5704E8E-657B-4FE9-AD06-38227CE8BD69}" destId="{26AD7259-CE4F-45C8-87C0-C984F3067A4A}" srcOrd="0" destOrd="0" presId="urn:microsoft.com/office/officeart/2005/8/layout/pList1"/>
    <dgm:cxn modelId="{DB230B3D-4272-4241-9DBA-61EC9A92D3DC}" type="presParOf" srcId="{E9FB5CE8-464A-420A-8BDE-A65E6CE6B12B}" destId="{4620833E-1F06-4C0B-AE9E-A258A4C6FABE}" srcOrd="0" destOrd="0" presId="urn:microsoft.com/office/officeart/2005/8/layout/pList1"/>
    <dgm:cxn modelId="{41419B8D-5497-4B2A-8559-D71A898FBF6D}" type="presParOf" srcId="{4620833E-1F06-4C0B-AE9E-A258A4C6FABE}" destId="{A48249FE-E3F7-410E-8CC9-ED4249C00FD5}" srcOrd="0" destOrd="0" presId="urn:microsoft.com/office/officeart/2005/8/layout/pList1"/>
    <dgm:cxn modelId="{6CD886C9-28DA-4DA1-9807-389E01BE027E}" type="presParOf" srcId="{4620833E-1F06-4C0B-AE9E-A258A4C6FABE}" destId="{C50EFBC9-E9A8-4044-8DF7-2EE628A86DB2}" srcOrd="1" destOrd="0" presId="urn:microsoft.com/office/officeart/2005/8/layout/pList1"/>
    <dgm:cxn modelId="{008DE9B3-04A5-419B-9BD6-42C0278524D3}" type="presParOf" srcId="{E9FB5CE8-464A-420A-8BDE-A65E6CE6B12B}" destId="{F34C325F-3860-4318-BD2E-B49B9D5C31EA}" srcOrd="1" destOrd="0" presId="urn:microsoft.com/office/officeart/2005/8/layout/pList1"/>
    <dgm:cxn modelId="{343EBA6D-6BF9-4CC7-BCAD-36F109D67FA9}" type="presParOf" srcId="{E9FB5CE8-464A-420A-8BDE-A65E6CE6B12B}" destId="{8E360AE3-5040-4C50-BD22-302A01571F68}" srcOrd="2" destOrd="0" presId="urn:microsoft.com/office/officeart/2005/8/layout/pList1"/>
    <dgm:cxn modelId="{AAF5570E-4AA6-4001-8B42-328A029B5D03}" type="presParOf" srcId="{8E360AE3-5040-4C50-BD22-302A01571F68}" destId="{64004B16-4FAA-4F69-8852-1A77CF2C51CF}" srcOrd="0" destOrd="0" presId="urn:microsoft.com/office/officeart/2005/8/layout/pList1"/>
    <dgm:cxn modelId="{0EFB92D7-3051-4B6C-B297-22DB58F48265}" type="presParOf" srcId="{8E360AE3-5040-4C50-BD22-302A01571F68}" destId="{83AEAAAC-47D8-4DA2-B6C4-730D6E7FF4D0}" srcOrd="1" destOrd="0" presId="urn:microsoft.com/office/officeart/2005/8/layout/pList1"/>
    <dgm:cxn modelId="{ED1B2B67-2AB7-4CA6-BA77-19BBE5419355}" type="presParOf" srcId="{E9FB5CE8-464A-420A-8BDE-A65E6CE6B12B}" destId="{59291283-B37F-4FEC-A5C6-773D9A4F02A8}" srcOrd="3" destOrd="0" presId="urn:microsoft.com/office/officeart/2005/8/layout/pList1"/>
    <dgm:cxn modelId="{44C5CDA5-1541-43F6-B345-9D63D11C10A8}" type="presParOf" srcId="{E9FB5CE8-464A-420A-8BDE-A65E6CE6B12B}" destId="{F574EB63-64E1-4798-A090-7F2B420A957A}" srcOrd="4" destOrd="0" presId="urn:microsoft.com/office/officeart/2005/8/layout/pList1"/>
    <dgm:cxn modelId="{A6A63694-6C38-4821-A53E-1F4FE7B07570}" type="presParOf" srcId="{F574EB63-64E1-4798-A090-7F2B420A957A}" destId="{D75C19FF-9B5E-4DC1-8F7F-F902C4243AF4}" srcOrd="0" destOrd="0" presId="urn:microsoft.com/office/officeart/2005/8/layout/pList1"/>
    <dgm:cxn modelId="{05457C7A-29F4-4C78-8363-BDB63FCC53BD}" type="presParOf" srcId="{F574EB63-64E1-4798-A090-7F2B420A957A}" destId="{8A6DF68C-92D0-42DC-A130-1825077AEE59}" srcOrd="1" destOrd="0" presId="urn:microsoft.com/office/officeart/2005/8/layout/pList1"/>
    <dgm:cxn modelId="{02121DF4-93E5-4C88-A555-92E4E34C8EDC}" type="presParOf" srcId="{E9FB5CE8-464A-420A-8BDE-A65E6CE6B12B}" destId="{26AD7259-CE4F-45C8-87C0-C984F3067A4A}" srcOrd="5" destOrd="0" presId="urn:microsoft.com/office/officeart/2005/8/layout/pList1"/>
    <dgm:cxn modelId="{6FC8FF7F-69E7-42AB-B7A1-1778F06A77CE}" type="presParOf" srcId="{E9FB5CE8-464A-420A-8BDE-A65E6CE6B12B}" destId="{900F5786-9299-4CBE-AEB2-BDCDCD82666C}" srcOrd="6" destOrd="0" presId="urn:microsoft.com/office/officeart/2005/8/layout/pList1"/>
    <dgm:cxn modelId="{39AAF558-2802-40BF-9D41-A28868D84F2A}" type="presParOf" srcId="{900F5786-9299-4CBE-AEB2-BDCDCD82666C}" destId="{B69BD7E1-7B86-43CA-A965-718768E1AFF2}" srcOrd="0" destOrd="0" presId="urn:microsoft.com/office/officeart/2005/8/layout/pList1"/>
    <dgm:cxn modelId="{76D8781D-2C5A-4011-9B47-D7087620707D}" type="presParOf" srcId="{900F5786-9299-4CBE-AEB2-BDCDCD82666C}" destId="{1EAD2C65-199C-478A-8F8D-65020DE93847}" srcOrd="1" destOrd="0" presId="urn:microsoft.com/office/officeart/2005/8/layout/pList1"/>
    <dgm:cxn modelId="{679C78CB-F585-45DA-B1AE-909901A5150E}" type="presParOf" srcId="{E9FB5CE8-464A-420A-8BDE-A65E6CE6B12B}" destId="{BD9A6C58-FD3E-411D-BE41-743F880AB485}" srcOrd="7" destOrd="0" presId="urn:microsoft.com/office/officeart/2005/8/layout/pList1"/>
    <dgm:cxn modelId="{21F5A7E8-0F81-4C59-B355-D8A4D950DF71}" type="presParOf" srcId="{E9FB5CE8-464A-420A-8BDE-A65E6CE6B12B}" destId="{AE08FA27-C79A-421F-B181-41A158932316}" srcOrd="8" destOrd="0" presId="urn:microsoft.com/office/officeart/2005/8/layout/pList1"/>
    <dgm:cxn modelId="{3DE1A0A4-DC5D-4B28-BC10-A6F0BF4F9D7C}" type="presParOf" srcId="{AE08FA27-C79A-421F-B181-41A158932316}" destId="{767339FE-D3DD-4190-AB31-D8AF38986A29}" srcOrd="0" destOrd="0" presId="urn:microsoft.com/office/officeart/2005/8/layout/pList1"/>
    <dgm:cxn modelId="{23000956-B19E-4AFF-8581-1CAC652D9E8D}" type="presParOf" srcId="{AE08FA27-C79A-421F-B181-41A158932316}" destId="{1CD90605-D9D4-4FB8-A337-86518E43FA53}" srcOrd="1" destOrd="0" presId="urn:microsoft.com/office/officeart/2005/8/layout/pList1"/>
    <dgm:cxn modelId="{A5B2C09E-0968-49C0-9E48-AD37A2223D14}" type="presParOf" srcId="{E9FB5CE8-464A-420A-8BDE-A65E6CE6B12B}" destId="{F93823F8-289D-49B8-8CE7-CE0C464FABD9}" srcOrd="9" destOrd="0" presId="urn:microsoft.com/office/officeart/2005/8/layout/pList1"/>
    <dgm:cxn modelId="{7DC22FC9-3520-41BB-98AD-8ED1DD3A89AF}" type="presParOf" srcId="{E9FB5CE8-464A-420A-8BDE-A65E6CE6B12B}" destId="{0FE1242D-D581-44F2-B94F-D8E87EE59D63}" srcOrd="10" destOrd="0" presId="urn:microsoft.com/office/officeart/2005/8/layout/pList1"/>
    <dgm:cxn modelId="{0C3EBA97-E457-4CB9-84C4-8DE8DE1F93B5}" type="presParOf" srcId="{0FE1242D-D581-44F2-B94F-D8E87EE59D63}" destId="{1A48519A-B045-487F-8808-29DB6FD5DF81}" srcOrd="0" destOrd="0" presId="urn:microsoft.com/office/officeart/2005/8/layout/pList1"/>
    <dgm:cxn modelId="{083B38B9-E627-44F4-A0E6-AACE7A4A8EEC}" type="presParOf" srcId="{0FE1242D-D581-44F2-B94F-D8E87EE59D63}" destId="{97242567-70C1-42A9-A359-1CD65CA70C84}" srcOrd="1" destOrd="0" presId="urn:microsoft.com/office/officeart/2005/8/layout/pList1"/>
    <dgm:cxn modelId="{84D664E2-E41E-4B3C-97EC-CB603369391B}" type="presParOf" srcId="{E9FB5CE8-464A-420A-8BDE-A65E6CE6B12B}" destId="{FF9CEE88-20E6-4DF4-A89F-30BAEC8C8672}" srcOrd="11" destOrd="0" presId="urn:microsoft.com/office/officeart/2005/8/layout/pList1"/>
    <dgm:cxn modelId="{9F46439A-6A8F-4C3B-949F-2850ADC806D3}" type="presParOf" srcId="{E9FB5CE8-464A-420A-8BDE-A65E6CE6B12B}" destId="{48D1F162-0C35-40AE-BF0E-DB2B70345DC7}" srcOrd="12" destOrd="0" presId="urn:microsoft.com/office/officeart/2005/8/layout/pList1"/>
    <dgm:cxn modelId="{C982A13E-4C93-46BF-A2FB-E1E85AEC9E62}" type="presParOf" srcId="{48D1F162-0C35-40AE-BF0E-DB2B70345DC7}" destId="{7D6FF66B-9633-4D8F-97E8-39B4727FD4CA}" srcOrd="0" destOrd="0" presId="urn:microsoft.com/office/officeart/2005/8/layout/pList1"/>
    <dgm:cxn modelId="{C7ACCE8D-DFB7-4118-BA48-64A0D498260B}" type="presParOf" srcId="{48D1F162-0C35-40AE-BF0E-DB2B70345DC7}" destId="{567A835A-AE02-4190-8EC7-BA133E3AF89F}" srcOrd="1" destOrd="0" presId="urn:microsoft.com/office/officeart/2005/8/layout/pList1"/>
    <dgm:cxn modelId="{B09E560A-6789-4738-B736-C0C853F1A6D1}" type="presParOf" srcId="{E9FB5CE8-464A-420A-8BDE-A65E6CE6B12B}" destId="{786B03E6-3F30-423D-B02B-DB2B0BDCE9A7}" srcOrd="13" destOrd="0" presId="urn:microsoft.com/office/officeart/2005/8/layout/pList1"/>
    <dgm:cxn modelId="{792E4768-2234-4B22-A237-09184C21364F}" type="presParOf" srcId="{E9FB5CE8-464A-420A-8BDE-A65E6CE6B12B}" destId="{D7806CD8-F70C-482D-988E-14059217570D}" srcOrd="14" destOrd="0" presId="urn:microsoft.com/office/officeart/2005/8/layout/pList1"/>
    <dgm:cxn modelId="{FE16D92F-C32D-4AFC-A339-9DF6252957A8}" type="presParOf" srcId="{D7806CD8-F70C-482D-988E-14059217570D}" destId="{77125142-1293-4D67-961A-3552B6CA86C5}" srcOrd="0" destOrd="0" presId="urn:microsoft.com/office/officeart/2005/8/layout/pList1"/>
    <dgm:cxn modelId="{7AE360E8-6312-4522-8B42-047726AA24BA}" type="presParOf" srcId="{D7806CD8-F70C-482D-988E-14059217570D}" destId="{200A0C8E-318E-4DBE-B11B-E37C9AB6D98D}" srcOrd="1" destOrd="0" presId="urn:microsoft.com/office/officeart/2005/8/layout/p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ACCB95-B3AB-4E14-8466-DA672B810339}">
      <dsp:nvSpPr>
        <dsp:cNvPr id="0" name=""/>
        <dsp:cNvSpPr/>
      </dsp:nvSpPr>
      <dsp:spPr>
        <a:xfrm>
          <a:off x="638651" y="0"/>
          <a:ext cx="7238047" cy="3623309"/>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3B51CCD-424C-4C68-B608-939A34C77219}">
      <dsp:nvSpPr>
        <dsp:cNvPr id="0" name=""/>
        <dsp:cNvSpPr/>
      </dsp:nvSpPr>
      <dsp:spPr>
        <a:xfrm>
          <a:off x="2910" y="1086992"/>
          <a:ext cx="1891006" cy="1449323"/>
        </a:xfrm>
        <a:prstGeom prst="roundRect">
          <a:avLst/>
        </a:prstGeom>
        <a:solidFill>
          <a:schemeClr val="bg1">
            <a:lumMod val="50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i="0" kern="1200" dirty="0">
              <a:latin typeface="Livvic" panose="020B0604020202020204" charset="0"/>
            </a:rPr>
            <a:t>Explore Stamp Registration, Transportation and</a:t>
          </a:r>
        </a:p>
        <a:p>
          <a:pPr marL="0" lvl="0" indent="0" algn="ctr" defTabSz="488950">
            <a:lnSpc>
              <a:spcPct val="90000"/>
            </a:lnSpc>
            <a:spcBef>
              <a:spcPct val="0"/>
            </a:spcBef>
            <a:spcAft>
              <a:spcPct val="35000"/>
            </a:spcAft>
            <a:buNone/>
          </a:pPr>
          <a:r>
            <a:rPr lang="en-US" sz="1100" b="0" i="0" kern="1200" dirty="0">
              <a:latin typeface="Livvic" panose="020B0604020202020204" charset="0"/>
            </a:rPr>
            <a:t> Ts-Ipass Datasets. Understand their attributes, categories and time period</a:t>
          </a:r>
          <a:r>
            <a:rPr lang="en-US" sz="1100" b="0" i="0" kern="1200" dirty="0"/>
            <a:t>. </a:t>
          </a:r>
          <a:endParaRPr lang="en-IN" sz="1100" kern="1200" dirty="0"/>
        </a:p>
      </dsp:txBody>
      <dsp:txXfrm>
        <a:off x="73660" y="1157742"/>
        <a:ext cx="1749506" cy="1307823"/>
      </dsp:txXfrm>
    </dsp:sp>
    <dsp:sp modelId="{C3D21845-96D2-4E70-B66D-5D729735426E}">
      <dsp:nvSpPr>
        <dsp:cNvPr id="0" name=""/>
        <dsp:cNvSpPr/>
      </dsp:nvSpPr>
      <dsp:spPr>
        <a:xfrm>
          <a:off x="2209084" y="1086992"/>
          <a:ext cx="1891006" cy="1449323"/>
        </a:xfrm>
        <a:prstGeom prst="roundRect">
          <a:avLst/>
        </a:prstGeom>
        <a:solidFill>
          <a:srgbClr val="FFFFFF">
            <a:lumMod val="50000"/>
          </a:srgb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i="0" kern="1200" dirty="0">
              <a:solidFill>
                <a:srgbClr val="FFFFFF"/>
              </a:solidFill>
              <a:latin typeface="Livvic" panose="020B0604020202020204" charset="0"/>
              <a:ea typeface="+mn-ea"/>
              <a:cs typeface="+mn-cs"/>
            </a:rPr>
            <a:t>Analyze trends and patterns within each department. </a:t>
          </a:r>
          <a:endParaRPr lang="en-IN" sz="1100" b="0" i="0" kern="1200" dirty="0">
            <a:solidFill>
              <a:srgbClr val="FFFFFF"/>
            </a:solidFill>
            <a:latin typeface="Livvic" panose="020B0604020202020204" charset="0"/>
            <a:ea typeface="+mn-ea"/>
            <a:cs typeface="+mn-cs"/>
          </a:endParaRPr>
        </a:p>
      </dsp:txBody>
      <dsp:txXfrm>
        <a:off x="2279834" y="1157742"/>
        <a:ext cx="1749506" cy="1307823"/>
      </dsp:txXfrm>
    </dsp:sp>
    <dsp:sp modelId="{DDD47059-F742-4628-ADF7-480EB5D62E91}">
      <dsp:nvSpPr>
        <dsp:cNvPr id="0" name=""/>
        <dsp:cNvSpPr/>
      </dsp:nvSpPr>
      <dsp:spPr>
        <a:xfrm>
          <a:off x="4415258" y="1086992"/>
          <a:ext cx="1891006" cy="1449323"/>
        </a:xfrm>
        <a:prstGeom prst="roundRect">
          <a:avLst/>
        </a:prstGeom>
        <a:solidFill>
          <a:srgbClr val="FFFFFF">
            <a:lumMod val="50000"/>
          </a:srgb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i="0" kern="1200" dirty="0">
              <a:solidFill>
                <a:srgbClr val="FFFFFF"/>
              </a:solidFill>
              <a:latin typeface="Livvic" panose="020B0604020202020204" charset="0"/>
              <a:ea typeface="+mn-ea"/>
              <a:cs typeface="+mn-cs"/>
            </a:rPr>
            <a:t>Identify growth opportunities and areas needing attention. </a:t>
          </a:r>
          <a:endParaRPr lang="en-IN" sz="1100" b="0" i="0" kern="1200" dirty="0">
            <a:solidFill>
              <a:srgbClr val="FFFFFF"/>
            </a:solidFill>
            <a:latin typeface="Livvic" panose="020B0604020202020204" charset="0"/>
            <a:ea typeface="+mn-ea"/>
            <a:cs typeface="+mn-cs"/>
          </a:endParaRPr>
        </a:p>
      </dsp:txBody>
      <dsp:txXfrm>
        <a:off x="4486008" y="1157742"/>
        <a:ext cx="1749506" cy="1307823"/>
      </dsp:txXfrm>
    </dsp:sp>
    <dsp:sp modelId="{28779529-6A5D-447D-80CD-6783C1D35654}">
      <dsp:nvSpPr>
        <dsp:cNvPr id="0" name=""/>
        <dsp:cNvSpPr/>
      </dsp:nvSpPr>
      <dsp:spPr>
        <a:xfrm>
          <a:off x="6621433" y="1086992"/>
          <a:ext cx="1891006" cy="1449323"/>
        </a:xfrm>
        <a:prstGeom prst="roundRect">
          <a:avLst/>
        </a:prstGeom>
        <a:solidFill>
          <a:srgbClr val="FFFFFF">
            <a:lumMod val="50000"/>
          </a:srgb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i="0" kern="1200" dirty="0">
              <a:solidFill>
                <a:srgbClr val="FFFFFF"/>
              </a:solidFill>
              <a:latin typeface="Livvic" panose="020B0604020202020204" charset="0"/>
              <a:ea typeface="+mn-ea"/>
              <a:cs typeface="+mn-cs"/>
            </a:rPr>
            <a:t>Find correlation among these departments and report the overall growth of the state through insights and relevant visuals such as shape maps.</a:t>
          </a:r>
          <a:endParaRPr lang="en-IN" sz="1100" b="0" i="0" kern="1200" dirty="0">
            <a:solidFill>
              <a:srgbClr val="FFFFFF"/>
            </a:solidFill>
            <a:latin typeface="Livvic" panose="020B0604020202020204" charset="0"/>
            <a:ea typeface="+mn-ea"/>
            <a:cs typeface="+mn-cs"/>
          </a:endParaRPr>
        </a:p>
      </dsp:txBody>
      <dsp:txXfrm>
        <a:off x="6692183" y="1157742"/>
        <a:ext cx="1749506" cy="13078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66C992-29B5-4B2C-AB08-6CB648C0DF14}">
      <dsp:nvSpPr>
        <dsp:cNvPr id="0" name=""/>
        <dsp:cNvSpPr/>
      </dsp:nvSpPr>
      <dsp:spPr>
        <a:xfrm>
          <a:off x="1003425" y="1338"/>
          <a:ext cx="2989444" cy="1793666"/>
        </a:xfrm>
        <a:prstGeom prst="rect">
          <a:avLst/>
        </a:prstGeom>
        <a:solidFill>
          <a:schemeClr val="bg1">
            <a:lumMod val="95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800100">
            <a:lnSpc>
              <a:spcPct val="90000"/>
            </a:lnSpc>
            <a:spcBef>
              <a:spcPct val="0"/>
            </a:spcBef>
            <a:spcAft>
              <a:spcPct val="35000"/>
            </a:spcAft>
            <a:buNone/>
          </a:pPr>
          <a:r>
            <a:rPr lang="en-US" sz="1800" b="0" i="0" kern="1200" dirty="0">
              <a:solidFill>
                <a:schemeClr val="accent6">
                  <a:lumMod val="50000"/>
                </a:schemeClr>
              </a:solidFill>
              <a:latin typeface="Livvic" panose="020B0604020202020204" charset="0"/>
            </a:rPr>
            <a:t>Kamareddy</a:t>
          </a:r>
          <a:r>
            <a:rPr lang="en-US" sz="1800" b="0" i="0" kern="1200" dirty="0">
              <a:solidFill>
                <a:schemeClr val="accent4">
                  <a:lumMod val="60000"/>
                  <a:lumOff val="40000"/>
                </a:schemeClr>
              </a:solidFill>
              <a:latin typeface="Livvic" panose="020B0604020202020204" charset="0"/>
            </a:rPr>
            <a:t> </a:t>
          </a:r>
        </a:p>
        <a:p>
          <a:pPr marL="0" lvl="0" indent="0" algn="ctr" defTabSz="800100">
            <a:lnSpc>
              <a:spcPct val="90000"/>
            </a:lnSpc>
            <a:spcBef>
              <a:spcPct val="0"/>
            </a:spcBef>
            <a:spcAft>
              <a:spcPct val="35000"/>
            </a:spcAft>
            <a:buNone/>
          </a:pPr>
          <a:r>
            <a:rPr lang="en-US" sz="1400" b="0" i="0" kern="1200" dirty="0">
              <a:solidFill>
                <a:schemeClr val="tx1">
                  <a:lumMod val="60000"/>
                  <a:lumOff val="40000"/>
                </a:schemeClr>
              </a:solidFill>
              <a:latin typeface="Livvic" panose="020B0604020202020204" charset="0"/>
            </a:rPr>
            <a:t>This district experiences the lowest sales in December, with </a:t>
          </a:r>
          <a:r>
            <a:rPr lang="en-US" sz="1400" b="0" i="0" kern="1200" dirty="0">
              <a:solidFill>
                <a:schemeClr val="accent4">
                  <a:lumMod val="60000"/>
                  <a:lumOff val="40000"/>
                </a:schemeClr>
              </a:solidFill>
              <a:latin typeface="Livvic" panose="020B0604020202020204" charset="0"/>
            </a:rPr>
            <a:t>898 </a:t>
          </a:r>
          <a:r>
            <a:rPr lang="en-US" sz="1400" b="0" i="0" kern="1200" dirty="0">
              <a:solidFill>
                <a:schemeClr val="accent4">
                  <a:lumMod val="60000"/>
                  <a:lumOff val="40000"/>
                </a:schemeClr>
              </a:solidFill>
              <a:latin typeface="Livvic" panose="020B0604020202020204" charset="0"/>
              <a:ea typeface="+mn-ea"/>
              <a:cs typeface="+mn-cs"/>
            </a:rPr>
            <a:t>units</a:t>
          </a:r>
          <a:r>
            <a:rPr lang="en-US" sz="1400" b="0" i="0" kern="1200" dirty="0">
              <a:solidFill>
                <a:schemeClr val="tx1">
                  <a:lumMod val="60000"/>
                  <a:lumOff val="40000"/>
                </a:schemeClr>
              </a:solidFill>
              <a:latin typeface="Livvic" panose="020B0604020202020204" charset="0"/>
            </a:rPr>
            <a:t>, and the highest in May, with </a:t>
          </a:r>
          <a:r>
            <a:rPr lang="en-US" sz="1400" b="0" i="0" kern="1200" dirty="0">
              <a:solidFill>
                <a:schemeClr val="accent4">
                  <a:lumMod val="60000"/>
                  <a:lumOff val="40000"/>
                </a:schemeClr>
              </a:solidFill>
              <a:latin typeface="Livvic" panose="020B0604020202020204" charset="0"/>
            </a:rPr>
            <a:t>2,590 units</a:t>
          </a:r>
          <a:r>
            <a:rPr lang="en-US" sz="1400" b="0" i="0" kern="1200" dirty="0">
              <a:solidFill>
                <a:schemeClr val="tx1">
                  <a:lumMod val="60000"/>
                  <a:lumOff val="40000"/>
                </a:schemeClr>
              </a:solidFill>
              <a:latin typeface="Livvic" panose="020B0604020202020204" charset="0"/>
            </a:rPr>
            <a:t>. Seasonal factors like </a:t>
          </a:r>
          <a:r>
            <a:rPr lang="en-US" sz="1400" b="0" i="0" kern="1200" dirty="0">
              <a:solidFill>
                <a:schemeClr val="tx1">
                  <a:lumMod val="50000"/>
                </a:schemeClr>
              </a:solidFill>
              <a:latin typeface="Livvic" panose="020B0604020202020204" charset="0"/>
            </a:rPr>
            <a:t>climate and agricultural activities </a:t>
          </a:r>
          <a:r>
            <a:rPr lang="en-US" sz="1400" b="0" i="0" kern="1200" dirty="0">
              <a:solidFill>
                <a:schemeClr val="tx1">
                  <a:lumMod val="60000"/>
                  <a:lumOff val="40000"/>
                </a:schemeClr>
              </a:solidFill>
              <a:latin typeface="Livvic" panose="020B0604020202020204" charset="0"/>
            </a:rPr>
            <a:t>might influence these trends.</a:t>
          </a:r>
          <a:endParaRPr lang="en-IN" sz="1400" kern="1200" dirty="0">
            <a:solidFill>
              <a:schemeClr val="tx1">
                <a:lumMod val="60000"/>
                <a:lumOff val="40000"/>
              </a:schemeClr>
            </a:solidFill>
            <a:latin typeface="Livvic" panose="020B0604020202020204" charset="0"/>
          </a:endParaRPr>
        </a:p>
      </dsp:txBody>
      <dsp:txXfrm>
        <a:off x="1003425" y="1338"/>
        <a:ext cx="2989444" cy="1793666"/>
      </dsp:txXfrm>
    </dsp:sp>
    <dsp:sp modelId="{14112B22-240D-4733-A56F-1D8BB81409B0}">
      <dsp:nvSpPr>
        <dsp:cNvPr id="0" name=""/>
        <dsp:cNvSpPr/>
      </dsp:nvSpPr>
      <dsp:spPr>
        <a:xfrm>
          <a:off x="4291814" y="1338"/>
          <a:ext cx="2989444" cy="1793666"/>
        </a:xfrm>
        <a:prstGeom prst="rect">
          <a:avLst/>
        </a:prstGeom>
        <a:solidFill>
          <a:srgbClr val="FFFFFF">
            <a:lumMod val="95000"/>
          </a:srgb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800100">
            <a:lnSpc>
              <a:spcPct val="90000"/>
            </a:lnSpc>
            <a:spcBef>
              <a:spcPct val="0"/>
            </a:spcBef>
            <a:spcAft>
              <a:spcPct val="35000"/>
            </a:spcAft>
            <a:buNone/>
          </a:pPr>
          <a:r>
            <a:rPr lang="en-US" sz="1800" b="0" i="0" kern="1200" dirty="0">
              <a:solidFill>
                <a:schemeClr val="accent6">
                  <a:lumMod val="50000"/>
                </a:schemeClr>
              </a:solidFill>
              <a:latin typeface="Livvic" panose="020B0604020202020204" charset="0"/>
              <a:ea typeface="+mn-ea"/>
              <a:cs typeface="+mn-cs"/>
            </a:rPr>
            <a:t>Karimnagar </a:t>
          </a:r>
        </a:p>
        <a:p>
          <a:pPr marL="0" lvl="0" indent="0" algn="ctr" defTabSz="800100">
            <a:lnSpc>
              <a:spcPct val="90000"/>
            </a:lnSpc>
            <a:spcBef>
              <a:spcPct val="0"/>
            </a:spcBef>
            <a:spcAft>
              <a:spcPct val="35000"/>
            </a:spcAft>
            <a:buNone/>
          </a:pPr>
          <a:r>
            <a:rPr lang="en-US" sz="1400" b="0" i="0" kern="1200" dirty="0">
              <a:solidFill>
                <a:srgbClr val="434343">
                  <a:lumMod val="60000"/>
                  <a:lumOff val="40000"/>
                </a:srgbClr>
              </a:solidFill>
              <a:latin typeface="Livvic" panose="020B0604020202020204" charset="0"/>
              <a:ea typeface="+mn-ea"/>
              <a:cs typeface="+mn-cs"/>
            </a:rPr>
            <a:t>February marks the lowest sales in Karimnagar, with </a:t>
          </a:r>
          <a:r>
            <a:rPr lang="en-US" sz="1400" b="0" i="0" kern="1200" dirty="0">
              <a:solidFill>
                <a:schemeClr val="accent4">
                  <a:lumMod val="60000"/>
                  <a:lumOff val="40000"/>
                </a:schemeClr>
              </a:solidFill>
              <a:latin typeface="Livvic" panose="020B0604020202020204" charset="0"/>
              <a:ea typeface="+mn-ea"/>
              <a:cs typeface="+mn-cs"/>
            </a:rPr>
            <a:t>1,309 units</a:t>
          </a:r>
          <a:r>
            <a:rPr lang="en-US" sz="1400" b="0" i="0" kern="1200" dirty="0">
              <a:solidFill>
                <a:srgbClr val="434343">
                  <a:lumMod val="60000"/>
                  <a:lumOff val="40000"/>
                </a:srgbClr>
              </a:solidFill>
              <a:latin typeface="Livvic" panose="020B0604020202020204" charset="0"/>
              <a:ea typeface="+mn-ea"/>
              <a:cs typeface="+mn-cs"/>
            </a:rPr>
            <a:t>, while May sees the highest sales at </a:t>
          </a:r>
          <a:r>
            <a:rPr lang="en-US" sz="1400" b="0" i="0" kern="1200" dirty="0">
              <a:solidFill>
                <a:schemeClr val="accent4">
                  <a:lumMod val="60000"/>
                  <a:lumOff val="40000"/>
                </a:schemeClr>
              </a:solidFill>
              <a:latin typeface="Livvic" panose="020B0604020202020204" charset="0"/>
              <a:ea typeface="+mn-ea"/>
              <a:cs typeface="+mn-cs"/>
            </a:rPr>
            <a:t>4,867 units</a:t>
          </a:r>
          <a:r>
            <a:rPr lang="en-US" sz="1400" b="0" i="0" kern="1200" dirty="0">
              <a:solidFill>
                <a:srgbClr val="434343">
                  <a:lumMod val="60000"/>
                  <a:lumOff val="40000"/>
                </a:srgbClr>
              </a:solidFill>
              <a:latin typeface="Livvic" panose="020B0604020202020204" charset="0"/>
              <a:ea typeface="+mn-ea"/>
              <a:cs typeface="+mn-cs"/>
            </a:rPr>
            <a:t>. This could be linked to better </a:t>
          </a:r>
          <a:r>
            <a:rPr lang="en-US" sz="1400" b="0" i="0" kern="1200" dirty="0">
              <a:solidFill>
                <a:schemeClr val="tx1">
                  <a:lumMod val="50000"/>
                </a:schemeClr>
              </a:solidFill>
              <a:latin typeface="Livvic" panose="020B0604020202020204" charset="0"/>
              <a:ea typeface="+mn-ea"/>
              <a:cs typeface="+mn-cs"/>
            </a:rPr>
            <a:t>weather conditions</a:t>
          </a:r>
          <a:r>
            <a:rPr lang="en-US" sz="1400" b="0" i="0" kern="1200" dirty="0">
              <a:solidFill>
                <a:srgbClr val="434343">
                  <a:lumMod val="60000"/>
                  <a:lumOff val="40000"/>
                </a:srgbClr>
              </a:solidFill>
              <a:latin typeface="Livvic" panose="020B0604020202020204" charset="0"/>
              <a:ea typeface="+mn-ea"/>
              <a:cs typeface="+mn-cs"/>
            </a:rPr>
            <a:t> for vehicle purchases and travel during May.</a:t>
          </a:r>
          <a:endParaRPr lang="en-IN" sz="1400" b="0" i="0" kern="1200" dirty="0">
            <a:solidFill>
              <a:srgbClr val="434343">
                <a:lumMod val="60000"/>
                <a:lumOff val="40000"/>
              </a:srgbClr>
            </a:solidFill>
            <a:latin typeface="Livvic" panose="020B0604020202020204" charset="0"/>
            <a:ea typeface="+mn-ea"/>
            <a:cs typeface="+mn-cs"/>
          </a:endParaRPr>
        </a:p>
      </dsp:txBody>
      <dsp:txXfrm>
        <a:off x="4291814" y="1338"/>
        <a:ext cx="2989444" cy="1793666"/>
      </dsp:txXfrm>
    </dsp:sp>
    <dsp:sp modelId="{121DFB7C-DA28-4DFE-8651-1EF7D104B101}">
      <dsp:nvSpPr>
        <dsp:cNvPr id="0" name=""/>
        <dsp:cNvSpPr/>
      </dsp:nvSpPr>
      <dsp:spPr>
        <a:xfrm>
          <a:off x="1003425" y="2093949"/>
          <a:ext cx="2989444" cy="1793666"/>
        </a:xfrm>
        <a:prstGeom prst="rect">
          <a:avLst/>
        </a:prstGeom>
        <a:solidFill>
          <a:srgbClr val="FFFFFF">
            <a:lumMod val="95000"/>
          </a:srgb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622300">
            <a:lnSpc>
              <a:spcPct val="90000"/>
            </a:lnSpc>
            <a:spcBef>
              <a:spcPct val="0"/>
            </a:spcBef>
            <a:spcAft>
              <a:spcPct val="35000"/>
            </a:spcAft>
            <a:buNone/>
          </a:pPr>
          <a:r>
            <a:rPr lang="en-US" sz="1800" b="0" i="0" kern="1200" dirty="0">
              <a:solidFill>
                <a:schemeClr val="accent6">
                  <a:lumMod val="50000"/>
                </a:schemeClr>
              </a:solidFill>
              <a:latin typeface="Livvic" panose="020B0604020202020204" charset="0"/>
              <a:ea typeface="+mn-ea"/>
              <a:cs typeface="+mn-cs"/>
            </a:rPr>
            <a:t>Kumurambheem Asifabad</a:t>
          </a:r>
        </a:p>
        <a:p>
          <a:pPr marL="0" lvl="0" indent="0" algn="ctr" defTabSz="622300">
            <a:lnSpc>
              <a:spcPct val="90000"/>
            </a:lnSpc>
            <a:spcBef>
              <a:spcPct val="0"/>
            </a:spcBef>
            <a:spcAft>
              <a:spcPct val="35000"/>
            </a:spcAft>
            <a:buNone/>
          </a:pPr>
          <a:r>
            <a:rPr lang="en-US" sz="1400" b="0" i="0" kern="1200" dirty="0">
              <a:solidFill>
                <a:srgbClr val="434343">
                  <a:lumMod val="60000"/>
                  <a:lumOff val="40000"/>
                </a:srgbClr>
              </a:solidFill>
              <a:latin typeface="Livvic" panose="020B0604020202020204" charset="0"/>
              <a:ea typeface="+mn-ea"/>
              <a:cs typeface="+mn-cs"/>
            </a:rPr>
            <a:t> December reports the lowest sales in this district, with </a:t>
          </a:r>
          <a:r>
            <a:rPr lang="en-US" sz="1400" b="0" i="0" kern="1200" dirty="0">
              <a:solidFill>
                <a:schemeClr val="accent4">
                  <a:lumMod val="60000"/>
                  <a:lumOff val="40000"/>
                </a:schemeClr>
              </a:solidFill>
              <a:latin typeface="Livvic" panose="020B0604020202020204" charset="0"/>
              <a:ea typeface="+mn-ea"/>
              <a:cs typeface="+mn-cs"/>
            </a:rPr>
            <a:t>333 units</a:t>
          </a:r>
          <a:r>
            <a:rPr lang="en-US" sz="1400" b="0" i="0" kern="1200" dirty="0">
              <a:solidFill>
                <a:srgbClr val="434343">
                  <a:lumMod val="60000"/>
                  <a:lumOff val="40000"/>
                </a:srgbClr>
              </a:solidFill>
              <a:latin typeface="Livvic" panose="020B0604020202020204" charset="0"/>
              <a:ea typeface="+mn-ea"/>
              <a:cs typeface="+mn-cs"/>
            </a:rPr>
            <a:t>, while March records the highest sales at </a:t>
          </a:r>
          <a:r>
            <a:rPr lang="en-US" sz="1400" b="0" i="0" kern="1200" dirty="0">
              <a:solidFill>
                <a:schemeClr val="accent4">
                  <a:lumMod val="60000"/>
                  <a:lumOff val="40000"/>
                </a:schemeClr>
              </a:solidFill>
              <a:latin typeface="Livvic" panose="020B0604020202020204" charset="0"/>
              <a:ea typeface="+mn-ea"/>
              <a:cs typeface="+mn-cs"/>
            </a:rPr>
            <a:t>1,405 units</a:t>
          </a:r>
          <a:r>
            <a:rPr lang="en-US" sz="1400" b="0" i="0" kern="1200" dirty="0">
              <a:solidFill>
                <a:srgbClr val="434343">
                  <a:lumMod val="60000"/>
                  <a:lumOff val="40000"/>
                </a:srgbClr>
              </a:solidFill>
              <a:latin typeface="Livvic" panose="020B0604020202020204" charset="0"/>
              <a:ea typeface="+mn-ea"/>
              <a:cs typeface="+mn-cs"/>
            </a:rPr>
            <a:t>. </a:t>
          </a:r>
          <a:r>
            <a:rPr lang="en-US" sz="1400" b="0" i="0" kern="1200" dirty="0">
              <a:solidFill>
                <a:schemeClr val="tx1">
                  <a:lumMod val="50000"/>
                </a:schemeClr>
              </a:solidFill>
              <a:latin typeface="Livvic" panose="020B0604020202020204" charset="0"/>
              <a:ea typeface="+mn-ea"/>
              <a:cs typeface="+mn-cs"/>
            </a:rPr>
            <a:t>Agricultural activities </a:t>
          </a:r>
          <a:r>
            <a:rPr lang="en-US" sz="1400" b="0" i="0" kern="1200" dirty="0">
              <a:solidFill>
                <a:srgbClr val="434343">
                  <a:lumMod val="60000"/>
                  <a:lumOff val="40000"/>
                </a:srgbClr>
              </a:solidFill>
              <a:latin typeface="Livvic" panose="020B0604020202020204" charset="0"/>
              <a:ea typeface="+mn-ea"/>
              <a:cs typeface="+mn-cs"/>
            </a:rPr>
            <a:t>during these months may affect vehicle demand.</a:t>
          </a:r>
          <a:endParaRPr lang="en-IN" sz="1400" b="0" i="0" kern="1200" dirty="0">
            <a:solidFill>
              <a:srgbClr val="434343">
                <a:lumMod val="60000"/>
                <a:lumOff val="40000"/>
              </a:srgbClr>
            </a:solidFill>
            <a:latin typeface="Livvic" panose="020B0604020202020204" charset="0"/>
            <a:ea typeface="+mn-ea"/>
            <a:cs typeface="+mn-cs"/>
          </a:endParaRPr>
        </a:p>
      </dsp:txBody>
      <dsp:txXfrm>
        <a:off x="1003425" y="2093949"/>
        <a:ext cx="2989444" cy="1793666"/>
      </dsp:txXfrm>
    </dsp:sp>
    <dsp:sp modelId="{5372939C-2183-4F43-9B6E-2DF4DE25902C}">
      <dsp:nvSpPr>
        <dsp:cNvPr id="0" name=""/>
        <dsp:cNvSpPr/>
      </dsp:nvSpPr>
      <dsp:spPr>
        <a:xfrm>
          <a:off x="4291814" y="2093949"/>
          <a:ext cx="2989444" cy="1793666"/>
        </a:xfrm>
        <a:prstGeom prst="rect">
          <a:avLst/>
        </a:prstGeom>
        <a:solidFill>
          <a:schemeClr val="bg1">
            <a:lumMod val="95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622300">
            <a:lnSpc>
              <a:spcPct val="90000"/>
            </a:lnSpc>
            <a:spcBef>
              <a:spcPct val="0"/>
            </a:spcBef>
            <a:spcAft>
              <a:spcPct val="35000"/>
            </a:spcAft>
            <a:buNone/>
          </a:pPr>
          <a:r>
            <a:rPr lang="en-US" sz="1800" b="0" i="0" kern="1200" dirty="0">
              <a:solidFill>
                <a:schemeClr val="accent6">
                  <a:lumMod val="50000"/>
                </a:schemeClr>
              </a:solidFill>
              <a:latin typeface="Livvic" panose="020B0604020202020204" charset="0"/>
              <a:ea typeface="+mn-ea"/>
              <a:cs typeface="+mn-cs"/>
            </a:rPr>
            <a:t>Hanumakonda and Mulugu</a:t>
          </a:r>
          <a:endParaRPr lang="en-US" sz="1400" b="0" i="0" kern="1200" dirty="0">
            <a:solidFill>
              <a:schemeClr val="accent6">
                <a:lumMod val="50000"/>
              </a:schemeClr>
            </a:solidFill>
            <a:latin typeface="Livvic" panose="020B0604020202020204" charset="0"/>
            <a:ea typeface="+mn-ea"/>
            <a:cs typeface="+mn-cs"/>
          </a:endParaRPr>
        </a:p>
        <a:p>
          <a:pPr marL="0" lvl="0" indent="0" algn="ctr" defTabSz="622300">
            <a:lnSpc>
              <a:spcPct val="90000"/>
            </a:lnSpc>
            <a:spcBef>
              <a:spcPct val="0"/>
            </a:spcBef>
            <a:spcAft>
              <a:spcPct val="35000"/>
            </a:spcAft>
            <a:buNone/>
          </a:pPr>
          <a:r>
            <a:rPr lang="en-US" sz="1400" b="0" i="0" kern="1200" dirty="0">
              <a:solidFill>
                <a:srgbClr val="434343">
                  <a:lumMod val="60000"/>
                  <a:lumOff val="40000"/>
                </a:srgbClr>
              </a:solidFill>
              <a:latin typeface="Livvic" panose="020B0604020202020204" charset="0"/>
              <a:ea typeface="+mn-ea"/>
              <a:cs typeface="+mn-cs"/>
            </a:rPr>
            <a:t> Notably, there were </a:t>
          </a:r>
          <a:r>
            <a:rPr lang="en-US" sz="1400" b="0" i="0" kern="1200" dirty="0">
              <a:solidFill>
                <a:schemeClr val="accent4">
                  <a:lumMod val="60000"/>
                  <a:lumOff val="40000"/>
                </a:schemeClr>
              </a:solidFill>
              <a:latin typeface="Livvic" panose="020B0604020202020204" charset="0"/>
              <a:ea typeface="+mn-ea"/>
              <a:cs typeface="+mn-cs"/>
            </a:rPr>
            <a:t>no vehicle </a:t>
          </a:r>
          <a:r>
            <a:rPr lang="en-US" sz="1400" b="0" i="0" kern="1200" dirty="0">
              <a:solidFill>
                <a:srgbClr val="434343">
                  <a:lumMod val="60000"/>
                  <a:lumOff val="40000"/>
                </a:srgbClr>
              </a:solidFill>
              <a:latin typeface="Livvic" panose="020B0604020202020204" charset="0"/>
              <a:ea typeface="+mn-ea"/>
              <a:cs typeface="+mn-cs"/>
            </a:rPr>
            <a:t>sales recorded in Hanumakonda and Mulugu during the observed period. This could be due to various factors, including limited economic activity or </a:t>
          </a:r>
          <a:r>
            <a:rPr lang="en-US" sz="1400" b="0" i="0" kern="1200" dirty="0">
              <a:solidFill>
                <a:schemeClr val="tx1">
                  <a:lumMod val="50000"/>
                </a:schemeClr>
              </a:solidFill>
              <a:latin typeface="Livvic" panose="020B0604020202020204" charset="0"/>
              <a:ea typeface="+mn-ea"/>
              <a:cs typeface="+mn-cs"/>
            </a:rPr>
            <a:t>data collection issues</a:t>
          </a:r>
          <a:r>
            <a:rPr lang="en-US" sz="1400" b="0" i="0" kern="1200" dirty="0">
              <a:solidFill>
                <a:srgbClr val="434343">
                  <a:lumMod val="60000"/>
                  <a:lumOff val="40000"/>
                </a:srgbClr>
              </a:solidFill>
              <a:latin typeface="Livvic" panose="020B0604020202020204" charset="0"/>
              <a:ea typeface="+mn-ea"/>
              <a:cs typeface="+mn-cs"/>
            </a:rPr>
            <a:t>.</a:t>
          </a:r>
          <a:endParaRPr lang="en-IN" sz="1400" b="0" i="0" kern="1200" dirty="0">
            <a:solidFill>
              <a:srgbClr val="434343">
                <a:lumMod val="60000"/>
                <a:lumOff val="40000"/>
              </a:srgbClr>
            </a:solidFill>
            <a:latin typeface="Livvic" panose="020B0604020202020204" charset="0"/>
            <a:ea typeface="+mn-ea"/>
            <a:cs typeface="+mn-cs"/>
          </a:endParaRPr>
        </a:p>
      </dsp:txBody>
      <dsp:txXfrm>
        <a:off x="4291814" y="2093949"/>
        <a:ext cx="2989444" cy="179366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526869-7EBD-439D-BDA3-A8201F82B766}">
      <dsp:nvSpPr>
        <dsp:cNvPr id="0" name=""/>
        <dsp:cNvSpPr/>
      </dsp:nvSpPr>
      <dsp:spPr>
        <a:xfrm>
          <a:off x="0" y="0"/>
          <a:ext cx="8879594" cy="2082188"/>
        </a:xfrm>
        <a:prstGeom prst="roundRect">
          <a:avLst>
            <a:gd name="adj" fmla="val 10000"/>
          </a:avLst>
        </a:prstGeom>
        <a:solidFill>
          <a:schemeClr val="dk2">
            <a:alpha val="90000"/>
            <a:tint val="40000"/>
            <a:hueOff val="0"/>
            <a:satOff val="0"/>
            <a:lumOff val="0"/>
            <a:alphaOff val="0"/>
          </a:schemeClr>
        </a:solidFill>
        <a:ln w="254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9C7517B-D76D-48E3-AA27-740771DBCA8D}">
      <dsp:nvSpPr>
        <dsp:cNvPr id="0" name=""/>
        <dsp:cNvSpPr/>
      </dsp:nvSpPr>
      <dsp:spPr>
        <a:xfrm>
          <a:off x="269240" y="277625"/>
          <a:ext cx="1544650" cy="1526938"/>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1000" b="-21000"/>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798FE24-08A9-4773-9975-1263260A8A5C}">
      <dsp:nvSpPr>
        <dsp:cNvPr id="0" name=""/>
        <dsp:cNvSpPr/>
      </dsp:nvSpPr>
      <dsp:spPr>
        <a:xfrm rot="10800000">
          <a:off x="269240" y="2082188"/>
          <a:ext cx="1544650" cy="2544896"/>
        </a:xfrm>
        <a:prstGeom prst="round2SameRect">
          <a:avLst>
            <a:gd name="adj1" fmla="val 10500"/>
            <a:gd name="adj2" fmla="val 0"/>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71120" numCol="1" spcCol="1270" anchor="t" anchorCtr="0">
          <a:noAutofit/>
        </a:bodyPr>
        <a:lstStyle/>
        <a:p>
          <a:pPr marL="0" lvl="0" indent="0" algn="ctr" defTabSz="444500">
            <a:lnSpc>
              <a:spcPct val="90000"/>
            </a:lnSpc>
            <a:spcBef>
              <a:spcPct val="0"/>
            </a:spcBef>
            <a:spcAft>
              <a:spcPct val="35000"/>
            </a:spcAft>
            <a:buNone/>
          </a:pPr>
          <a:r>
            <a:rPr lang="en-US" sz="1000" b="1" i="0" kern="1200" dirty="0">
              <a:latin typeface="Livvic" panose="020B0604020202020204" charset="0"/>
            </a:rPr>
            <a:t>Pharmaceuticals and Chemicals</a:t>
          </a:r>
          <a:r>
            <a:rPr lang="en-US" sz="1000" b="0" i="0" kern="1200" dirty="0">
              <a:latin typeface="Livvic" panose="020B0604020202020204" charset="0"/>
            </a:rPr>
            <a:t>: </a:t>
          </a:r>
        </a:p>
        <a:p>
          <a:pPr marL="0" lvl="0" indent="0" algn="ctr" defTabSz="444500">
            <a:lnSpc>
              <a:spcPct val="90000"/>
            </a:lnSpc>
            <a:spcBef>
              <a:spcPct val="0"/>
            </a:spcBef>
            <a:spcAft>
              <a:spcPct val="35000"/>
            </a:spcAft>
            <a:buNone/>
          </a:pPr>
          <a:r>
            <a:rPr lang="en-US" sz="1000" b="0" i="0" kern="1200" dirty="0">
              <a:latin typeface="Livvic" panose="020B0604020202020204" charset="0"/>
            </a:rPr>
            <a:t>This sector has shown significant investments in Rangareddy, Sangareddy, Medchal Malkajgiri, Medak, and Mahabubnagar districts, indicating its prominence and potential for growth</a:t>
          </a:r>
          <a:r>
            <a:rPr lang="en-US" sz="1050" b="0" i="0" kern="1200" dirty="0">
              <a:latin typeface="Livvic" panose="020B0604020202020204" charset="0"/>
            </a:rPr>
            <a:t>.</a:t>
          </a:r>
          <a:endParaRPr lang="en-IN" sz="1050" kern="1200" dirty="0">
            <a:latin typeface="Livvic" panose="020B0604020202020204" charset="0"/>
          </a:endParaRPr>
        </a:p>
      </dsp:txBody>
      <dsp:txXfrm rot="10800000">
        <a:off x="316743" y="2082188"/>
        <a:ext cx="1449644" cy="2497393"/>
      </dsp:txXfrm>
    </dsp:sp>
    <dsp:sp modelId="{141C00C3-75F9-4DDB-A35A-21E0BE9DFBB4}">
      <dsp:nvSpPr>
        <dsp:cNvPr id="0" name=""/>
        <dsp:cNvSpPr/>
      </dsp:nvSpPr>
      <dsp:spPr>
        <a:xfrm>
          <a:off x="1968356" y="277625"/>
          <a:ext cx="1544650" cy="1526938"/>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29000" r="-29000"/>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B508A21-C357-4540-8145-56B2EF52659F}">
      <dsp:nvSpPr>
        <dsp:cNvPr id="0" name=""/>
        <dsp:cNvSpPr/>
      </dsp:nvSpPr>
      <dsp:spPr>
        <a:xfrm rot="10800000">
          <a:off x="1968356" y="2082188"/>
          <a:ext cx="1544650" cy="2544896"/>
        </a:xfrm>
        <a:prstGeom prst="round2SameRect">
          <a:avLst>
            <a:gd name="adj1" fmla="val 10500"/>
            <a:gd name="adj2" fmla="val 0"/>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71120" numCol="1" spcCol="1270" anchor="t" anchorCtr="0">
          <a:noAutofit/>
        </a:bodyPr>
        <a:lstStyle/>
        <a:p>
          <a:pPr marL="0" lvl="0" indent="0" algn="ctr" defTabSz="444500">
            <a:lnSpc>
              <a:spcPct val="90000"/>
            </a:lnSpc>
            <a:spcBef>
              <a:spcPct val="0"/>
            </a:spcBef>
            <a:spcAft>
              <a:spcPct val="35000"/>
            </a:spcAft>
            <a:buNone/>
          </a:pPr>
          <a:r>
            <a:rPr lang="en-US" sz="1000" b="1" i="0" kern="1200" dirty="0">
              <a:latin typeface="Livvic" panose="020B0604020202020204" charset="0"/>
            </a:rPr>
            <a:t>Engineering:</a:t>
          </a:r>
        </a:p>
        <a:p>
          <a:pPr marL="0" lvl="0" indent="0" algn="ctr" defTabSz="444500">
            <a:lnSpc>
              <a:spcPct val="90000"/>
            </a:lnSpc>
            <a:spcBef>
              <a:spcPct val="0"/>
            </a:spcBef>
            <a:spcAft>
              <a:spcPct val="35000"/>
            </a:spcAft>
            <a:buNone/>
          </a:pPr>
          <a:r>
            <a:rPr lang="en-US" sz="1000" b="0" i="0" kern="1200" dirty="0">
              <a:latin typeface="Livvic" panose="020B0604020202020204" charset="0"/>
            </a:rPr>
            <a:t> Investments in the Engineering sector have been substantial in Rangareddy, Sangareddy, Medchal Malkajgiri, Medak, and Mahabubnagar districts, reflecting a strong focus on infrastructure and technological advancements.</a:t>
          </a:r>
          <a:endParaRPr lang="en-IN" sz="1000" kern="1200" dirty="0">
            <a:latin typeface="Livvic" panose="020B0604020202020204" charset="0"/>
          </a:endParaRPr>
        </a:p>
      </dsp:txBody>
      <dsp:txXfrm rot="10800000">
        <a:off x="2015859" y="2082188"/>
        <a:ext cx="1449644" cy="2497393"/>
      </dsp:txXfrm>
    </dsp:sp>
    <dsp:sp modelId="{C2912757-4103-487D-B2FF-69FB7AA69D60}">
      <dsp:nvSpPr>
        <dsp:cNvPr id="0" name=""/>
        <dsp:cNvSpPr/>
      </dsp:nvSpPr>
      <dsp:spPr>
        <a:xfrm>
          <a:off x="3667471" y="277625"/>
          <a:ext cx="1544650" cy="1526938"/>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20000" r="-20000"/>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D78F0BE-7699-4789-AB80-24C01D22CBF9}">
      <dsp:nvSpPr>
        <dsp:cNvPr id="0" name=""/>
        <dsp:cNvSpPr/>
      </dsp:nvSpPr>
      <dsp:spPr>
        <a:xfrm rot="10800000">
          <a:off x="3667471" y="2082188"/>
          <a:ext cx="1544650" cy="2544896"/>
        </a:xfrm>
        <a:prstGeom prst="round2SameRect">
          <a:avLst>
            <a:gd name="adj1" fmla="val 10500"/>
            <a:gd name="adj2" fmla="val 0"/>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71120" numCol="1" spcCol="1270" anchor="t" anchorCtr="0">
          <a:noAutofit/>
        </a:bodyPr>
        <a:lstStyle/>
        <a:p>
          <a:pPr marL="0" lvl="0" indent="0" algn="ctr" defTabSz="444500">
            <a:lnSpc>
              <a:spcPct val="90000"/>
            </a:lnSpc>
            <a:spcBef>
              <a:spcPct val="0"/>
            </a:spcBef>
            <a:spcAft>
              <a:spcPct val="35000"/>
            </a:spcAft>
            <a:buNone/>
          </a:pPr>
          <a:r>
            <a:rPr lang="en-US" sz="1000" b="1" i="0" kern="1200" dirty="0">
              <a:latin typeface="Livvic" panose="020B0604020202020204" charset="0"/>
            </a:rPr>
            <a:t>Granit and Stone Crushing</a:t>
          </a:r>
          <a:r>
            <a:rPr lang="en-US" sz="1000" b="0" i="0" kern="1200" dirty="0">
              <a:latin typeface="Livvic" panose="020B0604020202020204" charset="0"/>
            </a:rPr>
            <a:t>: </a:t>
          </a:r>
        </a:p>
        <a:p>
          <a:pPr marL="0" lvl="0" indent="0" algn="ctr" defTabSz="444500">
            <a:lnSpc>
              <a:spcPct val="90000"/>
            </a:lnSpc>
            <a:spcBef>
              <a:spcPct val="0"/>
            </a:spcBef>
            <a:spcAft>
              <a:spcPct val="35000"/>
            </a:spcAft>
            <a:buNone/>
          </a:pPr>
          <a:r>
            <a:rPr lang="en-US" sz="1000" b="0" i="0" kern="1200" dirty="0">
              <a:latin typeface="Livvic" panose="020B0604020202020204" charset="0"/>
            </a:rPr>
            <a:t>The Granit and Stone Crushing sector has garnered notable investments in Rangareddy, Sangareddy, Medchal Malkajgiri, Medak, and Mahabubnagar districts, suggesting demand for construction materials.</a:t>
          </a:r>
          <a:endParaRPr lang="en-IN" sz="1000" kern="1200" dirty="0">
            <a:latin typeface="Livvic" panose="020B0604020202020204" charset="0"/>
          </a:endParaRPr>
        </a:p>
      </dsp:txBody>
      <dsp:txXfrm rot="10800000">
        <a:off x="3714974" y="2082188"/>
        <a:ext cx="1449644" cy="2497393"/>
      </dsp:txXfrm>
    </dsp:sp>
    <dsp:sp modelId="{9834CF30-A3A8-489C-BEEE-5C86F17BB11A}">
      <dsp:nvSpPr>
        <dsp:cNvPr id="0" name=""/>
        <dsp:cNvSpPr/>
      </dsp:nvSpPr>
      <dsp:spPr>
        <a:xfrm>
          <a:off x="5366587" y="277625"/>
          <a:ext cx="1544650" cy="1526938"/>
        </a:xfrm>
        <a:prstGeom prst="roundRect">
          <a:avLst>
            <a:gd name="adj" fmla="val 10000"/>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l="-29000" r="-29000"/>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DA8FC32-FF22-46F6-8726-63C7EF71F7D3}">
      <dsp:nvSpPr>
        <dsp:cNvPr id="0" name=""/>
        <dsp:cNvSpPr/>
      </dsp:nvSpPr>
      <dsp:spPr>
        <a:xfrm rot="10800000">
          <a:off x="5366587" y="2082188"/>
          <a:ext cx="1544650" cy="2544896"/>
        </a:xfrm>
        <a:prstGeom prst="round2SameRect">
          <a:avLst>
            <a:gd name="adj1" fmla="val 10500"/>
            <a:gd name="adj2" fmla="val 0"/>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71120" numCol="1" spcCol="1270" anchor="t" anchorCtr="0">
          <a:noAutofit/>
        </a:bodyPr>
        <a:lstStyle/>
        <a:p>
          <a:pPr marL="0" lvl="0" indent="0" algn="ctr" defTabSz="444500">
            <a:lnSpc>
              <a:spcPct val="90000"/>
            </a:lnSpc>
            <a:spcBef>
              <a:spcPct val="0"/>
            </a:spcBef>
            <a:spcAft>
              <a:spcPct val="35000"/>
            </a:spcAft>
            <a:buNone/>
          </a:pPr>
          <a:r>
            <a:rPr lang="en-US" sz="1000" b="1" i="0" kern="1200" dirty="0">
              <a:latin typeface="Livvic" panose="020B0604020202020204" charset="0"/>
            </a:rPr>
            <a:t>Food Processing Agro-Based:</a:t>
          </a:r>
        </a:p>
        <a:p>
          <a:pPr marL="0" lvl="0" indent="0" algn="ctr" defTabSz="444500">
            <a:lnSpc>
              <a:spcPct val="90000"/>
            </a:lnSpc>
            <a:spcBef>
              <a:spcPct val="0"/>
            </a:spcBef>
            <a:spcAft>
              <a:spcPct val="35000"/>
            </a:spcAft>
            <a:buNone/>
          </a:pPr>
          <a:r>
            <a:rPr lang="en-US" sz="1000" b="0" i="0" kern="1200" dirty="0">
              <a:latin typeface="Livvic" panose="020B0604020202020204" charset="0"/>
            </a:rPr>
            <a:t> Investments in Food Processing Agro-Based industries, including Cold Storage, have been significant in Rangareddy, Sangareddy, Medchal Malkajgiri, Medak, and Mahabubnagar districts, emphasizing the importance of agriculture and food processing.</a:t>
          </a:r>
          <a:endParaRPr lang="en-IN" sz="1000" kern="1200" dirty="0">
            <a:latin typeface="Livvic" panose="020B0604020202020204" charset="0"/>
          </a:endParaRPr>
        </a:p>
      </dsp:txBody>
      <dsp:txXfrm rot="10800000">
        <a:off x="5414090" y="2082188"/>
        <a:ext cx="1449644" cy="2497393"/>
      </dsp:txXfrm>
    </dsp:sp>
    <dsp:sp modelId="{439D5265-79E1-4857-B48C-C6DA05705F77}">
      <dsp:nvSpPr>
        <dsp:cNvPr id="0" name=""/>
        <dsp:cNvSpPr/>
      </dsp:nvSpPr>
      <dsp:spPr>
        <a:xfrm>
          <a:off x="7065702" y="277625"/>
          <a:ext cx="1544650" cy="1526938"/>
        </a:xfrm>
        <a:prstGeom prst="roundRect">
          <a:avLst>
            <a:gd name="adj" fmla="val 10000"/>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l="-43000" r="-43000"/>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494C485-8D3C-43F8-A9DB-A8D874822526}">
      <dsp:nvSpPr>
        <dsp:cNvPr id="0" name=""/>
        <dsp:cNvSpPr/>
      </dsp:nvSpPr>
      <dsp:spPr>
        <a:xfrm rot="10800000">
          <a:off x="7065702" y="2082188"/>
          <a:ext cx="1544650" cy="2544896"/>
        </a:xfrm>
        <a:prstGeom prst="round2SameRect">
          <a:avLst>
            <a:gd name="adj1" fmla="val 10500"/>
            <a:gd name="adj2" fmla="val 0"/>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71120" numCol="1" spcCol="1270" anchor="t" anchorCtr="0">
          <a:noAutofit/>
        </a:bodyPr>
        <a:lstStyle/>
        <a:p>
          <a:pPr marL="0" lvl="0" indent="0" algn="ctr" defTabSz="444500">
            <a:lnSpc>
              <a:spcPct val="90000"/>
            </a:lnSpc>
            <a:spcBef>
              <a:spcPct val="0"/>
            </a:spcBef>
            <a:spcAft>
              <a:spcPct val="35000"/>
            </a:spcAft>
            <a:buNone/>
          </a:pPr>
          <a:r>
            <a:rPr lang="en-US" sz="1000" b="1" i="0" kern="1200" dirty="0">
              <a:latin typeface="Livvic" panose="020B0604020202020204" charset="0"/>
            </a:rPr>
            <a:t>Real Estate, Industrial Parks, and IT Building: </a:t>
          </a:r>
        </a:p>
        <a:p>
          <a:pPr marL="0" lvl="0" indent="0" algn="ctr" defTabSz="444500">
            <a:lnSpc>
              <a:spcPct val="90000"/>
            </a:lnSpc>
            <a:spcBef>
              <a:spcPct val="0"/>
            </a:spcBef>
            <a:spcAft>
              <a:spcPct val="35000"/>
            </a:spcAft>
            <a:buNone/>
          </a:pPr>
          <a:r>
            <a:rPr lang="en-US" sz="1000" b="0" i="0" kern="1200" dirty="0">
              <a:latin typeface="Livvic" panose="020B0604020202020204" charset="0"/>
            </a:rPr>
            <a:t>Notably, this sector has primarily attracted investments in Rangareddy district, indicating a concentration of real estate and IT development in that area.</a:t>
          </a:r>
          <a:endParaRPr lang="en-IN" sz="1000" kern="1200" dirty="0">
            <a:latin typeface="Livvic" panose="020B0604020202020204" charset="0"/>
          </a:endParaRPr>
        </a:p>
      </dsp:txBody>
      <dsp:txXfrm rot="10800000">
        <a:off x="7113205" y="2082188"/>
        <a:ext cx="1449644" cy="249739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8249FE-E3F7-410E-8CC9-ED4249C00FD5}">
      <dsp:nvSpPr>
        <dsp:cNvPr id="0" name=""/>
        <dsp:cNvSpPr/>
      </dsp:nvSpPr>
      <dsp:spPr>
        <a:xfrm>
          <a:off x="4254" y="271160"/>
          <a:ext cx="2024553" cy="825442"/>
        </a:xfrm>
        <a:prstGeom prst="round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19000" b="-19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50EFBC9-E9A8-4044-8DF7-2EE628A86DB2}">
      <dsp:nvSpPr>
        <dsp:cNvPr id="0" name=""/>
        <dsp:cNvSpPr/>
      </dsp:nvSpPr>
      <dsp:spPr>
        <a:xfrm>
          <a:off x="4254" y="1127927"/>
          <a:ext cx="2024553" cy="1257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0" numCol="1" spcCol="1270" anchor="t" anchorCtr="0">
          <a:noAutofit/>
        </a:bodyPr>
        <a:lstStyle/>
        <a:p>
          <a:pPr marL="0" lvl="0" indent="0" algn="ctr" defTabSz="444500">
            <a:lnSpc>
              <a:spcPct val="90000"/>
            </a:lnSpc>
            <a:spcBef>
              <a:spcPct val="0"/>
            </a:spcBef>
            <a:spcAft>
              <a:spcPct val="35000"/>
            </a:spcAft>
            <a:buNone/>
          </a:pPr>
          <a:r>
            <a:rPr lang="en-US" sz="1000" b="1" i="0" kern="1200" dirty="0">
              <a:latin typeface="Livvic" panose="020B0604020202020204" charset="0"/>
            </a:rPr>
            <a:t>Agro-Based and Cold Storage</a:t>
          </a:r>
        </a:p>
        <a:p>
          <a:pPr marL="0" lvl="0" indent="0" algn="ctr" defTabSz="444500">
            <a:lnSpc>
              <a:spcPct val="90000"/>
            </a:lnSpc>
            <a:spcBef>
              <a:spcPct val="0"/>
            </a:spcBef>
            <a:spcAft>
              <a:spcPct val="35000"/>
            </a:spcAft>
            <a:buNone/>
          </a:pPr>
          <a:r>
            <a:rPr lang="en-US" sz="1000" b="0" i="0" kern="1200" dirty="0">
              <a:latin typeface="Livvic" panose="020B0604020202020204" charset="0"/>
            </a:rPr>
            <a:t> The Agro-Based sector, specifically Cold Storage, experiences its highest investments in </a:t>
          </a:r>
          <a:r>
            <a:rPr lang="en-US" sz="1000" b="0" i="0" kern="1200" dirty="0">
              <a:solidFill>
                <a:schemeClr val="accent4">
                  <a:lumMod val="60000"/>
                  <a:lumOff val="40000"/>
                </a:schemeClr>
              </a:solidFill>
              <a:latin typeface="Livvic" panose="020B0604020202020204" charset="0"/>
            </a:rPr>
            <a:t>June at 574.77 Crores</a:t>
          </a:r>
          <a:r>
            <a:rPr lang="en-US" sz="1000" b="0" i="0" kern="1200" dirty="0">
              <a:latin typeface="Livvic" panose="020B0604020202020204" charset="0"/>
            </a:rPr>
            <a:t>, which aligns with the agricultural harvest season.</a:t>
          </a:r>
          <a:endParaRPr lang="en-IN" sz="1000" kern="1200" dirty="0">
            <a:latin typeface="Livvic" panose="020B0604020202020204" charset="0"/>
          </a:endParaRPr>
        </a:p>
      </dsp:txBody>
      <dsp:txXfrm>
        <a:off x="4254" y="1127927"/>
        <a:ext cx="2024553" cy="1257935"/>
      </dsp:txXfrm>
    </dsp:sp>
    <dsp:sp modelId="{64004B16-4FAA-4F69-8852-1A77CF2C51CF}">
      <dsp:nvSpPr>
        <dsp:cNvPr id="0" name=""/>
        <dsp:cNvSpPr/>
      </dsp:nvSpPr>
      <dsp:spPr>
        <a:xfrm>
          <a:off x="2154232" y="265758"/>
          <a:ext cx="2024553" cy="825093"/>
        </a:xfrm>
        <a:prstGeom prst="round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4000" b="-4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3AEAAAC-47D8-4DA2-B6C4-730D6E7FF4D0}">
      <dsp:nvSpPr>
        <dsp:cNvPr id="0" name=""/>
        <dsp:cNvSpPr/>
      </dsp:nvSpPr>
      <dsp:spPr>
        <a:xfrm>
          <a:off x="2121171" y="1155411"/>
          <a:ext cx="2024553" cy="7511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0" numCol="1" spcCol="1270" anchor="t" anchorCtr="0">
          <a:noAutofit/>
        </a:bodyPr>
        <a:lstStyle/>
        <a:p>
          <a:pPr marL="0" lvl="0" indent="0" algn="ctr" defTabSz="444500">
            <a:lnSpc>
              <a:spcPct val="90000"/>
            </a:lnSpc>
            <a:spcBef>
              <a:spcPct val="0"/>
            </a:spcBef>
            <a:spcAft>
              <a:spcPct val="35000"/>
            </a:spcAft>
            <a:buNone/>
          </a:pPr>
          <a:r>
            <a:rPr lang="en-US" sz="1000" b="1" i="0" kern="1200" dirty="0">
              <a:latin typeface="Livvic" panose="020B0604020202020204" charset="0"/>
            </a:rPr>
            <a:t>Automobile Sector</a:t>
          </a:r>
          <a:r>
            <a:rPr lang="en-US" sz="1000" b="0" i="0" kern="1200" dirty="0">
              <a:latin typeface="Livvic" panose="020B0604020202020204" charset="0"/>
            </a:rPr>
            <a:t>: </a:t>
          </a:r>
        </a:p>
        <a:p>
          <a:pPr marL="0" lvl="0" indent="0" algn="ctr" defTabSz="444500">
            <a:lnSpc>
              <a:spcPct val="90000"/>
            </a:lnSpc>
            <a:spcBef>
              <a:spcPct val="0"/>
            </a:spcBef>
            <a:spcAft>
              <a:spcPct val="35000"/>
            </a:spcAft>
            <a:buNone/>
          </a:pPr>
          <a:r>
            <a:rPr lang="en-US" sz="1000" b="0" i="0" kern="1200" dirty="0">
              <a:latin typeface="Livvic" panose="020B0604020202020204" charset="0"/>
            </a:rPr>
            <a:t>While the automobile sector exhibits lower investments during certain months, it sees a surge in October, reaching </a:t>
          </a:r>
          <a:r>
            <a:rPr lang="en-US" sz="1000" b="0" i="0" kern="1200" dirty="0">
              <a:solidFill>
                <a:schemeClr val="accent4">
                  <a:lumMod val="60000"/>
                  <a:lumOff val="40000"/>
                </a:schemeClr>
              </a:solidFill>
              <a:latin typeface="Livvic" panose="020B0604020202020204" charset="0"/>
            </a:rPr>
            <a:t>219.89 Crores</a:t>
          </a:r>
          <a:r>
            <a:rPr lang="en-US" sz="1000" b="0" i="0" kern="1200" dirty="0">
              <a:latin typeface="Livvic" panose="020B0604020202020204" charset="0"/>
            </a:rPr>
            <a:t>, possibly due to new vehicle models or promotions.</a:t>
          </a:r>
          <a:endParaRPr lang="en-IN" sz="1000" kern="1200" dirty="0">
            <a:latin typeface="Livvic" panose="020B0604020202020204" charset="0"/>
          </a:endParaRPr>
        </a:p>
      </dsp:txBody>
      <dsp:txXfrm>
        <a:off x="2121171" y="1155411"/>
        <a:ext cx="2024553" cy="751109"/>
      </dsp:txXfrm>
    </dsp:sp>
    <dsp:sp modelId="{D75C19FF-9B5E-4DC1-8F7F-F902C4243AF4}">
      <dsp:nvSpPr>
        <dsp:cNvPr id="0" name=""/>
        <dsp:cNvSpPr/>
      </dsp:nvSpPr>
      <dsp:spPr>
        <a:xfrm>
          <a:off x="4458441" y="265716"/>
          <a:ext cx="2024553" cy="825093"/>
        </a:xfrm>
        <a:prstGeom prst="round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4000" b="-4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A6DF68C-92D0-42DC-A130-1825077AEE59}">
      <dsp:nvSpPr>
        <dsp:cNvPr id="0" name=""/>
        <dsp:cNvSpPr/>
      </dsp:nvSpPr>
      <dsp:spPr>
        <a:xfrm>
          <a:off x="4447427" y="1144385"/>
          <a:ext cx="2024553" cy="7511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0" numCol="1" spcCol="1270" anchor="t" anchorCtr="0">
          <a:noAutofit/>
        </a:bodyPr>
        <a:lstStyle/>
        <a:p>
          <a:pPr marL="0" lvl="0" indent="0" algn="ctr" defTabSz="444500">
            <a:lnSpc>
              <a:spcPct val="90000"/>
            </a:lnSpc>
            <a:spcBef>
              <a:spcPct val="0"/>
            </a:spcBef>
            <a:spcAft>
              <a:spcPct val="35000"/>
            </a:spcAft>
            <a:buNone/>
          </a:pPr>
          <a:r>
            <a:rPr lang="en-US" sz="1000" b="1" i="0" kern="1200" dirty="0">
              <a:latin typeface="Livvic" panose="020B0604020202020204" charset="0"/>
            </a:rPr>
            <a:t>Cement and Concrete</a:t>
          </a:r>
          <a:r>
            <a:rPr lang="en-US" sz="1000" b="0" i="0" kern="1200" dirty="0">
              <a:latin typeface="Livvic" panose="020B0604020202020204" charset="0"/>
            </a:rPr>
            <a:t>, </a:t>
          </a:r>
        </a:p>
        <a:p>
          <a:pPr marL="0" lvl="0" indent="0" algn="ctr" defTabSz="444500">
            <a:lnSpc>
              <a:spcPct val="90000"/>
            </a:lnSpc>
            <a:spcBef>
              <a:spcPct val="0"/>
            </a:spcBef>
            <a:spcAft>
              <a:spcPct val="35000"/>
            </a:spcAft>
            <a:buNone/>
          </a:pPr>
          <a:r>
            <a:rPr lang="en-US" sz="1000" b="0" i="0" kern="1200" dirty="0">
              <a:latin typeface="Livvic" panose="020B0604020202020204" charset="0"/>
            </a:rPr>
            <a:t>Fly Ash Bricks: Investments in these sectors peak in August, totaling </a:t>
          </a:r>
          <a:r>
            <a:rPr lang="en-US" sz="1000" b="0" i="0" kern="1200" dirty="0">
              <a:solidFill>
                <a:schemeClr val="accent4">
                  <a:lumMod val="60000"/>
                  <a:lumOff val="40000"/>
                </a:schemeClr>
              </a:solidFill>
              <a:latin typeface="Livvic" panose="020B0604020202020204" charset="0"/>
            </a:rPr>
            <a:t>966.82 Crores</a:t>
          </a:r>
          <a:r>
            <a:rPr lang="en-US" sz="1000" b="0" i="0" kern="1200" dirty="0">
              <a:latin typeface="Livvic" panose="020B0604020202020204" charset="0"/>
            </a:rPr>
            <a:t>, indicating a potential construction-related seasonal trend.</a:t>
          </a:r>
          <a:endParaRPr lang="en-IN" sz="1000" kern="1200" dirty="0">
            <a:latin typeface="Livvic" panose="020B0604020202020204" charset="0"/>
          </a:endParaRPr>
        </a:p>
      </dsp:txBody>
      <dsp:txXfrm>
        <a:off x="4447427" y="1144385"/>
        <a:ext cx="2024553" cy="751109"/>
      </dsp:txXfrm>
    </dsp:sp>
    <dsp:sp modelId="{B69BD7E1-7B86-43CA-A965-718768E1AFF2}">
      <dsp:nvSpPr>
        <dsp:cNvPr id="0" name=""/>
        <dsp:cNvSpPr/>
      </dsp:nvSpPr>
      <dsp:spPr>
        <a:xfrm>
          <a:off x="6685534" y="265716"/>
          <a:ext cx="2024553" cy="825093"/>
        </a:xfrm>
        <a:prstGeom prst="roundRect">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l="-2000" r="-2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EAD2C65-199C-478A-8F8D-65020DE93847}">
      <dsp:nvSpPr>
        <dsp:cNvPr id="0" name=""/>
        <dsp:cNvSpPr/>
      </dsp:nvSpPr>
      <dsp:spPr>
        <a:xfrm>
          <a:off x="6685534" y="1155358"/>
          <a:ext cx="2024553" cy="7511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0" numCol="1" spcCol="1270" anchor="t" anchorCtr="0">
          <a:noAutofit/>
        </a:bodyPr>
        <a:lstStyle/>
        <a:p>
          <a:pPr marL="0" lvl="0" indent="0" algn="ctr" defTabSz="444500">
            <a:lnSpc>
              <a:spcPct val="90000"/>
            </a:lnSpc>
            <a:spcBef>
              <a:spcPct val="0"/>
            </a:spcBef>
            <a:spcAft>
              <a:spcPct val="35000"/>
            </a:spcAft>
            <a:buNone/>
          </a:pPr>
          <a:r>
            <a:rPr lang="en-US" sz="1000" b="1" i="0" kern="1200" dirty="0">
              <a:latin typeface="Livvic" panose="020B0604020202020204" charset="0"/>
            </a:rPr>
            <a:t>Electric and Electronic</a:t>
          </a:r>
        </a:p>
        <a:p>
          <a:pPr marL="0" lvl="0" indent="0" algn="ctr" defTabSz="444500">
            <a:lnSpc>
              <a:spcPct val="90000"/>
            </a:lnSpc>
            <a:spcBef>
              <a:spcPct val="0"/>
            </a:spcBef>
            <a:spcAft>
              <a:spcPct val="35000"/>
            </a:spcAft>
            <a:buNone/>
          </a:pPr>
          <a:r>
            <a:rPr lang="en-US" sz="1000" b="1" i="0" kern="1200" dirty="0">
              <a:latin typeface="Livvic" panose="020B0604020202020204" charset="0"/>
            </a:rPr>
            <a:t> </a:t>
          </a:r>
          <a:r>
            <a:rPr lang="en-US" sz="1000" b="0" i="0" kern="1200" dirty="0">
              <a:latin typeface="Livvic" panose="020B0604020202020204" charset="0"/>
            </a:rPr>
            <a:t>Products: This sector records its highest investments in </a:t>
          </a:r>
          <a:r>
            <a:rPr lang="en-US" sz="1000" b="0" i="0" kern="1200" dirty="0">
              <a:solidFill>
                <a:schemeClr val="accent4">
                  <a:lumMod val="60000"/>
                  <a:lumOff val="40000"/>
                </a:schemeClr>
              </a:solidFill>
              <a:latin typeface="Livvic" panose="020B0604020202020204" charset="0"/>
            </a:rPr>
            <a:t>July at 155.86 Crores</a:t>
          </a:r>
          <a:r>
            <a:rPr lang="en-US" sz="1000" b="0" i="0" kern="1200" dirty="0">
              <a:latin typeface="Livvic" panose="020B0604020202020204" charset="0"/>
            </a:rPr>
            <a:t>, possibly linked to consumer electronics demand.</a:t>
          </a:r>
          <a:endParaRPr lang="en-IN" sz="1000" kern="1200" dirty="0">
            <a:latin typeface="Livvic" panose="020B0604020202020204" charset="0"/>
          </a:endParaRPr>
        </a:p>
      </dsp:txBody>
      <dsp:txXfrm>
        <a:off x="6685534" y="1155358"/>
        <a:ext cx="2024553" cy="751109"/>
      </dsp:txXfrm>
    </dsp:sp>
    <dsp:sp modelId="{767339FE-D3DD-4190-AB31-D8AF38986A29}">
      <dsp:nvSpPr>
        <dsp:cNvPr id="0" name=""/>
        <dsp:cNvSpPr/>
      </dsp:nvSpPr>
      <dsp:spPr>
        <a:xfrm>
          <a:off x="4254" y="2588317"/>
          <a:ext cx="2024553" cy="825093"/>
        </a:xfrm>
        <a:prstGeom prst="roundRect">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l="-2000" r="-2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CD90605-D9D4-4FB8-A337-86518E43FA53}">
      <dsp:nvSpPr>
        <dsp:cNvPr id="0" name=""/>
        <dsp:cNvSpPr/>
      </dsp:nvSpPr>
      <dsp:spPr>
        <a:xfrm>
          <a:off x="4254" y="3466943"/>
          <a:ext cx="2024553" cy="7511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0" numCol="1" spcCol="1270" anchor="t" anchorCtr="0">
          <a:noAutofit/>
        </a:bodyPr>
        <a:lstStyle/>
        <a:p>
          <a:pPr marL="0" lvl="0" indent="0" algn="ctr" defTabSz="444500">
            <a:lnSpc>
              <a:spcPct val="90000"/>
            </a:lnSpc>
            <a:spcBef>
              <a:spcPct val="0"/>
            </a:spcBef>
            <a:spcAft>
              <a:spcPct val="35000"/>
            </a:spcAft>
            <a:buNone/>
          </a:pPr>
          <a:r>
            <a:rPr lang="en-US" sz="1000" b="1" i="0" kern="1200" dirty="0">
              <a:latin typeface="Livvic" panose="020B0604020202020204" charset="0"/>
            </a:rPr>
            <a:t>Engineering Sector</a:t>
          </a:r>
          <a:r>
            <a:rPr lang="en-US" sz="1000" b="0" i="0" kern="1200" dirty="0">
              <a:latin typeface="Livvic" panose="020B0604020202020204" charset="0"/>
            </a:rPr>
            <a:t>:</a:t>
          </a:r>
        </a:p>
        <a:p>
          <a:pPr marL="0" lvl="0" indent="0" algn="ctr" defTabSz="444500">
            <a:lnSpc>
              <a:spcPct val="90000"/>
            </a:lnSpc>
            <a:spcBef>
              <a:spcPct val="0"/>
            </a:spcBef>
            <a:spcAft>
              <a:spcPct val="35000"/>
            </a:spcAft>
            <a:buNone/>
          </a:pPr>
          <a:r>
            <a:rPr lang="en-US" sz="1000" b="0" i="0" kern="1200" dirty="0">
              <a:latin typeface="Livvic" panose="020B0604020202020204" charset="0"/>
            </a:rPr>
            <a:t> Investments in the engineering sector are notably higher in </a:t>
          </a:r>
          <a:r>
            <a:rPr lang="en-US" sz="1000" b="0" i="0" kern="1200" dirty="0">
              <a:solidFill>
                <a:schemeClr val="accent4">
                  <a:lumMod val="60000"/>
                  <a:lumOff val="40000"/>
                </a:schemeClr>
              </a:solidFill>
              <a:latin typeface="Livvic" panose="020B0604020202020204" charset="0"/>
            </a:rPr>
            <a:t>February at 827.13 Crores</a:t>
          </a:r>
          <a:r>
            <a:rPr lang="en-US" sz="1000" b="0" i="0" kern="1200" dirty="0">
              <a:latin typeface="Livvic" panose="020B0604020202020204" charset="0"/>
            </a:rPr>
            <a:t>, suggesting a potential focus on infrastructure and development during this period.</a:t>
          </a:r>
          <a:endParaRPr lang="en-IN" sz="1000" kern="1200" dirty="0">
            <a:latin typeface="Livvic" panose="020B0604020202020204" charset="0"/>
          </a:endParaRPr>
        </a:p>
      </dsp:txBody>
      <dsp:txXfrm>
        <a:off x="4254" y="3466943"/>
        <a:ext cx="2024553" cy="751109"/>
      </dsp:txXfrm>
    </dsp:sp>
    <dsp:sp modelId="{1A48519A-B045-487F-8808-29DB6FD5DF81}">
      <dsp:nvSpPr>
        <dsp:cNvPr id="0" name=""/>
        <dsp:cNvSpPr/>
      </dsp:nvSpPr>
      <dsp:spPr>
        <a:xfrm>
          <a:off x="2231347" y="2588317"/>
          <a:ext cx="2024553" cy="825093"/>
        </a:xfrm>
        <a:prstGeom prst="roundRect">
          <a:avLst/>
        </a:prstGeom>
        <a:blipFill>
          <a:blip xmlns:r="http://schemas.openxmlformats.org/officeDocument/2006/relationships" r:embed="rId6">
            <a:extLst>
              <a:ext uri="{28A0092B-C50C-407E-A947-70E740481C1C}">
                <a14:useLocalDpi xmlns:a14="http://schemas.microsoft.com/office/drawing/2010/main" val="0"/>
              </a:ext>
            </a:extLst>
          </a:blip>
          <a:srcRect/>
          <a:stretch>
            <a:fillRect l="-2000" r="-2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7242567-70C1-42A9-A359-1CD65CA70C84}">
      <dsp:nvSpPr>
        <dsp:cNvPr id="0" name=""/>
        <dsp:cNvSpPr/>
      </dsp:nvSpPr>
      <dsp:spPr>
        <a:xfrm>
          <a:off x="2231347" y="3477947"/>
          <a:ext cx="2024553" cy="7511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0" numCol="1" spcCol="1270" anchor="t" anchorCtr="0">
          <a:noAutofit/>
        </a:bodyPr>
        <a:lstStyle/>
        <a:p>
          <a:pPr marL="0" lvl="0" indent="0" algn="ctr" defTabSz="444500">
            <a:lnSpc>
              <a:spcPct val="90000"/>
            </a:lnSpc>
            <a:spcBef>
              <a:spcPct val="0"/>
            </a:spcBef>
            <a:spcAft>
              <a:spcPct val="35000"/>
            </a:spcAft>
            <a:buNone/>
          </a:pPr>
          <a:r>
            <a:rPr lang="en-US" sz="1000" b="1" i="0" kern="1200" dirty="0">
              <a:latin typeface="Livvic" panose="020B0604020202020204" charset="0"/>
            </a:rPr>
            <a:t>Paper and Printing</a:t>
          </a:r>
          <a:r>
            <a:rPr lang="en-US" sz="1000" b="0" i="0" kern="1200" dirty="0">
              <a:latin typeface="Livvic" panose="020B0604020202020204" charset="0"/>
            </a:rPr>
            <a:t>:</a:t>
          </a:r>
        </a:p>
        <a:p>
          <a:pPr marL="0" lvl="0" indent="0" algn="ctr" defTabSz="444500">
            <a:lnSpc>
              <a:spcPct val="90000"/>
            </a:lnSpc>
            <a:spcBef>
              <a:spcPct val="0"/>
            </a:spcBef>
            <a:spcAft>
              <a:spcPct val="35000"/>
            </a:spcAft>
            <a:buNone/>
          </a:pPr>
          <a:r>
            <a:rPr lang="en-US" sz="1000" b="0" i="0" kern="1200" dirty="0">
              <a:latin typeface="Livvic" panose="020B0604020202020204" charset="0"/>
            </a:rPr>
            <a:t> The Paper and Printing sector sees significant investments in July, totaling </a:t>
          </a:r>
          <a:r>
            <a:rPr lang="en-US" sz="1000" b="0" i="0" kern="1200" dirty="0">
              <a:solidFill>
                <a:schemeClr val="accent4">
                  <a:lumMod val="60000"/>
                  <a:lumOff val="40000"/>
                </a:schemeClr>
              </a:solidFill>
              <a:latin typeface="Livvic" panose="020B0604020202020204" charset="0"/>
            </a:rPr>
            <a:t>1,058.67 Crores</a:t>
          </a:r>
          <a:r>
            <a:rPr lang="en-US" sz="1000" b="0" i="0" kern="1200" dirty="0">
              <a:latin typeface="Livvic" panose="020B0604020202020204" charset="0"/>
            </a:rPr>
            <a:t>, possibly related to publishing and packaging needs.</a:t>
          </a:r>
          <a:endParaRPr lang="en-IN" sz="1000" kern="1200" dirty="0">
            <a:latin typeface="Livvic" panose="020B0604020202020204" charset="0"/>
          </a:endParaRPr>
        </a:p>
      </dsp:txBody>
      <dsp:txXfrm>
        <a:off x="2231347" y="3477947"/>
        <a:ext cx="2024553" cy="751109"/>
      </dsp:txXfrm>
    </dsp:sp>
    <dsp:sp modelId="{7D6FF66B-9633-4D8F-97E8-39B4727FD4CA}">
      <dsp:nvSpPr>
        <dsp:cNvPr id="0" name=""/>
        <dsp:cNvSpPr/>
      </dsp:nvSpPr>
      <dsp:spPr>
        <a:xfrm>
          <a:off x="4458441" y="2588317"/>
          <a:ext cx="2024553" cy="825093"/>
        </a:xfrm>
        <a:prstGeom prst="roundRect">
          <a:avLst/>
        </a:prstGeom>
        <a:blipFill>
          <a:blip xmlns:r="http://schemas.openxmlformats.org/officeDocument/2006/relationships" r:embed="rId7">
            <a:extLst>
              <a:ext uri="{28A0092B-C50C-407E-A947-70E740481C1C}">
                <a14:useLocalDpi xmlns:a14="http://schemas.microsoft.com/office/drawing/2010/main" val="0"/>
              </a:ext>
            </a:extLst>
          </a:blip>
          <a:srcRect/>
          <a:stretch>
            <a:fillRect l="-2000" r="-2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67A835A-AE02-4190-8EC7-BA133E3AF89F}">
      <dsp:nvSpPr>
        <dsp:cNvPr id="0" name=""/>
        <dsp:cNvSpPr/>
      </dsp:nvSpPr>
      <dsp:spPr>
        <a:xfrm>
          <a:off x="4458441" y="3477947"/>
          <a:ext cx="2024553" cy="7511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0" numCol="1" spcCol="1270" anchor="t" anchorCtr="0">
          <a:noAutofit/>
        </a:bodyPr>
        <a:lstStyle/>
        <a:p>
          <a:pPr marL="0" lvl="0" indent="0" algn="ctr" defTabSz="444500">
            <a:lnSpc>
              <a:spcPct val="90000"/>
            </a:lnSpc>
            <a:spcBef>
              <a:spcPct val="0"/>
            </a:spcBef>
            <a:spcAft>
              <a:spcPct val="35000"/>
            </a:spcAft>
            <a:buNone/>
          </a:pPr>
          <a:r>
            <a:rPr lang="en-US" sz="1000" b="1" i="0" kern="1200" dirty="0">
              <a:latin typeface="Livvic" panose="020B0604020202020204" charset="0"/>
            </a:rPr>
            <a:t>Real Estate, Industrial Parks, and IT Buildings</a:t>
          </a:r>
          <a:r>
            <a:rPr lang="en-US" sz="1000" b="0" i="0" kern="1200" dirty="0">
              <a:latin typeface="Livvic" panose="020B0604020202020204" charset="0"/>
            </a:rPr>
            <a:t>: </a:t>
          </a:r>
        </a:p>
        <a:p>
          <a:pPr marL="0" lvl="0" indent="0" algn="ctr" defTabSz="444500">
            <a:lnSpc>
              <a:spcPct val="90000"/>
            </a:lnSpc>
            <a:spcBef>
              <a:spcPct val="0"/>
            </a:spcBef>
            <a:spcAft>
              <a:spcPct val="35000"/>
            </a:spcAft>
            <a:buNone/>
          </a:pPr>
          <a:r>
            <a:rPr lang="en-US" sz="1000" b="0" i="0" kern="1200" dirty="0">
              <a:latin typeface="Livvic" panose="020B0604020202020204" charset="0"/>
            </a:rPr>
            <a:t>This sector experiences substantial investments in March, amounting to </a:t>
          </a:r>
          <a:r>
            <a:rPr lang="en-US" sz="1000" b="0" i="0" kern="1200" dirty="0">
              <a:solidFill>
                <a:schemeClr val="accent4">
                  <a:lumMod val="60000"/>
                  <a:lumOff val="40000"/>
                </a:schemeClr>
              </a:solidFill>
              <a:latin typeface="Livvic" panose="020B0604020202020204" charset="0"/>
            </a:rPr>
            <a:t>1,862.96 Crores,</a:t>
          </a:r>
          <a:r>
            <a:rPr lang="en-US" sz="1000" b="0" i="0" kern="1200" dirty="0">
              <a:latin typeface="Livvic" panose="020B0604020202020204" charset="0"/>
            </a:rPr>
            <a:t> indicating a potential pattern related to fiscal year-end planning.</a:t>
          </a:r>
          <a:endParaRPr lang="en-IN" sz="1000" kern="1200" dirty="0">
            <a:latin typeface="Livvic" panose="020B0604020202020204" charset="0"/>
          </a:endParaRPr>
        </a:p>
      </dsp:txBody>
      <dsp:txXfrm>
        <a:off x="4458441" y="3477947"/>
        <a:ext cx="2024553" cy="751109"/>
      </dsp:txXfrm>
    </dsp:sp>
    <dsp:sp modelId="{77125142-1293-4D67-961A-3552B6CA86C5}">
      <dsp:nvSpPr>
        <dsp:cNvPr id="0" name=""/>
        <dsp:cNvSpPr/>
      </dsp:nvSpPr>
      <dsp:spPr>
        <a:xfrm>
          <a:off x="6685534" y="2588317"/>
          <a:ext cx="2024553" cy="825093"/>
        </a:xfrm>
        <a:prstGeom prst="roundRect">
          <a:avLst/>
        </a:prstGeom>
        <a:blipFill>
          <a:blip xmlns:r="http://schemas.openxmlformats.org/officeDocument/2006/relationships" r:embed="rId8">
            <a:extLst>
              <a:ext uri="{28A0092B-C50C-407E-A947-70E740481C1C}">
                <a14:useLocalDpi xmlns:a14="http://schemas.microsoft.com/office/drawing/2010/main" val="0"/>
              </a:ext>
            </a:extLst>
          </a:blip>
          <a:srcRect/>
          <a:stretch>
            <a:fillRect t="-4000" b="-4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0A0C8E-318E-4DBE-B11B-E37C9AB6D98D}">
      <dsp:nvSpPr>
        <dsp:cNvPr id="0" name=""/>
        <dsp:cNvSpPr/>
      </dsp:nvSpPr>
      <dsp:spPr>
        <a:xfrm>
          <a:off x="6685534" y="3499985"/>
          <a:ext cx="2024553" cy="7511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0" numCol="1" spcCol="1270" anchor="t" anchorCtr="0">
          <a:noAutofit/>
        </a:bodyPr>
        <a:lstStyle/>
        <a:p>
          <a:pPr marL="0" lvl="0" indent="0" algn="ctr" defTabSz="444500">
            <a:lnSpc>
              <a:spcPct val="90000"/>
            </a:lnSpc>
            <a:spcBef>
              <a:spcPct val="0"/>
            </a:spcBef>
            <a:spcAft>
              <a:spcPct val="35000"/>
            </a:spcAft>
            <a:buNone/>
          </a:pPr>
          <a:r>
            <a:rPr lang="en-US" sz="1000" b="1" i="0" kern="1200" dirty="0">
              <a:latin typeface="Livvic" panose="020B0604020202020204" charset="0"/>
            </a:rPr>
            <a:t>Solar and Other Renewable Energy</a:t>
          </a:r>
          <a:r>
            <a:rPr lang="en-US" sz="1000" b="0" i="0" kern="1200" dirty="0">
              <a:latin typeface="Livvic" panose="020B0604020202020204" charset="0"/>
            </a:rPr>
            <a:t>:</a:t>
          </a:r>
        </a:p>
        <a:p>
          <a:pPr marL="0" lvl="0" indent="0" algn="ctr" defTabSz="444500">
            <a:lnSpc>
              <a:spcPct val="90000"/>
            </a:lnSpc>
            <a:spcBef>
              <a:spcPct val="0"/>
            </a:spcBef>
            <a:spcAft>
              <a:spcPct val="35000"/>
            </a:spcAft>
            <a:buNone/>
          </a:pPr>
          <a:r>
            <a:rPr lang="en-US" sz="1000" b="0" i="0" kern="1200" dirty="0">
              <a:latin typeface="Livvic" panose="020B0604020202020204" charset="0"/>
            </a:rPr>
            <a:t>Investments in this sector are highest in April, reaching </a:t>
          </a:r>
          <a:r>
            <a:rPr lang="en-US" sz="1000" b="0" i="0" kern="1200" dirty="0">
              <a:solidFill>
                <a:schemeClr val="accent4">
                  <a:lumMod val="60000"/>
                  <a:lumOff val="40000"/>
                </a:schemeClr>
              </a:solidFill>
              <a:latin typeface="Livvic" panose="020B0604020202020204" charset="0"/>
            </a:rPr>
            <a:t>857.19 Crores,</a:t>
          </a:r>
          <a:r>
            <a:rPr lang="en-US" sz="1000" b="0" i="0" kern="1200" dirty="0">
              <a:latin typeface="Livvic" panose="020B0604020202020204" charset="0"/>
            </a:rPr>
            <a:t> possibly linked to renewable energy project launches</a:t>
          </a:r>
          <a:r>
            <a:rPr lang="en-US" sz="1000" b="0" i="0" kern="1200" dirty="0"/>
            <a:t>.</a:t>
          </a:r>
          <a:endParaRPr lang="en-IN" sz="1000" kern="1200" dirty="0"/>
        </a:p>
      </dsp:txBody>
      <dsp:txXfrm>
        <a:off x="6685534" y="3499985"/>
        <a:ext cx="2024553" cy="751109"/>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List2">
  <dgm:title val=""/>
  <dgm:desc val=""/>
  <dgm:catLst>
    <dgm:cat type="list" pri="11000"/>
    <dgm:cat type="picture" pri="24000"/>
    <dgm:cat type="pictureconvert" pri="2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bkgdShp" refType="w"/>
      <dgm:constr type="h" for="ch" forName="bkgdShp" refType="h" fact="0.45"/>
      <dgm:constr type="t" for="ch" forName="bkgdShp"/>
      <dgm:constr type="w" for="ch" forName="linComp" refType="w" fact="0.94"/>
      <dgm:constr type="h" for="ch" forName="linComp" refType="h"/>
      <dgm:constr type="ctrX" for="ch" forName="linComp" refType="w" fact="0.5"/>
    </dgm:constrLst>
    <dgm:ruleLst/>
    <dgm:choose name="Name1">
      <dgm:if name="Name2" axis="ch" ptType="node" func="cnt" op="gte" val="1">
        <dgm:layoutNode name="bkgdShp" styleLbl="alignAccFollowNode1">
          <dgm:alg type="sp"/>
          <dgm:shape xmlns:r="http://schemas.openxmlformats.org/officeDocument/2006/relationships" type="roundRect" r:blip="">
            <dgm:adjLst>
              <dgm:adj idx="1" val="0.1"/>
            </dgm:adjLst>
          </dgm:shape>
          <dgm:presOf/>
          <dgm:constrLst/>
          <dgm:ruleLst/>
        </dgm:layoutNode>
        <dgm:layoutNode name="linComp">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1"/>
            <dgm:constr type="h" for="ch" ptType="sibTrans" op="equ"/>
            <dgm:constr type="h" for="ch" forName="compNode" op="equ"/>
            <dgm:constr type="primFontSz" for="des" forName="node" op="equ"/>
          </dgm:constrLst>
          <dgm:ruleLst/>
          <dgm:forEach name="nodesForEach" axis="ch" ptType="node">
            <dgm:layoutNode name="compNode">
              <dgm:alg type="composite"/>
              <dgm:shape xmlns:r="http://schemas.openxmlformats.org/officeDocument/2006/relationships" r:blip="">
                <dgm:adjLst/>
              </dgm:shape>
              <dgm:presOf/>
              <dgm:constrLst>
                <dgm:constr type="w" for="ch" forName="node" refType="w"/>
                <dgm:constr type="h" for="ch" forName="node" refType="h" fact="0.55"/>
                <dgm:constr type="b" for="ch" forName="node" refType="h"/>
                <dgm:constr type="w" for="ch" forName="invisiNode" refType="w" fact="0.75"/>
                <dgm:constr type="h" for="ch" forName="invisiNode" refType="h" fact="0.06"/>
                <dgm:constr type="t" for="ch" forName="invisiNode"/>
                <dgm:constr type="w" for="ch" forName="imagNode" refType="w"/>
                <dgm:constr type="h" for="ch" forName="imagNode" refType="h" fact="0.33"/>
                <dgm:constr type="ctrX" for="ch" forName="imagNode" refType="w" fact="0.5"/>
                <dgm:constr type="t" for="ch" forName="imagNode" refType="h" fact="0.06"/>
              </dgm:constrLst>
              <dgm:ruleLst/>
              <dgm:layoutNode name="node" styleLbl="node1">
                <dgm:varLst>
                  <dgm:bulletEnabled val="1"/>
                </dgm:varLst>
                <dgm:alg type="tx">
                  <dgm:param type="txAnchorVert" val="t"/>
                </dgm:alg>
                <dgm:shape xmlns:r="http://schemas.openxmlformats.org/officeDocument/2006/relationships" rot="180" type="round2SameRect" r:blip="">
                  <dgm:adjLst>
                    <dgm:adj idx="1" val="0.105"/>
                  </dgm:adjLst>
                </dgm:shape>
                <dgm:presOf axis="desOrSelf" ptType="node"/>
                <dgm:constrLst>
                  <dgm:constr type="primFontSz" val="65"/>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roundRect" r:blip="" zOrderOff="-2" blipPhldr="1">
                  <dgm:adjLst>
                    <dgm:adj idx="1" val="0.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if>
      <dgm:else name="Name6"/>
    </dgm:choose>
  </dgm:layoutNode>
</dgm:layoutDef>
</file>

<file path=ppt/diagrams/layout4.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drawing1.xml><?xml version="1.0" encoding="utf-8"?>
<c:userShapes xmlns:c="http://schemas.openxmlformats.org/drawingml/2006/chart">
  <cdr:relSizeAnchor xmlns:cdr="http://schemas.openxmlformats.org/drawingml/2006/chartDrawing">
    <cdr:from>
      <cdr:x>0.05239</cdr:x>
      <cdr:y>0.22789</cdr:y>
    </cdr:from>
    <cdr:to>
      <cdr:x>0.45518</cdr:x>
      <cdr:y>0.97451</cdr:y>
    </cdr:to>
    <cdr:sp macro="" textlink="">
      <cdr:nvSpPr>
        <cdr:cNvPr id="2" name="Rectangle 1">
          <a:extLst xmlns:a="http://schemas.openxmlformats.org/drawingml/2006/main">
            <a:ext uri="{FF2B5EF4-FFF2-40B4-BE49-F238E27FC236}">
              <a16:creationId xmlns:a16="http://schemas.microsoft.com/office/drawing/2014/main" id="{A08AA66D-9989-4BB2-9B8A-D180171C0642}"/>
            </a:ext>
          </a:extLst>
        </cdr:cNvPr>
        <cdr:cNvSpPr/>
      </cdr:nvSpPr>
      <cdr:spPr>
        <a:xfrm xmlns:a="http://schemas.openxmlformats.org/drawingml/2006/main">
          <a:off x="428625" y="723900"/>
          <a:ext cx="3295650" cy="2371726"/>
        </a:xfrm>
        <a:prstGeom xmlns:a="http://schemas.openxmlformats.org/drawingml/2006/main" prst="rect">
          <a:avLst/>
        </a:prstGeom>
        <a:solidFill xmlns:a="http://schemas.openxmlformats.org/drawingml/2006/main">
          <a:schemeClr val="accent5">
            <a:lumMod val="75000"/>
            <a:alpha val="20000"/>
          </a:schemeClr>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ctr"/>
          <a:r>
            <a:rPr lang="en-US" sz="1600" b="0" dirty="0">
              <a:solidFill>
                <a:schemeClr val="accent2">
                  <a:lumMod val="50000"/>
                </a:schemeClr>
              </a:solidFill>
              <a:latin typeface="Livvic" panose="020B0604020202020204" charset="0"/>
            </a:rPr>
            <a:t>Before</a:t>
          </a:r>
          <a:r>
            <a:rPr lang="en-US" sz="1600" b="0" baseline="0" dirty="0">
              <a:solidFill>
                <a:schemeClr val="accent2">
                  <a:lumMod val="50000"/>
                </a:schemeClr>
              </a:solidFill>
              <a:latin typeface="Livvic" panose="020B0604020202020204" charset="0"/>
            </a:rPr>
            <a:t> E-Stamp Implementation</a:t>
          </a:r>
          <a:endParaRPr lang="en-US" sz="1600" b="0" dirty="0">
            <a:solidFill>
              <a:schemeClr val="accent2">
                <a:lumMod val="50000"/>
              </a:schemeClr>
            </a:solidFill>
            <a:latin typeface="Livvic" panose="020B0604020202020204" charset="0"/>
          </a:endParaRPr>
        </a:p>
      </cdr:txBody>
    </cdr:sp>
  </cdr:relSizeAnchor>
</c:userShapes>
</file>

<file path=ppt/drawings/drawing2.xml><?xml version="1.0" encoding="utf-8"?>
<c:userShapes xmlns:c="http://schemas.openxmlformats.org/drawingml/2006/chart">
  <cdr:relSizeAnchor xmlns:cdr="http://schemas.openxmlformats.org/drawingml/2006/chartDrawing">
    <cdr:from>
      <cdr:x>0.05239</cdr:x>
      <cdr:y>0.22789</cdr:y>
    </cdr:from>
    <cdr:to>
      <cdr:x>0.45518</cdr:x>
      <cdr:y>0.97451</cdr:y>
    </cdr:to>
    <cdr:sp macro="" textlink="">
      <cdr:nvSpPr>
        <cdr:cNvPr id="2" name="Rectangle 1">
          <a:extLst xmlns:a="http://schemas.openxmlformats.org/drawingml/2006/main">
            <a:ext uri="{FF2B5EF4-FFF2-40B4-BE49-F238E27FC236}">
              <a16:creationId xmlns:a16="http://schemas.microsoft.com/office/drawing/2014/main" id="{A08AA66D-9989-4BB2-9B8A-D180171C0642}"/>
            </a:ext>
          </a:extLst>
        </cdr:cNvPr>
        <cdr:cNvSpPr/>
      </cdr:nvSpPr>
      <cdr:spPr>
        <a:xfrm xmlns:a="http://schemas.openxmlformats.org/drawingml/2006/main">
          <a:off x="428625" y="723900"/>
          <a:ext cx="3295650" cy="2371726"/>
        </a:xfrm>
        <a:prstGeom xmlns:a="http://schemas.openxmlformats.org/drawingml/2006/main" prst="rect">
          <a:avLst/>
        </a:prstGeom>
        <a:solidFill xmlns:a="http://schemas.openxmlformats.org/drawingml/2006/main">
          <a:schemeClr val="accent5">
            <a:lumMod val="75000"/>
            <a:alpha val="20000"/>
          </a:schemeClr>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ctr"/>
          <a:r>
            <a:rPr lang="en-US" sz="1600" b="0" dirty="0">
              <a:solidFill>
                <a:schemeClr val="accent2">
                  <a:lumMod val="50000"/>
                </a:schemeClr>
              </a:solidFill>
              <a:latin typeface="Livvic" panose="020B0604020202020204" charset="0"/>
            </a:rPr>
            <a:t>Before</a:t>
          </a:r>
          <a:r>
            <a:rPr lang="en-US" sz="1600" b="0" baseline="0" dirty="0">
              <a:solidFill>
                <a:schemeClr val="accent2">
                  <a:lumMod val="50000"/>
                </a:schemeClr>
              </a:solidFill>
              <a:latin typeface="Livvic" panose="020B0604020202020204" charset="0"/>
            </a:rPr>
            <a:t> E-Stamp Implementation</a:t>
          </a:r>
          <a:endParaRPr lang="en-US" sz="1600" b="0" dirty="0">
            <a:solidFill>
              <a:schemeClr val="accent2">
                <a:lumMod val="50000"/>
              </a:schemeClr>
            </a:solidFill>
            <a:latin typeface="Livvic" panose="020B0604020202020204" charset="0"/>
          </a:endParaRPr>
        </a:p>
      </cdr:txBody>
    </cdr:sp>
  </cdr:relSizeAnchor>
</c:userShape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png>
</file>

<file path=ppt/media/image24.png>
</file>

<file path=ppt/media/image25.png>
</file>

<file path=ppt/media/image26.png>
</file>

<file path=ppt/media/image27.png>
</file>

<file path=ppt/media/image28.jpg>
</file>

<file path=ppt/media/image29.jpg>
</file>

<file path=ppt/media/image3.png>
</file>

<file path=ppt/media/image30.jpg>
</file>

<file path=ppt/media/image31.jpg>
</file>

<file path=ppt/media/image32.jpg>
</file>

<file path=ppt/media/image33.jpg>
</file>

<file path=ppt/media/image34.png>
</file>

<file path=ppt/media/image35.jpg>
</file>

<file path=ppt/media/image36.jpg>
</file>

<file path=ppt/media/image37.jpg>
</file>

<file path=ppt/media/image38.jpg>
</file>

<file path=ppt/media/image39.jpg>
</file>

<file path=ppt/media/image4.jpg>
</file>

<file path=ppt/media/image40.jpeg>
</file>

<file path=ppt/media/image41.jpg>
</file>

<file path=ppt/media/image42.pn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545caf3b90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545caf3b90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44090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545caf3b90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545caf3b90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05456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545caf3b90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545caf3b90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858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545caf3b90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545caf3b90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78324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545caf3b90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545caf3b90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64887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17185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02788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33e13d9a7e_0_5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33e13d9a7e_0_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22265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409501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3e13d9a7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33e13d9a7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3C4043"/>
              </a:solidFill>
              <a:highlight>
                <a:srgbClr val="FFFFFF"/>
              </a:highlight>
            </a:endParaRPr>
          </a:p>
        </p:txBody>
      </p:sp>
    </p:spTree>
    <p:extLst>
      <p:ext uri="{BB962C8B-B14F-4D97-AF65-F5344CB8AC3E}">
        <p14:creationId xmlns:p14="http://schemas.microsoft.com/office/powerpoint/2010/main" val="23768103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274493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33473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206854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826080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123070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249044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347928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33e13d9a7e_0_5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33e13d9a7e_0_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25580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497831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939956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3e13d9a7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33e13d9a7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3C4043"/>
              </a:solidFill>
              <a:highlight>
                <a:srgbClr val="FFFFFF"/>
              </a:highlight>
            </a:endParaRPr>
          </a:p>
        </p:txBody>
      </p:sp>
    </p:spTree>
    <p:extLst>
      <p:ext uri="{BB962C8B-B14F-4D97-AF65-F5344CB8AC3E}">
        <p14:creationId xmlns:p14="http://schemas.microsoft.com/office/powerpoint/2010/main" val="10750141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9234057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7433687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026688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3337492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419993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6646790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04795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3946576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536561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332340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3e13d9a7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33e13d9a7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3C4043"/>
              </a:solidFill>
              <a:highlight>
                <a:srgbClr val="FFFFFF"/>
              </a:highlight>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4553027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202341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7289808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3e13d9a7e_0_7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33e13d9a7e_0_7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784661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5465e7bc0b_1_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5465e7bc0b_1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5465e7bc0b_1_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5465e7bc0b_1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442159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5465e7bc0b_1_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5465e7bc0b_1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387671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5465e7bc0b_1_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5465e7bc0b_1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616723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5465e7bc0b_1_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5465e7bc0b_1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635848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5465e7bc0b_1_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5465e7bc0b_1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57403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5465e7bc0b_1_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5465e7bc0b_1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287169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5465e7bc0b_1_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5465e7bc0b_1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137204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3e13d9a7e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3e13d9a7e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158d5a3ec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158d5a3e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158d5a3ec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158d5a3e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649843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158d5a3ec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158d5a3e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828261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158d5a3ec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158d5a3e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205413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5465e7bc0b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33e13d9a7e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33e13d9a7e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60916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3e13d9a7e_0_7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33e13d9a7e_0_7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34634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33e13d9a7e_0_5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33e13d9a7e_0_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53383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545caf3b90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545caf3b90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25119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575" y="1701225"/>
            <a:ext cx="4592400" cy="17823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Clr>
                <a:srgbClr val="434343"/>
              </a:buClr>
              <a:buSzPts val="4800"/>
              <a:buNone/>
              <a:defRPr sz="4800">
                <a:solidFill>
                  <a:srgbClr val="434343"/>
                </a:solidFill>
              </a:defRPr>
            </a:lvl2pPr>
            <a:lvl3pPr lvl="2" rtl="0">
              <a:spcBef>
                <a:spcPts val="0"/>
              </a:spcBef>
              <a:spcAft>
                <a:spcPts val="0"/>
              </a:spcAft>
              <a:buClr>
                <a:srgbClr val="434343"/>
              </a:buClr>
              <a:buSzPts val="4800"/>
              <a:buNone/>
              <a:defRPr sz="4800">
                <a:solidFill>
                  <a:srgbClr val="434343"/>
                </a:solidFill>
              </a:defRPr>
            </a:lvl3pPr>
            <a:lvl4pPr lvl="3" rtl="0">
              <a:spcBef>
                <a:spcPts val="0"/>
              </a:spcBef>
              <a:spcAft>
                <a:spcPts val="0"/>
              </a:spcAft>
              <a:buClr>
                <a:srgbClr val="434343"/>
              </a:buClr>
              <a:buSzPts val="4800"/>
              <a:buNone/>
              <a:defRPr sz="4800">
                <a:solidFill>
                  <a:srgbClr val="434343"/>
                </a:solidFill>
              </a:defRPr>
            </a:lvl4pPr>
            <a:lvl5pPr lvl="4" rtl="0">
              <a:spcBef>
                <a:spcPts val="0"/>
              </a:spcBef>
              <a:spcAft>
                <a:spcPts val="0"/>
              </a:spcAft>
              <a:buClr>
                <a:srgbClr val="434343"/>
              </a:buClr>
              <a:buSzPts val="4800"/>
              <a:buNone/>
              <a:defRPr sz="4800">
                <a:solidFill>
                  <a:srgbClr val="434343"/>
                </a:solidFill>
              </a:defRPr>
            </a:lvl5pPr>
            <a:lvl6pPr lvl="5" rtl="0">
              <a:spcBef>
                <a:spcPts val="0"/>
              </a:spcBef>
              <a:spcAft>
                <a:spcPts val="0"/>
              </a:spcAft>
              <a:buClr>
                <a:srgbClr val="434343"/>
              </a:buClr>
              <a:buSzPts val="4800"/>
              <a:buNone/>
              <a:defRPr sz="4800">
                <a:solidFill>
                  <a:srgbClr val="434343"/>
                </a:solidFill>
              </a:defRPr>
            </a:lvl6pPr>
            <a:lvl7pPr lvl="6" rtl="0">
              <a:spcBef>
                <a:spcPts val="0"/>
              </a:spcBef>
              <a:spcAft>
                <a:spcPts val="0"/>
              </a:spcAft>
              <a:buClr>
                <a:srgbClr val="434343"/>
              </a:buClr>
              <a:buSzPts val="4800"/>
              <a:buNone/>
              <a:defRPr sz="4800">
                <a:solidFill>
                  <a:srgbClr val="434343"/>
                </a:solidFill>
              </a:defRPr>
            </a:lvl7pPr>
            <a:lvl8pPr lvl="7" rtl="0">
              <a:spcBef>
                <a:spcPts val="0"/>
              </a:spcBef>
              <a:spcAft>
                <a:spcPts val="0"/>
              </a:spcAft>
              <a:buClr>
                <a:srgbClr val="434343"/>
              </a:buClr>
              <a:buSzPts val="4800"/>
              <a:buNone/>
              <a:defRPr sz="4800">
                <a:solidFill>
                  <a:srgbClr val="434343"/>
                </a:solidFill>
              </a:defRPr>
            </a:lvl8pPr>
            <a:lvl9pPr lvl="8" rtl="0">
              <a:spcBef>
                <a:spcPts val="0"/>
              </a:spcBef>
              <a:spcAft>
                <a:spcPts val="0"/>
              </a:spcAft>
              <a:buClr>
                <a:srgbClr val="434343"/>
              </a:buClr>
              <a:buSzPts val="4800"/>
              <a:buNone/>
              <a:defRPr sz="4800">
                <a:solidFill>
                  <a:srgbClr val="434343"/>
                </a:solidFill>
              </a:defRPr>
            </a:lvl9pPr>
          </a:lstStyle>
          <a:p>
            <a:endParaRPr/>
          </a:p>
        </p:txBody>
      </p:sp>
      <p:sp>
        <p:nvSpPr>
          <p:cNvPr id="10" name="Google Shape;10;p2"/>
          <p:cNvSpPr txBox="1">
            <a:spLocks noGrp="1"/>
          </p:cNvSpPr>
          <p:nvPr>
            <p:ph type="subTitle" idx="1"/>
          </p:nvPr>
        </p:nvSpPr>
        <p:spPr>
          <a:xfrm>
            <a:off x="1039575" y="3206400"/>
            <a:ext cx="24021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Clr>
                <a:srgbClr val="434343"/>
              </a:buClr>
              <a:buSzPts val="2800"/>
              <a:buNone/>
              <a:defRPr sz="2800">
                <a:solidFill>
                  <a:srgbClr val="434343"/>
                </a:solidFill>
              </a:defRPr>
            </a:lvl2pPr>
            <a:lvl3pPr lvl="2" rtl="0">
              <a:lnSpc>
                <a:spcPct val="100000"/>
              </a:lnSpc>
              <a:spcBef>
                <a:spcPts val="0"/>
              </a:spcBef>
              <a:spcAft>
                <a:spcPts val="0"/>
              </a:spcAft>
              <a:buClr>
                <a:srgbClr val="434343"/>
              </a:buClr>
              <a:buSzPts val="2800"/>
              <a:buNone/>
              <a:defRPr sz="2800">
                <a:solidFill>
                  <a:srgbClr val="434343"/>
                </a:solidFill>
              </a:defRPr>
            </a:lvl3pPr>
            <a:lvl4pPr lvl="3" rtl="0">
              <a:lnSpc>
                <a:spcPct val="100000"/>
              </a:lnSpc>
              <a:spcBef>
                <a:spcPts val="0"/>
              </a:spcBef>
              <a:spcAft>
                <a:spcPts val="0"/>
              </a:spcAft>
              <a:buClr>
                <a:srgbClr val="434343"/>
              </a:buClr>
              <a:buSzPts val="2800"/>
              <a:buNone/>
              <a:defRPr sz="2800">
                <a:solidFill>
                  <a:srgbClr val="434343"/>
                </a:solidFill>
              </a:defRPr>
            </a:lvl4pPr>
            <a:lvl5pPr lvl="4" rtl="0">
              <a:lnSpc>
                <a:spcPct val="100000"/>
              </a:lnSpc>
              <a:spcBef>
                <a:spcPts val="0"/>
              </a:spcBef>
              <a:spcAft>
                <a:spcPts val="0"/>
              </a:spcAft>
              <a:buClr>
                <a:srgbClr val="434343"/>
              </a:buClr>
              <a:buSzPts val="2800"/>
              <a:buNone/>
              <a:defRPr sz="2800">
                <a:solidFill>
                  <a:srgbClr val="434343"/>
                </a:solidFill>
              </a:defRPr>
            </a:lvl5pPr>
            <a:lvl6pPr lvl="5" rtl="0">
              <a:lnSpc>
                <a:spcPct val="100000"/>
              </a:lnSpc>
              <a:spcBef>
                <a:spcPts val="0"/>
              </a:spcBef>
              <a:spcAft>
                <a:spcPts val="0"/>
              </a:spcAft>
              <a:buClr>
                <a:srgbClr val="434343"/>
              </a:buClr>
              <a:buSzPts val="2800"/>
              <a:buNone/>
              <a:defRPr sz="2800">
                <a:solidFill>
                  <a:srgbClr val="434343"/>
                </a:solidFill>
              </a:defRPr>
            </a:lvl6pPr>
            <a:lvl7pPr lvl="6" rtl="0">
              <a:lnSpc>
                <a:spcPct val="100000"/>
              </a:lnSpc>
              <a:spcBef>
                <a:spcPts val="0"/>
              </a:spcBef>
              <a:spcAft>
                <a:spcPts val="0"/>
              </a:spcAft>
              <a:buClr>
                <a:srgbClr val="434343"/>
              </a:buClr>
              <a:buSzPts val="2800"/>
              <a:buNone/>
              <a:defRPr sz="2800">
                <a:solidFill>
                  <a:srgbClr val="434343"/>
                </a:solidFill>
              </a:defRPr>
            </a:lvl7pPr>
            <a:lvl8pPr lvl="7" rtl="0">
              <a:lnSpc>
                <a:spcPct val="100000"/>
              </a:lnSpc>
              <a:spcBef>
                <a:spcPts val="0"/>
              </a:spcBef>
              <a:spcAft>
                <a:spcPts val="0"/>
              </a:spcAft>
              <a:buClr>
                <a:srgbClr val="434343"/>
              </a:buClr>
              <a:buSzPts val="2800"/>
              <a:buNone/>
              <a:defRPr sz="2800">
                <a:solidFill>
                  <a:srgbClr val="434343"/>
                </a:solidFill>
              </a:defRPr>
            </a:lvl8pPr>
            <a:lvl9pPr lvl="8"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text 6">
  <p:cSld name="CUSTOM_11_1_2_1">
    <p:spTree>
      <p:nvGrpSpPr>
        <p:cNvPr id="1" name="Shape 105"/>
        <p:cNvGrpSpPr/>
        <p:nvPr/>
      </p:nvGrpSpPr>
      <p:grpSpPr>
        <a:xfrm>
          <a:off x="0" y="0"/>
          <a:ext cx="0" cy="0"/>
          <a:chOff x="0" y="0"/>
          <a:chExt cx="0" cy="0"/>
        </a:xfrm>
      </p:grpSpPr>
      <p:sp>
        <p:nvSpPr>
          <p:cNvPr id="106" name="Google Shape;106;p19"/>
          <p:cNvSpPr txBox="1">
            <a:spLocks noGrp="1"/>
          </p:cNvSpPr>
          <p:nvPr>
            <p:ph type="ctrTitle"/>
          </p:nvPr>
        </p:nvSpPr>
        <p:spPr>
          <a:xfrm>
            <a:off x="831200" y="376498"/>
            <a:ext cx="3867300" cy="20541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rgbClr val="FFFFFF"/>
              </a:buClr>
              <a:buSzPts val="1600"/>
              <a:buNone/>
              <a:defRPr sz="1600">
                <a:solidFill>
                  <a:srgbClr val="FFFFFF"/>
                </a:solidFill>
              </a:defRPr>
            </a:lvl2pPr>
            <a:lvl3pPr lvl="2" rtl="0">
              <a:spcBef>
                <a:spcPts val="0"/>
              </a:spcBef>
              <a:spcAft>
                <a:spcPts val="0"/>
              </a:spcAft>
              <a:buClr>
                <a:srgbClr val="FFFFFF"/>
              </a:buClr>
              <a:buSzPts val="1600"/>
              <a:buNone/>
              <a:defRPr sz="1600">
                <a:solidFill>
                  <a:srgbClr val="FFFFFF"/>
                </a:solidFill>
              </a:defRPr>
            </a:lvl3pPr>
            <a:lvl4pPr lvl="3" rtl="0">
              <a:spcBef>
                <a:spcPts val="0"/>
              </a:spcBef>
              <a:spcAft>
                <a:spcPts val="0"/>
              </a:spcAft>
              <a:buClr>
                <a:srgbClr val="FFFFFF"/>
              </a:buClr>
              <a:buSzPts val="1600"/>
              <a:buNone/>
              <a:defRPr sz="1600">
                <a:solidFill>
                  <a:srgbClr val="FFFFFF"/>
                </a:solidFill>
              </a:defRPr>
            </a:lvl4pPr>
            <a:lvl5pPr lvl="4" rtl="0">
              <a:spcBef>
                <a:spcPts val="0"/>
              </a:spcBef>
              <a:spcAft>
                <a:spcPts val="0"/>
              </a:spcAft>
              <a:buClr>
                <a:srgbClr val="FFFFFF"/>
              </a:buClr>
              <a:buSzPts val="1600"/>
              <a:buNone/>
              <a:defRPr sz="1600">
                <a:solidFill>
                  <a:srgbClr val="FFFFFF"/>
                </a:solidFill>
              </a:defRPr>
            </a:lvl5pPr>
            <a:lvl6pPr lvl="5" rtl="0">
              <a:spcBef>
                <a:spcPts val="0"/>
              </a:spcBef>
              <a:spcAft>
                <a:spcPts val="0"/>
              </a:spcAft>
              <a:buClr>
                <a:srgbClr val="FFFFFF"/>
              </a:buClr>
              <a:buSzPts val="1600"/>
              <a:buNone/>
              <a:defRPr sz="1600">
                <a:solidFill>
                  <a:srgbClr val="FFFFFF"/>
                </a:solidFill>
              </a:defRPr>
            </a:lvl6pPr>
            <a:lvl7pPr lvl="6" rtl="0">
              <a:spcBef>
                <a:spcPts val="0"/>
              </a:spcBef>
              <a:spcAft>
                <a:spcPts val="0"/>
              </a:spcAft>
              <a:buClr>
                <a:srgbClr val="FFFFFF"/>
              </a:buClr>
              <a:buSzPts val="1600"/>
              <a:buNone/>
              <a:defRPr sz="1600">
                <a:solidFill>
                  <a:srgbClr val="FFFFFF"/>
                </a:solidFill>
              </a:defRPr>
            </a:lvl7pPr>
            <a:lvl8pPr lvl="7" rtl="0">
              <a:spcBef>
                <a:spcPts val="0"/>
              </a:spcBef>
              <a:spcAft>
                <a:spcPts val="0"/>
              </a:spcAft>
              <a:buClr>
                <a:srgbClr val="FFFFFF"/>
              </a:buClr>
              <a:buSzPts val="1600"/>
              <a:buNone/>
              <a:defRPr sz="1600">
                <a:solidFill>
                  <a:srgbClr val="FFFFFF"/>
                </a:solidFill>
              </a:defRPr>
            </a:lvl8pPr>
            <a:lvl9pPr lvl="8" rtl="0">
              <a:spcBef>
                <a:spcPts val="0"/>
              </a:spcBef>
              <a:spcAft>
                <a:spcPts val="0"/>
              </a:spcAft>
              <a:buClr>
                <a:srgbClr val="FFFFFF"/>
              </a:buClr>
              <a:buSzPts val="1600"/>
              <a:buNone/>
              <a:defRPr sz="1600">
                <a:solidFill>
                  <a:srgbClr val="FFFFFF"/>
                </a:solidFill>
              </a:defRPr>
            </a:lvl9pPr>
          </a:lstStyle>
          <a:p>
            <a:endParaRPr/>
          </a:p>
        </p:txBody>
      </p:sp>
      <p:sp>
        <p:nvSpPr>
          <p:cNvPr id="107" name="Google Shape;107;p19"/>
          <p:cNvSpPr txBox="1">
            <a:spLocks noGrp="1"/>
          </p:cNvSpPr>
          <p:nvPr>
            <p:ph type="subTitle" idx="1"/>
          </p:nvPr>
        </p:nvSpPr>
        <p:spPr>
          <a:xfrm>
            <a:off x="831200" y="2314225"/>
            <a:ext cx="3081600" cy="178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423902" y="38747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3" name="Google Shape;13;p3"/>
          <p:cNvSpPr txBox="1">
            <a:spLocks noGrp="1"/>
          </p:cNvSpPr>
          <p:nvPr>
            <p:ph type="subTitle" idx="1"/>
          </p:nvPr>
        </p:nvSpPr>
        <p:spPr>
          <a:xfrm>
            <a:off x="3423900" y="802521"/>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2023007" y="654113"/>
            <a:ext cx="17391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a:spLocks noGrp="1"/>
          </p:cNvSpPr>
          <p:nvPr>
            <p:ph type="ctrTitle" idx="3"/>
          </p:nvPr>
        </p:nvSpPr>
        <p:spPr>
          <a:xfrm>
            <a:off x="3425264" y="1224286"/>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6" name="Google Shape;16;p3"/>
          <p:cNvSpPr txBox="1">
            <a:spLocks noGrp="1"/>
          </p:cNvSpPr>
          <p:nvPr>
            <p:ph type="subTitle" idx="4"/>
          </p:nvPr>
        </p:nvSpPr>
        <p:spPr>
          <a:xfrm>
            <a:off x="3425259" y="1638859"/>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 name="Google Shape;17;p3"/>
          <p:cNvSpPr txBox="1">
            <a:spLocks noGrp="1"/>
          </p:cNvSpPr>
          <p:nvPr>
            <p:ph type="title" idx="5" hasCustomPrompt="1"/>
          </p:nvPr>
        </p:nvSpPr>
        <p:spPr>
          <a:xfrm>
            <a:off x="2023007" y="1488788"/>
            <a:ext cx="1615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ctrTitle" idx="6"/>
          </p:nvPr>
        </p:nvSpPr>
        <p:spPr>
          <a:xfrm>
            <a:off x="3427999" y="206109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9" name="Google Shape;19;p3"/>
          <p:cNvSpPr txBox="1">
            <a:spLocks noGrp="1"/>
          </p:cNvSpPr>
          <p:nvPr>
            <p:ph type="subTitle" idx="7"/>
          </p:nvPr>
        </p:nvSpPr>
        <p:spPr>
          <a:xfrm>
            <a:off x="3427997" y="2475197"/>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 name="Google Shape;20;p3"/>
          <p:cNvSpPr txBox="1">
            <a:spLocks noGrp="1"/>
          </p:cNvSpPr>
          <p:nvPr>
            <p:ph type="title" idx="8" hasCustomPrompt="1"/>
          </p:nvPr>
        </p:nvSpPr>
        <p:spPr>
          <a:xfrm>
            <a:off x="2023007" y="232346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9"/>
          </p:nvPr>
        </p:nvSpPr>
        <p:spPr>
          <a:xfrm rot="5400000">
            <a:off x="6601629"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22" name="Google Shape;22;p3"/>
          <p:cNvSpPr txBox="1">
            <a:spLocks noGrp="1"/>
          </p:cNvSpPr>
          <p:nvPr>
            <p:ph type="ctrTitle" idx="13"/>
          </p:nvPr>
        </p:nvSpPr>
        <p:spPr>
          <a:xfrm>
            <a:off x="3427999" y="2897911"/>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3" name="Google Shape;23;p3"/>
          <p:cNvSpPr txBox="1">
            <a:spLocks noGrp="1"/>
          </p:cNvSpPr>
          <p:nvPr>
            <p:ph type="subTitle" idx="14"/>
          </p:nvPr>
        </p:nvSpPr>
        <p:spPr>
          <a:xfrm>
            <a:off x="3427997" y="3311534"/>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5" hasCustomPrompt="1"/>
          </p:nvPr>
        </p:nvSpPr>
        <p:spPr>
          <a:xfrm>
            <a:off x="2023007" y="3158138"/>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a:spLocks noGrp="1"/>
          </p:cNvSpPr>
          <p:nvPr>
            <p:ph type="ctrTitle" idx="16"/>
          </p:nvPr>
        </p:nvSpPr>
        <p:spPr>
          <a:xfrm>
            <a:off x="3427999" y="373472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6" name="Google Shape;26;p3"/>
          <p:cNvSpPr txBox="1">
            <a:spLocks noGrp="1"/>
          </p:cNvSpPr>
          <p:nvPr>
            <p:ph type="subTitle" idx="17"/>
          </p:nvPr>
        </p:nvSpPr>
        <p:spPr>
          <a:xfrm>
            <a:off x="3427997" y="4147872"/>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7" name="Google Shape;27;p3"/>
          <p:cNvSpPr txBox="1">
            <a:spLocks noGrp="1"/>
          </p:cNvSpPr>
          <p:nvPr>
            <p:ph type="title" idx="18" hasCustomPrompt="1"/>
          </p:nvPr>
        </p:nvSpPr>
        <p:spPr>
          <a:xfrm>
            <a:off x="2023007" y="399281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2">
  <p:cSld name="CUSTOM_14">
    <p:spTree>
      <p:nvGrpSpPr>
        <p:cNvPr id="1" name="Shape 49"/>
        <p:cNvGrpSpPr/>
        <p:nvPr/>
      </p:nvGrpSpPr>
      <p:grpSpPr>
        <a:xfrm>
          <a:off x="0" y="0"/>
          <a:ext cx="0" cy="0"/>
          <a:chOff x="0" y="0"/>
          <a:chExt cx="0" cy="0"/>
        </a:xfrm>
      </p:grpSpPr>
      <p:sp>
        <p:nvSpPr>
          <p:cNvPr id="50" name="Google Shape;50;p7"/>
          <p:cNvSpPr txBox="1">
            <a:spLocks noGrp="1"/>
          </p:cNvSpPr>
          <p:nvPr>
            <p:ph type="ctrTitle"/>
          </p:nvPr>
        </p:nvSpPr>
        <p:spPr>
          <a:xfrm>
            <a:off x="5432000" y="710675"/>
            <a:ext cx="28881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51" name="Google Shape;51;p7"/>
          <p:cNvSpPr txBox="1">
            <a:spLocks noGrp="1"/>
          </p:cNvSpPr>
          <p:nvPr>
            <p:ph type="subTitle" idx="1"/>
          </p:nvPr>
        </p:nvSpPr>
        <p:spPr>
          <a:xfrm>
            <a:off x="5363550" y="2724625"/>
            <a:ext cx="29565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title">
  <p:cSld name="CUSTOM_35">
    <p:spTree>
      <p:nvGrpSpPr>
        <p:cNvPr id="1" name="Shape 61"/>
        <p:cNvGrpSpPr/>
        <p:nvPr/>
      </p:nvGrpSpPr>
      <p:grpSpPr>
        <a:xfrm>
          <a:off x="0" y="0"/>
          <a:ext cx="0" cy="0"/>
          <a:chOff x="0" y="0"/>
          <a:chExt cx="0" cy="0"/>
        </a:xfrm>
      </p:grpSpPr>
      <p:sp>
        <p:nvSpPr>
          <p:cNvPr id="62" name="Google Shape;62;p11"/>
          <p:cNvSpPr txBox="1">
            <a:spLocks noGrp="1"/>
          </p:cNvSpPr>
          <p:nvPr>
            <p:ph type="title"/>
          </p:nvPr>
        </p:nvSpPr>
        <p:spPr>
          <a:xfrm>
            <a:off x="3200250" y="1742750"/>
            <a:ext cx="27432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3600"/>
            </a:lvl1pPr>
            <a:lvl2pPr lvl="1" algn="ctr">
              <a:spcBef>
                <a:spcPts val="0"/>
              </a:spcBef>
              <a:spcAft>
                <a:spcPts val="0"/>
              </a:spcAft>
              <a:buNone/>
              <a:defRPr sz="3600">
                <a:latin typeface="Catamaran Light"/>
                <a:ea typeface="Catamaran Light"/>
                <a:cs typeface="Catamaran Light"/>
                <a:sym typeface="Catamaran Light"/>
              </a:defRPr>
            </a:lvl2pPr>
            <a:lvl3pPr lvl="2" algn="ctr">
              <a:spcBef>
                <a:spcPts val="0"/>
              </a:spcBef>
              <a:spcAft>
                <a:spcPts val="0"/>
              </a:spcAft>
              <a:buNone/>
              <a:defRPr sz="3600">
                <a:latin typeface="Catamaran Light"/>
                <a:ea typeface="Catamaran Light"/>
                <a:cs typeface="Catamaran Light"/>
                <a:sym typeface="Catamaran Light"/>
              </a:defRPr>
            </a:lvl3pPr>
            <a:lvl4pPr lvl="3" algn="ctr">
              <a:spcBef>
                <a:spcPts val="0"/>
              </a:spcBef>
              <a:spcAft>
                <a:spcPts val="0"/>
              </a:spcAft>
              <a:buNone/>
              <a:defRPr sz="3600">
                <a:latin typeface="Catamaran Light"/>
                <a:ea typeface="Catamaran Light"/>
                <a:cs typeface="Catamaran Light"/>
                <a:sym typeface="Catamaran Light"/>
              </a:defRPr>
            </a:lvl4pPr>
            <a:lvl5pPr lvl="4" algn="ctr">
              <a:spcBef>
                <a:spcPts val="0"/>
              </a:spcBef>
              <a:spcAft>
                <a:spcPts val="0"/>
              </a:spcAft>
              <a:buNone/>
              <a:defRPr sz="3600">
                <a:latin typeface="Catamaran Light"/>
                <a:ea typeface="Catamaran Light"/>
                <a:cs typeface="Catamaran Light"/>
                <a:sym typeface="Catamaran Light"/>
              </a:defRPr>
            </a:lvl5pPr>
            <a:lvl6pPr lvl="5" algn="ctr">
              <a:spcBef>
                <a:spcPts val="0"/>
              </a:spcBef>
              <a:spcAft>
                <a:spcPts val="0"/>
              </a:spcAft>
              <a:buNone/>
              <a:defRPr sz="3600">
                <a:latin typeface="Catamaran Light"/>
                <a:ea typeface="Catamaran Light"/>
                <a:cs typeface="Catamaran Light"/>
                <a:sym typeface="Catamaran Light"/>
              </a:defRPr>
            </a:lvl6pPr>
            <a:lvl7pPr lvl="6" algn="ctr">
              <a:spcBef>
                <a:spcPts val="0"/>
              </a:spcBef>
              <a:spcAft>
                <a:spcPts val="0"/>
              </a:spcAft>
              <a:buNone/>
              <a:defRPr sz="3600">
                <a:latin typeface="Catamaran Light"/>
                <a:ea typeface="Catamaran Light"/>
                <a:cs typeface="Catamaran Light"/>
                <a:sym typeface="Catamaran Light"/>
              </a:defRPr>
            </a:lvl7pPr>
            <a:lvl8pPr lvl="7" algn="ctr">
              <a:spcBef>
                <a:spcPts val="0"/>
              </a:spcBef>
              <a:spcAft>
                <a:spcPts val="0"/>
              </a:spcAft>
              <a:buNone/>
              <a:defRPr sz="3600">
                <a:latin typeface="Catamaran Light"/>
                <a:ea typeface="Catamaran Light"/>
                <a:cs typeface="Catamaran Light"/>
                <a:sym typeface="Catamaran Light"/>
              </a:defRPr>
            </a:lvl8pPr>
            <a:lvl9pPr lvl="8" algn="ctr">
              <a:spcBef>
                <a:spcPts val="0"/>
              </a:spcBef>
              <a:spcAft>
                <a:spcPts val="0"/>
              </a:spcAft>
              <a:buNone/>
              <a:defRPr sz="3600">
                <a:latin typeface="Catamaran Light"/>
                <a:ea typeface="Catamaran Light"/>
                <a:cs typeface="Catamaran Light"/>
                <a:sym typeface="Catamaran Light"/>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p:cSld name="CUSTOM_38">
    <p:spTree>
      <p:nvGrpSpPr>
        <p:cNvPr id="1" name="Shape 63"/>
        <p:cNvGrpSpPr/>
        <p:nvPr/>
      </p:nvGrpSpPr>
      <p:grpSpPr>
        <a:xfrm>
          <a:off x="0" y="0"/>
          <a:ext cx="0" cy="0"/>
          <a:chOff x="0" y="0"/>
          <a:chExt cx="0" cy="0"/>
        </a:xfrm>
      </p:grpSpPr>
      <p:sp>
        <p:nvSpPr>
          <p:cNvPr id="64" name="Google Shape;64;p12"/>
          <p:cNvSpPr txBox="1">
            <a:spLocks noGrp="1"/>
          </p:cNvSpPr>
          <p:nvPr>
            <p:ph type="ctrTitle"/>
          </p:nvPr>
        </p:nvSpPr>
        <p:spPr>
          <a:xfrm>
            <a:off x="769725" y="1310050"/>
            <a:ext cx="34302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5" name="Google Shape;65;p12"/>
          <p:cNvSpPr txBox="1">
            <a:spLocks noGrp="1"/>
          </p:cNvSpPr>
          <p:nvPr>
            <p:ph type="title" idx="2" hasCustomPrompt="1"/>
          </p:nvPr>
        </p:nvSpPr>
        <p:spPr>
          <a:xfrm rot="5400000">
            <a:off x="7142178" y="3570226"/>
            <a:ext cx="1738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6000"/>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ix columns">
  <p:cSld name="CUSTOM_30">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656422" y="1394416"/>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68" name="Google Shape;68;p13"/>
          <p:cNvSpPr txBox="1">
            <a:spLocks noGrp="1"/>
          </p:cNvSpPr>
          <p:nvPr>
            <p:ph type="subTitle" idx="1"/>
          </p:nvPr>
        </p:nvSpPr>
        <p:spPr>
          <a:xfrm>
            <a:off x="656425" y="1886725"/>
            <a:ext cx="15639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69" name="Google Shape;69;p13"/>
          <p:cNvSpPr txBox="1">
            <a:spLocks noGrp="1"/>
          </p:cNvSpPr>
          <p:nvPr>
            <p:ph type="ctrTitle" idx="2"/>
          </p:nvPr>
        </p:nvSpPr>
        <p:spPr>
          <a:xfrm>
            <a:off x="2650710" y="139441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0" name="Google Shape;70;p13"/>
          <p:cNvSpPr txBox="1">
            <a:spLocks noGrp="1"/>
          </p:cNvSpPr>
          <p:nvPr>
            <p:ph type="subTitle" idx="3"/>
          </p:nvPr>
        </p:nvSpPr>
        <p:spPr>
          <a:xfrm>
            <a:off x="2610700" y="1886725"/>
            <a:ext cx="19614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1" name="Google Shape;71;p13"/>
          <p:cNvSpPr txBox="1">
            <a:spLocks noGrp="1"/>
          </p:cNvSpPr>
          <p:nvPr>
            <p:ph type="ctrTitle" idx="4"/>
          </p:nvPr>
        </p:nvSpPr>
        <p:spPr>
          <a:xfrm>
            <a:off x="4638106" y="1394416"/>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72" name="Google Shape;72;p13"/>
          <p:cNvSpPr txBox="1">
            <a:spLocks noGrp="1"/>
          </p:cNvSpPr>
          <p:nvPr>
            <p:ph type="subTitle" idx="5"/>
          </p:nvPr>
        </p:nvSpPr>
        <p:spPr>
          <a:xfrm>
            <a:off x="4878076" y="1886725"/>
            <a:ext cx="1648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73" name="Google Shape;73;p13"/>
          <p:cNvSpPr txBox="1">
            <a:spLocks noGrp="1"/>
          </p:cNvSpPr>
          <p:nvPr>
            <p:ph type="ctrTitle" idx="6"/>
          </p:nvPr>
        </p:nvSpPr>
        <p:spPr>
          <a:xfrm rot="5400000">
            <a:off x="6865575" y="1466125"/>
            <a:ext cx="25530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74" name="Google Shape;74;p13"/>
          <p:cNvSpPr txBox="1">
            <a:spLocks noGrp="1"/>
          </p:cNvSpPr>
          <p:nvPr>
            <p:ph type="ctrTitle" idx="7"/>
          </p:nvPr>
        </p:nvSpPr>
        <p:spPr>
          <a:xfrm>
            <a:off x="656422" y="3367816"/>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5" name="Google Shape;75;p13"/>
          <p:cNvSpPr txBox="1">
            <a:spLocks noGrp="1"/>
          </p:cNvSpPr>
          <p:nvPr>
            <p:ph type="subTitle" idx="8"/>
          </p:nvPr>
        </p:nvSpPr>
        <p:spPr>
          <a:xfrm>
            <a:off x="656425" y="3860125"/>
            <a:ext cx="15639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76" name="Google Shape;76;p13"/>
          <p:cNvSpPr txBox="1">
            <a:spLocks noGrp="1"/>
          </p:cNvSpPr>
          <p:nvPr>
            <p:ph type="ctrTitle" idx="9"/>
          </p:nvPr>
        </p:nvSpPr>
        <p:spPr>
          <a:xfrm>
            <a:off x="2650710" y="336781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7" name="Google Shape;77;p13"/>
          <p:cNvSpPr txBox="1">
            <a:spLocks noGrp="1"/>
          </p:cNvSpPr>
          <p:nvPr>
            <p:ph type="subTitle" idx="13"/>
          </p:nvPr>
        </p:nvSpPr>
        <p:spPr>
          <a:xfrm>
            <a:off x="2610700" y="3860125"/>
            <a:ext cx="19614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8" name="Google Shape;78;p13"/>
          <p:cNvSpPr txBox="1">
            <a:spLocks noGrp="1"/>
          </p:cNvSpPr>
          <p:nvPr>
            <p:ph type="ctrTitle" idx="14"/>
          </p:nvPr>
        </p:nvSpPr>
        <p:spPr>
          <a:xfrm>
            <a:off x="4638106" y="3367816"/>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79" name="Google Shape;79;p13"/>
          <p:cNvSpPr txBox="1">
            <a:spLocks noGrp="1"/>
          </p:cNvSpPr>
          <p:nvPr>
            <p:ph type="subTitle" idx="15"/>
          </p:nvPr>
        </p:nvSpPr>
        <p:spPr>
          <a:xfrm>
            <a:off x="4878076" y="3860125"/>
            <a:ext cx="1648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design">
  <p:cSld name="CUSTOM_31">
    <p:spTree>
      <p:nvGrpSpPr>
        <p:cNvPr id="1" name="Shape 80"/>
        <p:cNvGrpSpPr/>
        <p:nvPr/>
      </p:nvGrpSpPr>
      <p:grpSpPr>
        <a:xfrm>
          <a:off x="0" y="0"/>
          <a:ext cx="0" cy="0"/>
          <a:chOff x="0" y="0"/>
          <a:chExt cx="0" cy="0"/>
        </a:xfrm>
      </p:grpSpPr>
      <p:sp>
        <p:nvSpPr>
          <p:cNvPr id="81" name="Google Shape;81;p14"/>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columns 1">
  <p:cSld name="CUSTOM_21">
    <p:spTree>
      <p:nvGrpSpPr>
        <p:cNvPr id="1" name="Shape 82"/>
        <p:cNvGrpSpPr/>
        <p:nvPr/>
      </p:nvGrpSpPr>
      <p:grpSpPr>
        <a:xfrm>
          <a:off x="0" y="0"/>
          <a:ext cx="0" cy="0"/>
          <a:chOff x="0" y="0"/>
          <a:chExt cx="0" cy="0"/>
        </a:xfrm>
      </p:grpSpPr>
      <p:sp>
        <p:nvSpPr>
          <p:cNvPr id="83" name="Google Shape;83;p15"/>
          <p:cNvSpPr txBox="1">
            <a:spLocks noGrp="1"/>
          </p:cNvSpPr>
          <p:nvPr>
            <p:ph type="subTitle" idx="1"/>
          </p:nvPr>
        </p:nvSpPr>
        <p:spPr>
          <a:xfrm>
            <a:off x="4633950" y="1847896"/>
            <a:ext cx="18180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84" name="Google Shape;84;p15"/>
          <p:cNvSpPr txBox="1">
            <a:spLocks noGrp="1"/>
          </p:cNvSpPr>
          <p:nvPr>
            <p:ph type="subTitle" idx="2"/>
          </p:nvPr>
        </p:nvSpPr>
        <p:spPr>
          <a:xfrm>
            <a:off x="4633950" y="3827870"/>
            <a:ext cx="18180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85" name="Google Shape;85;p15"/>
          <p:cNvSpPr txBox="1">
            <a:spLocks noGrp="1"/>
          </p:cNvSpPr>
          <p:nvPr>
            <p:ph type="ctrTitle"/>
          </p:nvPr>
        </p:nvSpPr>
        <p:spPr>
          <a:xfrm>
            <a:off x="4633950" y="1539296"/>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86" name="Google Shape;86;p15"/>
          <p:cNvSpPr txBox="1">
            <a:spLocks noGrp="1"/>
          </p:cNvSpPr>
          <p:nvPr>
            <p:ph type="ctrTitle" idx="3"/>
          </p:nvPr>
        </p:nvSpPr>
        <p:spPr>
          <a:xfrm>
            <a:off x="4633950" y="3519270"/>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87" name="Google Shape;87;p15"/>
          <p:cNvSpPr txBox="1">
            <a:spLocks noGrp="1"/>
          </p:cNvSpPr>
          <p:nvPr>
            <p:ph type="ctrTitle" idx="4"/>
          </p:nvPr>
        </p:nvSpPr>
        <p:spPr>
          <a:xfrm rot="5400000">
            <a:off x="6917175" y="1414524"/>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extLst>
    <p:ext uri="{DCECCB84-F9BA-43D5-87BE-67443E8EF086}">
      <p15:sldGuideLst xmlns:p15="http://schemas.microsoft.com/office/powerpoint/2012/main">
        <p15:guide id="1" orient="horz" pos="510">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text 5">
  <p:cSld name="CUSTOM_32">
    <p:spTree>
      <p:nvGrpSpPr>
        <p:cNvPr id="1" name="Shape 88"/>
        <p:cNvGrpSpPr/>
        <p:nvPr/>
      </p:nvGrpSpPr>
      <p:grpSpPr>
        <a:xfrm>
          <a:off x="0" y="0"/>
          <a:ext cx="0" cy="0"/>
          <a:chOff x="0" y="0"/>
          <a:chExt cx="0" cy="0"/>
        </a:xfrm>
      </p:grpSpPr>
      <p:sp>
        <p:nvSpPr>
          <p:cNvPr id="89" name="Google Shape;89;p16"/>
          <p:cNvSpPr txBox="1">
            <a:spLocks noGrp="1"/>
          </p:cNvSpPr>
          <p:nvPr>
            <p:ph type="subTitle" idx="1"/>
          </p:nvPr>
        </p:nvSpPr>
        <p:spPr>
          <a:xfrm>
            <a:off x="2258125" y="3106325"/>
            <a:ext cx="3029100" cy="1009500"/>
          </a:xfrm>
          <a:prstGeom prst="rect">
            <a:avLst/>
          </a:prstGeom>
        </p:spPr>
        <p:txBody>
          <a:bodyPr spcFirstLastPara="1" wrap="square" lIns="91425" tIns="91425" rIns="91425" bIns="91425" anchor="t" anchorCtr="0">
            <a:noAutofit/>
          </a:bodyPr>
          <a:lstStyle>
            <a:lvl1pPr lvl="0">
              <a:spcBef>
                <a:spcPts val="0"/>
              </a:spcBef>
              <a:spcAft>
                <a:spcPts val="0"/>
              </a:spcAft>
              <a:buNone/>
              <a:defRPr sz="1100"/>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
        <p:nvSpPr>
          <p:cNvPr id="90" name="Google Shape;90;p16"/>
          <p:cNvSpPr txBox="1">
            <a:spLocks noGrp="1"/>
          </p:cNvSpPr>
          <p:nvPr>
            <p:ph type="ctrTitle"/>
          </p:nvPr>
        </p:nvSpPr>
        <p:spPr>
          <a:xfrm rot="5400000">
            <a:off x="7241489" y="1041025"/>
            <a:ext cx="1702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1pPr>
            <a:lvl2pPr marL="914400" lvl="1"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2pPr>
            <a:lvl3pPr marL="1371600" lvl="2"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3pPr>
            <a:lvl4pPr marL="1828800" lvl="3"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4pPr>
            <a:lvl5pPr marL="2286000" lvl="4"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5pPr>
            <a:lvl6pPr marL="2743200" lvl="5"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6pPr>
            <a:lvl7pPr marL="3200400" lvl="6"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7pPr>
            <a:lvl8pPr marL="3657600" lvl="7"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8pPr>
            <a:lvl9pPr marL="4114800" lvl="8" indent="-304800" rtl="0">
              <a:lnSpc>
                <a:spcPct val="115000"/>
              </a:lnSpc>
              <a:spcBef>
                <a:spcPts val="1600"/>
              </a:spcBef>
              <a:spcAft>
                <a:spcPts val="160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7" r:id="rId4"/>
    <p:sldLayoutId id="2147483658" r:id="rId5"/>
    <p:sldLayoutId id="2147483659" r:id="rId6"/>
    <p:sldLayoutId id="2147483660" r:id="rId7"/>
    <p:sldLayoutId id="2147483661" r:id="rId8"/>
    <p:sldLayoutId id="2147483662" r:id="rId9"/>
    <p:sldLayoutId id="2147483665"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9.jpg"/></Relationships>
</file>

<file path=ppt/slides/_rels/slide19.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www.linkedin.com/in/ktramarao"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www.linkedin.com/in/venupanjarla" TargetMode="External"/><Relationship Id="rId5" Type="http://schemas.openxmlformats.org/officeDocument/2006/relationships/hyperlink" Target="https://www.linkedin.com/in/dileep-konatham-2624b91b5" TargetMode="External"/><Relationship Id="rId4" Type="http://schemas.openxmlformats.org/officeDocument/2006/relationships/hyperlink" Target="https://www.linkedin.com/in/jayesh-ranjan-37415963" TargetMode="External"/></Relationships>
</file>

<file path=ppt/slides/_rels/slide20.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2.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chart" Target="../charts/chart12.xml"/></Relationships>
</file>

<file path=ppt/slides/_rels/slide25.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chart" Target="../charts/chart14.xml"/></Relationships>
</file>

<file path=ppt/slides/_rels/slide26.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10.jpg"/></Relationships>
</file>

<file path=ppt/slides/_rels/slide28.xml.rels><?xml version="1.0" encoding="UTF-8" standalone="yes"?>
<Relationships xmlns="http://schemas.openxmlformats.org/package/2006/relationships"><Relationship Id="rId3" Type="http://schemas.openxmlformats.org/officeDocument/2006/relationships/chart" Target="../charts/chart16.xml"/><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chart" Target="../charts/chart17.xml"/><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s://www.linkedin.com/in/dhavalsays/"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www.linkedin.com/company/codebasics/" TargetMode="External"/><Relationship Id="rId4" Type="http://schemas.openxmlformats.org/officeDocument/2006/relationships/hyperlink" Target="https://www.linkedin.com/in/hemvad/" TargetMode="External"/></Relationships>
</file>

<file path=ppt/slides/_rels/slide30.xml.rels><?xml version="1.0" encoding="UTF-8" standalone="yes"?>
<Relationships xmlns="http://schemas.openxmlformats.org/package/2006/relationships"><Relationship Id="rId3" Type="http://schemas.openxmlformats.org/officeDocument/2006/relationships/chart" Target="../charts/chart18.xml"/><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chart" Target="../charts/chart19.xml"/><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chart" Target="../charts/chart20.xml"/><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chart" Target="../charts/chart21.xml"/><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chart" Target="../charts/chart22.xml"/><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chart" Target="../charts/chart23.xml"/><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chart" Target="../charts/chart24.xml"/><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chart" Target="../charts/chart25.xml"/><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9.xml"/><Relationship Id="rId1" Type="http://schemas.openxmlformats.org/officeDocument/2006/relationships/slideLayout" Target="../slideLayouts/slideLayout7.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chart" Target="../charts/chart26.xml"/><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chart" Target="../charts/chart27.xml"/><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42.xml"/><Relationship Id="rId1" Type="http://schemas.openxmlformats.org/officeDocument/2006/relationships/slideLayout" Target="../slideLayouts/slideLayout7.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4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3.xml"/><Relationship Id="rId1" Type="http://schemas.openxmlformats.org/officeDocument/2006/relationships/slideLayout" Target="../slideLayouts/slideLayout5.xml"/><Relationship Id="rId4" Type="http://schemas.openxmlformats.org/officeDocument/2006/relationships/image" Target="../media/image5.jpg"/></Relationships>
</file>

<file path=ppt/slides/_rels/slide4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4.xml"/><Relationship Id="rId1" Type="http://schemas.openxmlformats.org/officeDocument/2006/relationships/slideLayout" Target="../slideLayouts/slideLayout8.xml"/><Relationship Id="rId4" Type="http://schemas.openxmlformats.org/officeDocument/2006/relationships/image" Target="../media/image24.png"/></Relationships>
</file>

<file path=ppt/slides/_rels/slide4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5.xml"/><Relationship Id="rId1" Type="http://schemas.openxmlformats.org/officeDocument/2006/relationships/slideLayout" Target="../slideLayouts/slideLayout8.xml"/><Relationship Id="rId4" Type="http://schemas.openxmlformats.org/officeDocument/2006/relationships/image" Target="../media/image26.png"/></Relationships>
</file>

<file path=ppt/slides/_rels/slide4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6.xml"/><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48.xml"/><Relationship Id="rId1" Type="http://schemas.openxmlformats.org/officeDocument/2006/relationships/slideLayout" Target="../slideLayouts/slideLayout8.xml"/><Relationship Id="rId4" Type="http://schemas.openxmlformats.org/officeDocument/2006/relationships/hyperlink" Target="https://kmzindustries.ua/ua/objects/zernova-industriya" TargetMode="External"/></Relationships>
</file>

<file path=ppt/slides/_rels/slide49.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49.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50.xml"/><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51.xml"/><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53.xml"/><Relationship Id="rId1" Type="http://schemas.openxmlformats.org/officeDocument/2006/relationships/slideLayout" Target="../slideLayouts/slideLayout9.xml"/><Relationship Id="rId6" Type="http://schemas.openxmlformats.org/officeDocument/2006/relationships/hyperlink" Target="https://www.hrbartender.com/2019/recruiting/top-soft-skills-employers/" TargetMode="External"/><Relationship Id="rId5" Type="http://schemas.openxmlformats.org/officeDocument/2006/relationships/image" Target="../media/image34.png"/><Relationship Id="rId4" Type="http://schemas.openxmlformats.org/officeDocument/2006/relationships/image" Target="../media/image33.jpg"/></Relationships>
</file>

<file path=ppt/slides/_rels/slide54.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54.xml"/><Relationship Id="rId1" Type="http://schemas.openxmlformats.org/officeDocument/2006/relationships/slideLayout" Target="../slideLayouts/slideLayout9.xml"/><Relationship Id="rId4" Type="http://schemas.openxmlformats.org/officeDocument/2006/relationships/image" Target="../media/image36.jpg"/></Relationships>
</file>

<file path=ppt/slides/_rels/slide55.xml.rels><?xml version="1.0" encoding="UTF-8" standalone="yes"?>
<Relationships xmlns="http://schemas.openxmlformats.org/package/2006/relationships"><Relationship Id="rId8" Type="http://schemas.openxmlformats.org/officeDocument/2006/relationships/hyperlink" Target="https://www.flickr.com/photos/masondan/8904114591" TargetMode="External"/><Relationship Id="rId3" Type="http://schemas.openxmlformats.org/officeDocument/2006/relationships/image" Target="../media/image37.jpg"/><Relationship Id="rId7" Type="http://schemas.openxmlformats.org/officeDocument/2006/relationships/image" Target="../media/image39.jpg"/><Relationship Id="rId2" Type="http://schemas.openxmlformats.org/officeDocument/2006/relationships/notesSlide" Target="../notesSlides/notesSlide55.xml"/><Relationship Id="rId1" Type="http://schemas.openxmlformats.org/officeDocument/2006/relationships/slideLayout" Target="../slideLayouts/slideLayout9.xml"/><Relationship Id="rId6" Type="http://schemas.openxmlformats.org/officeDocument/2006/relationships/hyperlink" Target="https://www.peoplematters.in/article/strategic-hr/its-about-the-ease-of-doing-business-in-india-17063" TargetMode="External"/><Relationship Id="rId5" Type="http://schemas.openxmlformats.org/officeDocument/2006/relationships/image" Target="../media/image38.jpg"/><Relationship Id="rId4" Type="http://schemas.openxmlformats.org/officeDocument/2006/relationships/hyperlink" Target="https://pxhere.com/pt/photo/1625828" TargetMode="External"/></Relationships>
</file>

<file path=ppt/slides/_rels/slide56.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56.xml"/><Relationship Id="rId1" Type="http://schemas.openxmlformats.org/officeDocument/2006/relationships/slideLayout" Target="../slideLayouts/slideLayout9.xml"/><Relationship Id="rId6" Type="http://schemas.openxmlformats.org/officeDocument/2006/relationships/hyperlink" Target="https://www.peoplematters.in/article/skilling/new-skills-imperative-reconnecting-work-workforce-13100" TargetMode="External"/><Relationship Id="rId5" Type="http://schemas.openxmlformats.org/officeDocument/2006/relationships/image" Target="../media/image41.jpg"/><Relationship Id="rId4" Type="http://schemas.openxmlformats.org/officeDocument/2006/relationships/hyperlink" Target="https://africalive.net/article/investing-in-biodiversity-can-be-profitable-for-farmers/" TargetMode="External"/></Relationships>
</file>

<file path=ppt/slides/_rels/slide5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7.xml"/><Relationship Id="rId1" Type="http://schemas.openxmlformats.org/officeDocument/2006/relationships/slideLayout" Target="../slideLayouts/slideLayout10.xml"/><Relationship Id="rId4" Type="http://schemas.openxmlformats.org/officeDocument/2006/relationships/hyperlink" Target="https://www.linkedin.com/in/dana-sekar-797738258/" TargetMode="Externa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7.jpg"/></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2"/>
        <p:cNvGrpSpPr/>
        <p:nvPr/>
      </p:nvGrpSpPr>
      <p:grpSpPr>
        <a:xfrm>
          <a:off x="0" y="0"/>
          <a:ext cx="0" cy="0"/>
          <a:chOff x="0" y="0"/>
          <a:chExt cx="0" cy="0"/>
        </a:xfrm>
      </p:grpSpPr>
      <p:pic>
        <p:nvPicPr>
          <p:cNvPr id="3" name="Picture 2">
            <a:extLst>
              <a:ext uri="{FF2B5EF4-FFF2-40B4-BE49-F238E27FC236}">
                <a16:creationId xmlns:a16="http://schemas.microsoft.com/office/drawing/2014/main" id="{BEE700F6-812F-4D0B-9939-B933183D66E0}"/>
              </a:ext>
            </a:extLst>
          </p:cNvPr>
          <p:cNvPicPr>
            <a:picLocks noChangeAspect="1"/>
          </p:cNvPicPr>
          <p:nvPr/>
        </p:nvPicPr>
        <p:blipFill>
          <a:blip r:embed="rId3">
            <a:duotone>
              <a:srgbClr val="908269">
                <a:shade val="45000"/>
                <a:satMod val="135000"/>
              </a:srgbClr>
              <a:prstClr val="white"/>
            </a:duotone>
            <a:alphaModFix/>
          </a:blip>
          <a:stretch>
            <a:fillRect/>
          </a:stretch>
        </p:blipFill>
        <p:spPr>
          <a:xfrm>
            <a:off x="4117498" y="0"/>
            <a:ext cx="5026501" cy="5143500"/>
          </a:xfrm>
          <a:prstGeom prst="rect">
            <a:avLst/>
          </a:prstGeom>
        </p:spPr>
      </p:pic>
      <p:pic>
        <p:nvPicPr>
          <p:cNvPr id="123" name="Google Shape;123;p24" hidden="1"/>
          <p:cNvPicPr preferRelativeResize="0"/>
          <p:nvPr/>
        </p:nvPicPr>
        <p:blipFill rotWithShape="1">
          <a:blip r:embed="rId4">
            <a:alphaModFix/>
          </a:blip>
          <a:srcRect/>
          <a:stretch/>
        </p:blipFill>
        <p:spPr>
          <a:xfrm flipH="1">
            <a:off x="2214590" y="0"/>
            <a:ext cx="6929408" cy="5143500"/>
          </a:xfrm>
          <a:prstGeom prst="rect">
            <a:avLst/>
          </a:prstGeom>
          <a:noFill/>
          <a:ln>
            <a:noFill/>
          </a:ln>
        </p:spPr>
      </p:pic>
      <p:sp>
        <p:nvSpPr>
          <p:cNvPr id="124" name="Google Shape;124;p24"/>
          <p:cNvSpPr/>
          <p:nvPr/>
        </p:nvSpPr>
        <p:spPr>
          <a:xfrm rot="5400000">
            <a:off x="947550" y="21450"/>
            <a:ext cx="3072102" cy="4592400"/>
          </a:xfrm>
          <a:prstGeom prst="rect">
            <a:avLst/>
          </a:prstGeom>
          <a:solidFill>
            <a:srgbClr val="908269">
              <a:alpha val="64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4"/>
          <p:cNvSpPr txBox="1">
            <a:spLocks noGrp="1"/>
          </p:cNvSpPr>
          <p:nvPr>
            <p:ph type="ctrTitle"/>
          </p:nvPr>
        </p:nvSpPr>
        <p:spPr>
          <a:xfrm>
            <a:off x="393434" y="1569849"/>
            <a:ext cx="4592400" cy="17823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solidFill>
                  <a:schemeClr val="lt1"/>
                </a:solidFill>
                <a:latin typeface="Livvic"/>
                <a:ea typeface="Livvic"/>
                <a:cs typeface="Livvic"/>
                <a:sym typeface="Livvic"/>
              </a:rPr>
              <a:t>Telangana</a:t>
            </a:r>
            <a:br>
              <a:rPr lang="en-US" dirty="0">
                <a:solidFill>
                  <a:schemeClr val="lt1"/>
                </a:solidFill>
                <a:latin typeface="Livvic"/>
                <a:ea typeface="Livvic"/>
                <a:cs typeface="Livvic"/>
                <a:sym typeface="Livvic"/>
              </a:rPr>
            </a:br>
            <a:r>
              <a:rPr lang="en-US" dirty="0">
                <a:solidFill>
                  <a:schemeClr val="lt1"/>
                </a:solidFill>
                <a:latin typeface="Livvic"/>
                <a:ea typeface="Livvic"/>
                <a:cs typeface="Livvic"/>
                <a:sym typeface="Livvic"/>
              </a:rPr>
              <a:t>Growth analysis</a:t>
            </a:r>
            <a:endParaRPr lang="en-IN" dirty="0">
              <a:solidFill>
                <a:schemeClr val="lt1"/>
              </a:solidFill>
              <a:latin typeface="Livvic"/>
              <a:ea typeface="Livvic"/>
              <a:cs typeface="Livvic"/>
              <a:sym typeface="Livvic"/>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2" name="Google Shape;322;p37"/>
          <p:cNvSpPr txBox="1">
            <a:spLocks noGrp="1"/>
          </p:cNvSpPr>
          <p:nvPr>
            <p:ph type="ctrTitle"/>
          </p:nvPr>
        </p:nvSpPr>
        <p:spPr>
          <a:xfrm>
            <a:off x="361302" y="334566"/>
            <a:ext cx="8421396" cy="763901"/>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1400" dirty="0"/>
              <a:t>1. How does the revenue generated from document registration vary across districts in          Telangana? List down the top 5 districts that showed the highest document registration revenue growth between FY 2019 and 2022.</a:t>
            </a:r>
            <a:endParaRPr sz="1800" dirty="0"/>
          </a:p>
        </p:txBody>
      </p:sp>
      <p:sp>
        <p:nvSpPr>
          <p:cNvPr id="327" name="Google Shape;327;p37"/>
          <p:cNvSpPr txBox="1">
            <a:spLocks noGrp="1"/>
          </p:cNvSpPr>
          <p:nvPr>
            <p:ph type="ctrTitle"/>
          </p:nvPr>
        </p:nvSpPr>
        <p:spPr>
          <a:xfrm>
            <a:off x="4781548" y="1272825"/>
            <a:ext cx="13575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b="0">
                <a:solidFill>
                  <a:schemeClr val="lt1"/>
                </a:solidFill>
                <a:latin typeface="Catamaran Light"/>
                <a:ea typeface="Catamaran Light"/>
                <a:cs typeface="Catamaran Light"/>
                <a:sym typeface="Catamaran Light"/>
              </a:rPr>
              <a:t>VENUS</a:t>
            </a:r>
            <a:endParaRPr sz="1400" b="0">
              <a:solidFill>
                <a:schemeClr val="lt1"/>
              </a:solidFill>
              <a:latin typeface="Catamaran Light"/>
              <a:ea typeface="Catamaran Light"/>
              <a:cs typeface="Catamaran Light"/>
              <a:sym typeface="Catamaran Light"/>
            </a:endParaRPr>
          </a:p>
        </p:txBody>
      </p:sp>
      <p:graphicFrame>
        <p:nvGraphicFramePr>
          <p:cNvPr id="14" name="Chart 13">
            <a:extLst>
              <a:ext uri="{FF2B5EF4-FFF2-40B4-BE49-F238E27FC236}">
                <a16:creationId xmlns:a16="http://schemas.microsoft.com/office/drawing/2014/main" id="{F273F1B0-07BA-49B2-8C62-EB969BAE111D}"/>
              </a:ext>
            </a:extLst>
          </p:cNvPr>
          <p:cNvGraphicFramePr>
            <a:graphicFrameLocks/>
          </p:cNvGraphicFramePr>
          <p:nvPr/>
        </p:nvGraphicFramePr>
        <p:xfrm>
          <a:off x="361301" y="1454227"/>
          <a:ext cx="4111547" cy="3215985"/>
        </p:xfrm>
        <a:graphic>
          <a:graphicData uri="http://schemas.openxmlformats.org/drawingml/2006/chart">
            <c:chart xmlns:c="http://schemas.openxmlformats.org/drawingml/2006/chart" xmlns:r="http://schemas.openxmlformats.org/officeDocument/2006/relationships" r:id="rId3"/>
          </a:graphicData>
        </a:graphic>
      </p:graphicFrame>
      <p:sp>
        <p:nvSpPr>
          <p:cNvPr id="5" name="Google Shape;357;p39">
            <a:extLst>
              <a:ext uri="{FF2B5EF4-FFF2-40B4-BE49-F238E27FC236}">
                <a16:creationId xmlns:a16="http://schemas.microsoft.com/office/drawing/2014/main" id="{DD9C7EAA-CE53-417A-9D4C-59BD56898F76}"/>
              </a:ext>
            </a:extLst>
          </p:cNvPr>
          <p:cNvSpPr txBox="1">
            <a:spLocks/>
          </p:cNvSpPr>
          <p:nvPr/>
        </p:nvSpPr>
        <p:spPr>
          <a:xfrm>
            <a:off x="4781548" y="2232366"/>
            <a:ext cx="4021157" cy="201517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b="1" i="0" dirty="0">
                <a:solidFill>
                  <a:schemeClr val="bg1">
                    <a:lumMod val="50000"/>
                  </a:schemeClr>
                </a:solidFill>
                <a:effectLst/>
                <a:latin typeface="Livvic" panose="020B0604020202020204" charset="0"/>
              </a:rPr>
              <a:t>Mulugu</a:t>
            </a:r>
            <a:r>
              <a:rPr lang="en-US" sz="1200" b="0" i="0" dirty="0">
                <a:solidFill>
                  <a:srgbClr val="002060"/>
                </a:solidFill>
                <a:effectLst/>
                <a:latin typeface="Livvic" panose="020B0604020202020204" charset="0"/>
              </a:rPr>
              <a:t>: </a:t>
            </a:r>
            <a:r>
              <a:rPr lang="en-US" sz="1200" b="0" i="0" dirty="0">
                <a:solidFill>
                  <a:schemeClr val="bg1">
                    <a:lumMod val="50000"/>
                  </a:schemeClr>
                </a:solidFill>
                <a:effectLst/>
                <a:latin typeface="Livvic" panose="020B0604020202020204" charset="0"/>
              </a:rPr>
              <a:t>This district achieved a remarkable </a:t>
            </a:r>
            <a:r>
              <a:rPr lang="en-US" sz="1200" b="0" i="0" dirty="0">
                <a:solidFill>
                  <a:schemeClr val="accent4">
                    <a:lumMod val="60000"/>
                    <a:lumOff val="40000"/>
                  </a:schemeClr>
                </a:solidFill>
                <a:effectLst/>
                <a:latin typeface="Livvic" panose="020B0604020202020204" charset="0"/>
              </a:rPr>
              <a:t>171% </a:t>
            </a:r>
            <a:r>
              <a:rPr lang="en-US" sz="1200" b="0" i="0" dirty="0">
                <a:solidFill>
                  <a:schemeClr val="bg1">
                    <a:lumMod val="50000"/>
                  </a:schemeClr>
                </a:solidFill>
                <a:effectLst/>
                <a:latin typeface="Livvic" panose="020B0604020202020204" charset="0"/>
              </a:rPr>
              <a:t>growth in document registration revenue, showcasing robust economic activity and property transactions.</a:t>
            </a:r>
          </a:p>
          <a:p>
            <a:pPr algn="l"/>
            <a:endParaRPr lang="en-US" sz="1200" b="0" i="0" dirty="0">
              <a:solidFill>
                <a:schemeClr val="bg1">
                  <a:lumMod val="50000"/>
                </a:schemeClr>
              </a:solidFill>
              <a:effectLst/>
              <a:latin typeface="Livvic" panose="020B0604020202020204" charset="0"/>
            </a:endParaRPr>
          </a:p>
          <a:p>
            <a:pPr algn="l"/>
            <a:r>
              <a:rPr lang="en-US" sz="1200" b="1" i="0" dirty="0">
                <a:solidFill>
                  <a:schemeClr val="bg1">
                    <a:lumMod val="50000"/>
                  </a:schemeClr>
                </a:solidFill>
                <a:effectLst/>
                <a:latin typeface="Livvic" panose="020B0604020202020204" charset="0"/>
              </a:rPr>
              <a:t>Adilabad</a:t>
            </a:r>
            <a:r>
              <a:rPr lang="en-US" sz="1200" b="0" i="0" dirty="0">
                <a:solidFill>
                  <a:schemeClr val="bg1">
                    <a:lumMod val="50000"/>
                  </a:schemeClr>
                </a:solidFill>
                <a:effectLst/>
                <a:latin typeface="Livvic" panose="020B0604020202020204" charset="0"/>
              </a:rPr>
              <a:t>: Adilabad district recorded an impressive </a:t>
            </a:r>
            <a:r>
              <a:rPr lang="en-US" sz="1200" b="0" i="0" dirty="0">
                <a:solidFill>
                  <a:schemeClr val="accent4">
                    <a:lumMod val="60000"/>
                    <a:lumOff val="40000"/>
                  </a:schemeClr>
                </a:solidFill>
                <a:effectLst/>
                <a:latin typeface="Livvic" panose="020B0604020202020204" charset="0"/>
              </a:rPr>
              <a:t>123%</a:t>
            </a:r>
            <a:r>
              <a:rPr lang="en-US" sz="1200" b="0" i="0" dirty="0">
                <a:solidFill>
                  <a:schemeClr val="bg1">
                    <a:lumMod val="50000"/>
                  </a:schemeClr>
                </a:solidFill>
                <a:effectLst/>
                <a:latin typeface="Livvic" panose="020B0604020202020204" charset="0"/>
              </a:rPr>
              <a:t> growth in document registration revenue, indicating a thriving real estate market.</a:t>
            </a:r>
          </a:p>
        </p:txBody>
      </p:sp>
    </p:spTree>
    <p:extLst>
      <p:ext uri="{BB962C8B-B14F-4D97-AF65-F5344CB8AC3E}">
        <p14:creationId xmlns:p14="http://schemas.microsoft.com/office/powerpoint/2010/main" val="1893878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2" name="Google Shape;322;p37"/>
          <p:cNvSpPr txBox="1">
            <a:spLocks noGrp="1"/>
          </p:cNvSpPr>
          <p:nvPr>
            <p:ph type="ctrTitle"/>
          </p:nvPr>
        </p:nvSpPr>
        <p:spPr>
          <a:xfrm>
            <a:off x="361302" y="1610729"/>
            <a:ext cx="8421396" cy="763901"/>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000" dirty="0"/>
              <a:t>2.How does the revenue generated from document registration compare to the revenue generated from e-stamp challans across districts? List down the top 5 districts where e-stamps revenue contributes significantly more to the revenue than the documents in FY 2022?</a:t>
            </a:r>
            <a:endParaRPr sz="3600" dirty="0"/>
          </a:p>
        </p:txBody>
      </p:sp>
      <p:sp>
        <p:nvSpPr>
          <p:cNvPr id="327" name="Google Shape;327;p37"/>
          <p:cNvSpPr txBox="1">
            <a:spLocks noGrp="1"/>
          </p:cNvSpPr>
          <p:nvPr>
            <p:ph type="ctrTitle"/>
          </p:nvPr>
        </p:nvSpPr>
        <p:spPr>
          <a:xfrm>
            <a:off x="4781548" y="1272825"/>
            <a:ext cx="13575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b="0">
                <a:solidFill>
                  <a:schemeClr val="lt1"/>
                </a:solidFill>
                <a:latin typeface="Catamaran Light"/>
                <a:ea typeface="Catamaran Light"/>
                <a:cs typeface="Catamaran Light"/>
                <a:sym typeface="Catamaran Light"/>
              </a:rPr>
              <a:t>VENUS</a:t>
            </a:r>
            <a:endParaRPr sz="1400" b="0">
              <a:solidFill>
                <a:schemeClr val="lt1"/>
              </a:solidFill>
              <a:latin typeface="Catamaran Light"/>
              <a:ea typeface="Catamaran Light"/>
              <a:cs typeface="Catamaran Light"/>
              <a:sym typeface="Catamaran Light"/>
            </a:endParaRPr>
          </a:p>
        </p:txBody>
      </p:sp>
      <p:sp>
        <p:nvSpPr>
          <p:cNvPr id="5" name="Google Shape;357;p39">
            <a:extLst>
              <a:ext uri="{FF2B5EF4-FFF2-40B4-BE49-F238E27FC236}">
                <a16:creationId xmlns:a16="http://schemas.microsoft.com/office/drawing/2014/main" id="{DD9C7EAA-CE53-417A-9D4C-59BD56898F76}"/>
              </a:ext>
            </a:extLst>
          </p:cNvPr>
          <p:cNvSpPr txBox="1">
            <a:spLocks/>
          </p:cNvSpPr>
          <p:nvPr/>
        </p:nvSpPr>
        <p:spPr>
          <a:xfrm>
            <a:off x="9144000" y="1272825"/>
            <a:ext cx="2368628" cy="201517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b="1" i="0" dirty="0">
                <a:solidFill>
                  <a:schemeClr val="bg1">
                    <a:lumMod val="50000"/>
                  </a:schemeClr>
                </a:solidFill>
                <a:effectLst/>
                <a:latin typeface="Livvic" panose="020B0604020202020204" charset="0"/>
              </a:rPr>
              <a:t>Rangareddy</a:t>
            </a:r>
            <a:r>
              <a:rPr lang="en-US" sz="1200" b="0" i="0" dirty="0">
                <a:solidFill>
                  <a:srgbClr val="002060"/>
                </a:solidFill>
                <a:effectLst/>
                <a:latin typeface="Livvic" panose="020B0604020202020204" charset="0"/>
              </a:rPr>
              <a:t>: </a:t>
            </a:r>
            <a:r>
              <a:rPr lang="en-US" sz="1200" b="0" i="0" dirty="0">
                <a:solidFill>
                  <a:schemeClr val="bg1">
                    <a:lumMod val="50000"/>
                  </a:schemeClr>
                </a:solidFill>
                <a:effectLst/>
                <a:latin typeface="Livvic" panose="020B0604020202020204" charset="0"/>
              </a:rPr>
              <a:t>District leads in revenue generation, with approximately </a:t>
            </a:r>
            <a:r>
              <a:rPr lang="en-US" sz="1200" b="0" i="0" dirty="0">
                <a:solidFill>
                  <a:schemeClr val="accent4">
                    <a:lumMod val="60000"/>
                    <a:lumOff val="40000"/>
                  </a:schemeClr>
                </a:solidFill>
                <a:effectLst/>
                <a:latin typeface="Livvic" panose="020B0604020202020204" charset="0"/>
              </a:rPr>
              <a:t>37 billion </a:t>
            </a:r>
            <a:r>
              <a:rPr lang="en-US" sz="1200" b="0" i="0" dirty="0">
                <a:solidFill>
                  <a:schemeClr val="bg1">
                    <a:lumMod val="50000"/>
                  </a:schemeClr>
                </a:solidFill>
                <a:effectLst/>
                <a:latin typeface="Livvic" panose="020B0604020202020204" charset="0"/>
              </a:rPr>
              <a:t>from document registration and </a:t>
            </a:r>
            <a:r>
              <a:rPr lang="en-US" sz="1200" b="0" i="0" dirty="0">
                <a:solidFill>
                  <a:schemeClr val="accent4">
                    <a:lumMod val="60000"/>
                    <a:lumOff val="40000"/>
                  </a:schemeClr>
                </a:solidFill>
                <a:effectLst/>
                <a:latin typeface="Livvic" panose="020B0604020202020204" charset="0"/>
              </a:rPr>
              <a:t>38 billion</a:t>
            </a:r>
            <a:r>
              <a:rPr lang="en-US" sz="1200" b="0" i="0" dirty="0">
                <a:solidFill>
                  <a:schemeClr val="bg1">
                    <a:lumMod val="50000"/>
                  </a:schemeClr>
                </a:solidFill>
                <a:effectLst/>
                <a:latin typeface="Livvic" panose="020B0604020202020204" charset="0"/>
              </a:rPr>
              <a:t> from e-stamp challans, indicating a nearly equal contribution of both sources.</a:t>
            </a:r>
          </a:p>
          <a:p>
            <a:pPr algn="l"/>
            <a:endParaRPr lang="en-US" sz="1200" b="0" i="0" dirty="0">
              <a:solidFill>
                <a:schemeClr val="bg1">
                  <a:lumMod val="50000"/>
                </a:schemeClr>
              </a:solidFill>
              <a:effectLst/>
              <a:latin typeface="Livvic" panose="020B0604020202020204" charset="0"/>
            </a:endParaRPr>
          </a:p>
          <a:p>
            <a:pPr algn="l"/>
            <a:r>
              <a:rPr lang="en-US" sz="1200" b="1" i="0" dirty="0">
                <a:solidFill>
                  <a:schemeClr val="bg1">
                    <a:lumMod val="50000"/>
                  </a:schemeClr>
                </a:solidFill>
                <a:effectLst/>
                <a:latin typeface="Livvic" panose="020B0604020202020204" charset="0"/>
              </a:rPr>
              <a:t>Medchal Malkajgiri</a:t>
            </a:r>
            <a:r>
              <a:rPr lang="en-US" sz="1200" b="0" i="0" dirty="0">
                <a:solidFill>
                  <a:schemeClr val="bg1">
                    <a:lumMod val="50000"/>
                  </a:schemeClr>
                </a:solidFill>
                <a:effectLst/>
                <a:latin typeface="Livvic" panose="020B0604020202020204" charset="0"/>
              </a:rPr>
              <a:t>: In this district, document registration revenue stands at around </a:t>
            </a:r>
            <a:r>
              <a:rPr lang="en-US" sz="1200" b="0" i="0" dirty="0">
                <a:solidFill>
                  <a:schemeClr val="accent4">
                    <a:lumMod val="60000"/>
                    <a:lumOff val="40000"/>
                  </a:schemeClr>
                </a:solidFill>
                <a:effectLst/>
                <a:latin typeface="Livvic" panose="020B0604020202020204" charset="0"/>
              </a:rPr>
              <a:t>24 billion, </a:t>
            </a:r>
            <a:r>
              <a:rPr lang="en-US" sz="1200" b="0" i="0" dirty="0">
                <a:solidFill>
                  <a:schemeClr val="bg1">
                    <a:lumMod val="50000"/>
                  </a:schemeClr>
                </a:solidFill>
                <a:effectLst/>
                <a:latin typeface="Livvic" panose="020B0604020202020204" charset="0"/>
              </a:rPr>
              <a:t>whereas e-stamp revenue closely follows at</a:t>
            </a:r>
            <a:r>
              <a:rPr lang="en-US" sz="1200" b="0" i="0" dirty="0">
                <a:solidFill>
                  <a:schemeClr val="accent4">
                    <a:lumMod val="60000"/>
                    <a:lumOff val="40000"/>
                  </a:schemeClr>
                </a:solidFill>
                <a:effectLst/>
                <a:latin typeface="Livvic" panose="020B0604020202020204" charset="0"/>
              </a:rPr>
              <a:t> 23 billion,</a:t>
            </a:r>
            <a:r>
              <a:rPr lang="en-US" sz="1200" b="0" i="0" dirty="0">
                <a:solidFill>
                  <a:schemeClr val="bg1">
                    <a:lumMod val="50000"/>
                  </a:schemeClr>
                </a:solidFill>
                <a:effectLst/>
                <a:latin typeface="Livvic" panose="020B0604020202020204" charset="0"/>
              </a:rPr>
              <a:t> showcasing a balanced revenue distribution.</a:t>
            </a:r>
          </a:p>
        </p:txBody>
      </p:sp>
      <p:graphicFrame>
        <p:nvGraphicFramePr>
          <p:cNvPr id="7" name="Chart 6">
            <a:extLst>
              <a:ext uri="{FF2B5EF4-FFF2-40B4-BE49-F238E27FC236}">
                <a16:creationId xmlns:a16="http://schemas.microsoft.com/office/drawing/2014/main" id="{5F52C377-9C20-4ECF-9DB3-6674E231518F}"/>
              </a:ext>
            </a:extLst>
          </p:cNvPr>
          <p:cNvGraphicFramePr>
            <a:graphicFrameLocks/>
          </p:cNvGraphicFramePr>
          <p:nvPr>
            <p:extLst>
              <p:ext uri="{D42A27DB-BD31-4B8C-83A1-F6EECF244321}">
                <p14:modId xmlns:p14="http://schemas.microsoft.com/office/powerpoint/2010/main" val="4219840304"/>
              </p:ext>
            </p:extLst>
          </p:nvPr>
        </p:nvGraphicFramePr>
        <p:xfrm>
          <a:off x="-6116618" y="1283492"/>
          <a:ext cx="6237802" cy="353853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7555986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2" name="Google Shape;322;p37"/>
          <p:cNvSpPr txBox="1">
            <a:spLocks noGrp="1"/>
          </p:cNvSpPr>
          <p:nvPr>
            <p:ph type="ctrTitle"/>
          </p:nvPr>
        </p:nvSpPr>
        <p:spPr>
          <a:xfrm>
            <a:off x="361302" y="298296"/>
            <a:ext cx="8421396" cy="763901"/>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1400" dirty="0"/>
              <a:t>2.How does the revenue generated from document registration compare to the revenue generated from e-stamp challans across districts? List down the top 5 districts where e-stamps revenue contributes significantly more to the revenue than the documents in FY 2022?</a:t>
            </a:r>
            <a:endParaRPr dirty="0"/>
          </a:p>
        </p:txBody>
      </p:sp>
      <p:sp>
        <p:nvSpPr>
          <p:cNvPr id="327" name="Google Shape;327;p37"/>
          <p:cNvSpPr txBox="1">
            <a:spLocks noGrp="1"/>
          </p:cNvSpPr>
          <p:nvPr>
            <p:ph type="ctrTitle"/>
          </p:nvPr>
        </p:nvSpPr>
        <p:spPr>
          <a:xfrm>
            <a:off x="4781548" y="1272825"/>
            <a:ext cx="13575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b="0">
                <a:solidFill>
                  <a:schemeClr val="lt1"/>
                </a:solidFill>
                <a:latin typeface="Catamaran Light"/>
                <a:ea typeface="Catamaran Light"/>
                <a:cs typeface="Catamaran Light"/>
                <a:sym typeface="Catamaran Light"/>
              </a:rPr>
              <a:t>VENUS</a:t>
            </a:r>
            <a:endParaRPr sz="1400" b="0">
              <a:solidFill>
                <a:schemeClr val="lt1"/>
              </a:solidFill>
              <a:latin typeface="Catamaran Light"/>
              <a:ea typeface="Catamaran Light"/>
              <a:cs typeface="Catamaran Light"/>
              <a:sym typeface="Catamaran Light"/>
            </a:endParaRPr>
          </a:p>
        </p:txBody>
      </p:sp>
      <p:sp>
        <p:nvSpPr>
          <p:cNvPr id="5" name="Google Shape;357;p39">
            <a:extLst>
              <a:ext uri="{FF2B5EF4-FFF2-40B4-BE49-F238E27FC236}">
                <a16:creationId xmlns:a16="http://schemas.microsoft.com/office/drawing/2014/main" id="{DD9C7EAA-CE53-417A-9D4C-59BD56898F76}"/>
              </a:ext>
            </a:extLst>
          </p:cNvPr>
          <p:cNvSpPr txBox="1">
            <a:spLocks/>
          </p:cNvSpPr>
          <p:nvPr/>
        </p:nvSpPr>
        <p:spPr>
          <a:xfrm>
            <a:off x="6654188" y="1270396"/>
            <a:ext cx="2368628" cy="201517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b="1" i="0" dirty="0">
                <a:solidFill>
                  <a:schemeClr val="bg1">
                    <a:lumMod val="50000"/>
                  </a:schemeClr>
                </a:solidFill>
                <a:effectLst/>
                <a:latin typeface="Livvic" panose="020B0604020202020204" charset="0"/>
              </a:rPr>
              <a:t>Rangareddy</a:t>
            </a:r>
            <a:r>
              <a:rPr lang="en-US" sz="1200" b="0" i="0" dirty="0">
                <a:solidFill>
                  <a:srgbClr val="002060"/>
                </a:solidFill>
                <a:effectLst/>
                <a:latin typeface="Livvic" panose="020B0604020202020204" charset="0"/>
              </a:rPr>
              <a:t>: </a:t>
            </a:r>
            <a:r>
              <a:rPr lang="en-US" sz="1200" b="0" i="0" dirty="0">
                <a:solidFill>
                  <a:schemeClr val="bg1">
                    <a:lumMod val="50000"/>
                  </a:schemeClr>
                </a:solidFill>
                <a:effectLst/>
                <a:latin typeface="Livvic" panose="020B0604020202020204" charset="0"/>
              </a:rPr>
              <a:t>District leads in revenue generation, with approximately </a:t>
            </a:r>
            <a:r>
              <a:rPr lang="en-US" sz="1200" b="0" i="0" dirty="0">
                <a:solidFill>
                  <a:schemeClr val="accent4">
                    <a:lumMod val="60000"/>
                    <a:lumOff val="40000"/>
                  </a:schemeClr>
                </a:solidFill>
                <a:effectLst/>
                <a:latin typeface="Livvic" panose="020B0604020202020204" charset="0"/>
              </a:rPr>
              <a:t>37 billion </a:t>
            </a:r>
            <a:r>
              <a:rPr lang="en-US" sz="1200" b="0" i="0" dirty="0">
                <a:solidFill>
                  <a:schemeClr val="bg1">
                    <a:lumMod val="50000"/>
                  </a:schemeClr>
                </a:solidFill>
                <a:effectLst/>
                <a:latin typeface="Livvic" panose="020B0604020202020204" charset="0"/>
              </a:rPr>
              <a:t>from document registration and </a:t>
            </a:r>
            <a:r>
              <a:rPr lang="en-US" sz="1200" b="0" i="0" dirty="0">
                <a:solidFill>
                  <a:schemeClr val="accent4">
                    <a:lumMod val="60000"/>
                    <a:lumOff val="40000"/>
                  </a:schemeClr>
                </a:solidFill>
                <a:effectLst/>
                <a:latin typeface="Livvic" panose="020B0604020202020204" charset="0"/>
              </a:rPr>
              <a:t>38 billion</a:t>
            </a:r>
            <a:r>
              <a:rPr lang="en-US" sz="1200" b="0" i="0" dirty="0">
                <a:solidFill>
                  <a:schemeClr val="bg1">
                    <a:lumMod val="50000"/>
                  </a:schemeClr>
                </a:solidFill>
                <a:effectLst/>
                <a:latin typeface="Livvic" panose="020B0604020202020204" charset="0"/>
              </a:rPr>
              <a:t> from e-stamp challans, indicating a nearly equal contribution of both sources.</a:t>
            </a:r>
          </a:p>
          <a:p>
            <a:pPr algn="l"/>
            <a:endParaRPr lang="en-US" sz="1200" b="0" i="0" dirty="0">
              <a:solidFill>
                <a:schemeClr val="bg1">
                  <a:lumMod val="50000"/>
                </a:schemeClr>
              </a:solidFill>
              <a:effectLst/>
              <a:latin typeface="Livvic" panose="020B0604020202020204" charset="0"/>
            </a:endParaRPr>
          </a:p>
          <a:p>
            <a:pPr algn="l"/>
            <a:r>
              <a:rPr lang="en-US" sz="1200" b="1" i="0" dirty="0">
                <a:solidFill>
                  <a:schemeClr val="bg1">
                    <a:lumMod val="50000"/>
                  </a:schemeClr>
                </a:solidFill>
                <a:effectLst/>
                <a:latin typeface="Livvic" panose="020B0604020202020204" charset="0"/>
              </a:rPr>
              <a:t>Medchal Malkajgiri</a:t>
            </a:r>
            <a:r>
              <a:rPr lang="en-US" sz="1200" b="0" i="0" dirty="0">
                <a:solidFill>
                  <a:schemeClr val="bg1">
                    <a:lumMod val="50000"/>
                  </a:schemeClr>
                </a:solidFill>
                <a:effectLst/>
                <a:latin typeface="Livvic" panose="020B0604020202020204" charset="0"/>
              </a:rPr>
              <a:t>: In this district, document registration revenue stands at around </a:t>
            </a:r>
            <a:r>
              <a:rPr lang="en-US" sz="1200" b="0" i="0" dirty="0">
                <a:solidFill>
                  <a:schemeClr val="accent4">
                    <a:lumMod val="60000"/>
                    <a:lumOff val="40000"/>
                  </a:schemeClr>
                </a:solidFill>
                <a:effectLst/>
                <a:latin typeface="Livvic" panose="020B0604020202020204" charset="0"/>
              </a:rPr>
              <a:t>24 billion, </a:t>
            </a:r>
            <a:r>
              <a:rPr lang="en-US" sz="1200" b="0" i="0" dirty="0">
                <a:solidFill>
                  <a:schemeClr val="bg1">
                    <a:lumMod val="50000"/>
                  </a:schemeClr>
                </a:solidFill>
                <a:effectLst/>
                <a:latin typeface="Livvic" panose="020B0604020202020204" charset="0"/>
              </a:rPr>
              <a:t>whereas e-stamp revenue closely follows at</a:t>
            </a:r>
            <a:r>
              <a:rPr lang="en-US" sz="1200" b="0" i="0" dirty="0">
                <a:solidFill>
                  <a:schemeClr val="accent4">
                    <a:lumMod val="60000"/>
                    <a:lumOff val="40000"/>
                  </a:schemeClr>
                </a:solidFill>
                <a:effectLst/>
                <a:latin typeface="Livvic" panose="020B0604020202020204" charset="0"/>
              </a:rPr>
              <a:t> 23 billion,</a:t>
            </a:r>
            <a:r>
              <a:rPr lang="en-US" sz="1200" b="0" i="0" dirty="0">
                <a:solidFill>
                  <a:schemeClr val="bg1">
                    <a:lumMod val="50000"/>
                  </a:schemeClr>
                </a:solidFill>
                <a:effectLst/>
                <a:latin typeface="Livvic" panose="020B0604020202020204" charset="0"/>
              </a:rPr>
              <a:t> showcasing a balanced revenue distribution.</a:t>
            </a:r>
          </a:p>
        </p:txBody>
      </p:sp>
      <p:graphicFrame>
        <p:nvGraphicFramePr>
          <p:cNvPr id="7" name="Chart 6">
            <a:extLst>
              <a:ext uri="{FF2B5EF4-FFF2-40B4-BE49-F238E27FC236}">
                <a16:creationId xmlns:a16="http://schemas.microsoft.com/office/drawing/2014/main" id="{5F52C377-9C20-4ECF-9DB3-6674E231518F}"/>
              </a:ext>
            </a:extLst>
          </p:cNvPr>
          <p:cNvGraphicFramePr>
            <a:graphicFrameLocks/>
          </p:cNvGraphicFramePr>
          <p:nvPr/>
        </p:nvGraphicFramePr>
        <p:xfrm>
          <a:off x="306217" y="1270396"/>
          <a:ext cx="6237802" cy="353853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3239188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2" name="Google Shape;322;p37"/>
          <p:cNvSpPr txBox="1">
            <a:spLocks noGrp="1"/>
          </p:cNvSpPr>
          <p:nvPr>
            <p:ph type="ctrTitle"/>
          </p:nvPr>
        </p:nvSpPr>
        <p:spPr>
          <a:xfrm>
            <a:off x="361302" y="1760325"/>
            <a:ext cx="8421396" cy="763901"/>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000" dirty="0"/>
              <a:t>3. Is there any alteration of e-Stamp challan count and document registration count pattern since the implementation of e-Stamp challan? If so, what suggestions would you propose to the government?</a:t>
            </a:r>
            <a:endParaRPr sz="4400" dirty="0"/>
          </a:p>
        </p:txBody>
      </p:sp>
      <p:sp>
        <p:nvSpPr>
          <p:cNvPr id="327" name="Google Shape;327;p37"/>
          <p:cNvSpPr txBox="1">
            <a:spLocks noGrp="1"/>
          </p:cNvSpPr>
          <p:nvPr>
            <p:ph type="ctrTitle"/>
          </p:nvPr>
        </p:nvSpPr>
        <p:spPr>
          <a:xfrm>
            <a:off x="4781548" y="1272825"/>
            <a:ext cx="13575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b="0">
                <a:solidFill>
                  <a:schemeClr val="lt1"/>
                </a:solidFill>
                <a:latin typeface="Catamaran Light"/>
                <a:ea typeface="Catamaran Light"/>
                <a:cs typeface="Catamaran Light"/>
                <a:sym typeface="Catamaran Light"/>
              </a:rPr>
              <a:t>VENUS</a:t>
            </a:r>
            <a:endParaRPr sz="1400" b="0">
              <a:solidFill>
                <a:schemeClr val="lt1"/>
              </a:solidFill>
              <a:latin typeface="Catamaran Light"/>
              <a:ea typeface="Catamaran Light"/>
              <a:cs typeface="Catamaran Light"/>
              <a:sym typeface="Catamaran Light"/>
            </a:endParaRPr>
          </a:p>
        </p:txBody>
      </p:sp>
      <p:graphicFrame>
        <p:nvGraphicFramePr>
          <p:cNvPr id="6" name="Chart 5">
            <a:extLst>
              <a:ext uri="{FF2B5EF4-FFF2-40B4-BE49-F238E27FC236}">
                <a16:creationId xmlns:a16="http://schemas.microsoft.com/office/drawing/2014/main" id="{E11D2784-021A-4779-B0F4-62C08BA7DFA3}"/>
              </a:ext>
            </a:extLst>
          </p:cNvPr>
          <p:cNvGraphicFramePr>
            <a:graphicFrameLocks/>
          </p:cNvGraphicFramePr>
          <p:nvPr>
            <p:extLst>
              <p:ext uri="{D42A27DB-BD31-4B8C-83A1-F6EECF244321}">
                <p14:modId xmlns:p14="http://schemas.microsoft.com/office/powerpoint/2010/main" val="4151273803"/>
              </p:ext>
            </p:extLst>
          </p:nvPr>
        </p:nvGraphicFramePr>
        <p:xfrm>
          <a:off x="361302" y="5222344"/>
          <a:ext cx="8181974" cy="2847483"/>
        </p:xfrm>
        <a:graphic>
          <a:graphicData uri="http://schemas.openxmlformats.org/drawingml/2006/chart">
            <c:chart xmlns:c="http://schemas.openxmlformats.org/drawingml/2006/chart" xmlns:r="http://schemas.openxmlformats.org/officeDocument/2006/relationships" r:id="rId3"/>
          </a:graphicData>
        </a:graphic>
      </p:graphicFrame>
      <p:sp>
        <p:nvSpPr>
          <p:cNvPr id="9" name="Google Shape;206;p30">
            <a:extLst>
              <a:ext uri="{FF2B5EF4-FFF2-40B4-BE49-F238E27FC236}">
                <a16:creationId xmlns:a16="http://schemas.microsoft.com/office/drawing/2014/main" id="{D1C670FF-45D7-4F30-8B21-0592A85FA884}"/>
              </a:ext>
            </a:extLst>
          </p:cNvPr>
          <p:cNvSpPr txBox="1">
            <a:spLocks/>
          </p:cNvSpPr>
          <p:nvPr/>
        </p:nvSpPr>
        <p:spPr>
          <a:xfrm>
            <a:off x="9339263" y="4025058"/>
            <a:ext cx="8301686" cy="89493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200" b="0" i="0" dirty="0">
                <a:solidFill>
                  <a:schemeClr val="accent2">
                    <a:lumMod val="75000"/>
                    <a:lumOff val="25000"/>
                  </a:schemeClr>
                </a:solidFill>
                <a:effectLst/>
                <a:latin typeface="Livvic" panose="020B0604020202020204" charset="0"/>
              </a:rPr>
              <a:t>The implementation of E-Stamp has shown promising growth, but Document Registration remains relevant.</a:t>
            </a:r>
          </a:p>
          <a:p>
            <a:r>
              <a:rPr lang="en-US" sz="1200" b="0" i="0" dirty="0">
                <a:solidFill>
                  <a:schemeClr val="accent2">
                    <a:lumMod val="75000"/>
                    <a:lumOff val="25000"/>
                  </a:schemeClr>
                </a:solidFill>
                <a:effectLst/>
                <a:latin typeface="Livvic" panose="020B0604020202020204" charset="0"/>
              </a:rPr>
              <a:t> A balanced approach, focusing on promoting E-Stamp while improving traditional registration processes, can ensure efficiency and revenue generation.</a:t>
            </a:r>
            <a:endParaRPr lang="en-US" sz="1200" dirty="0">
              <a:solidFill>
                <a:schemeClr val="accent2">
                  <a:lumMod val="75000"/>
                  <a:lumOff val="25000"/>
                </a:schemeClr>
              </a:solidFill>
              <a:latin typeface="Livvic" panose="020B0604020202020204" charset="0"/>
            </a:endParaRPr>
          </a:p>
        </p:txBody>
      </p:sp>
    </p:spTree>
    <p:extLst>
      <p:ext uri="{BB962C8B-B14F-4D97-AF65-F5344CB8AC3E}">
        <p14:creationId xmlns:p14="http://schemas.microsoft.com/office/powerpoint/2010/main" val="4628503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2" name="Google Shape;322;p37"/>
          <p:cNvSpPr txBox="1">
            <a:spLocks noGrp="1"/>
          </p:cNvSpPr>
          <p:nvPr>
            <p:ph type="ctrTitle"/>
          </p:nvPr>
        </p:nvSpPr>
        <p:spPr>
          <a:xfrm>
            <a:off x="361302" y="298296"/>
            <a:ext cx="8421396" cy="763901"/>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1400" dirty="0"/>
              <a:t>3. Is there any alteration of e-Stamp challan count and document registration count pattern since the implementation of e-Stamp challan? If so, what suggestions would you propose to the government?</a:t>
            </a:r>
            <a:endParaRPr sz="3200" dirty="0"/>
          </a:p>
        </p:txBody>
      </p:sp>
      <p:sp>
        <p:nvSpPr>
          <p:cNvPr id="327" name="Google Shape;327;p37"/>
          <p:cNvSpPr txBox="1">
            <a:spLocks noGrp="1"/>
          </p:cNvSpPr>
          <p:nvPr>
            <p:ph type="ctrTitle"/>
          </p:nvPr>
        </p:nvSpPr>
        <p:spPr>
          <a:xfrm>
            <a:off x="4781548" y="1272825"/>
            <a:ext cx="13575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b="0">
                <a:solidFill>
                  <a:schemeClr val="lt1"/>
                </a:solidFill>
                <a:latin typeface="Catamaran Light"/>
                <a:ea typeface="Catamaran Light"/>
                <a:cs typeface="Catamaran Light"/>
                <a:sym typeface="Catamaran Light"/>
              </a:rPr>
              <a:t>VENUS</a:t>
            </a:r>
            <a:endParaRPr sz="1400" b="0">
              <a:solidFill>
                <a:schemeClr val="lt1"/>
              </a:solidFill>
              <a:latin typeface="Catamaran Light"/>
              <a:ea typeface="Catamaran Light"/>
              <a:cs typeface="Catamaran Light"/>
              <a:sym typeface="Catamaran Light"/>
            </a:endParaRPr>
          </a:p>
        </p:txBody>
      </p:sp>
      <p:graphicFrame>
        <p:nvGraphicFramePr>
          <p:cNvPr id="6" name="Chart 5">
            <a:extLst>
              <a:ext uri="{FF2B5EF4-FFF2-40B4-BE49-F238E27FC236}">
                <a16:creationId xmlns:a16="http://schemas.microsoft.com/office/drawing/2014/main" id="{E11D2784-021A-4779-B0F4-62C08BA7DFA3}"/>
              </a:ext>
            </a:extLst>
          </p:cNvPr>
          <p:cNvGraphicFramePr>
            <a:graphicFrameLocks/>
          </p:cNvGraphicFramePr>
          <p:nvPr/>
        </p:nvGraphicFramePr>
        <p:xfrm>
          <a:off x="481013" y="1272825"/>
          <a:ext cx="8181974" cy="2847483"/>
        </p:xfrm>
        <a:graphic>
          <a:graphicData uri="http://schemas.openxmlformats.org/drawingml/2006/chart">
            <c:chart xmlns:c="http://schemas.openxmlformats.org/drawingml/2006/chart" xmlns:r="http://schemas.openxmlformats.org/officeDocument/2006/relationships" r:id="rId3"/>
          </a:graphicData>
        </a:graphic>
      </p:graphicFrame>
      <p:sp>
        <p:nvSpPr>
          <p:cNvPr id="9" name="Google Shape;206;p30">
            <a:extLst>
              <a:ext uri="{FF2B5EF4-FFF2-40B4-BE49-F238E27FC236}">
                <a16:creationId xmlns:a16="http://schemas.microsoft.com/office/drawing/2014/main" id="{D1C670FF-45D7-4F30-8B21-0592A85FA884}"/>
              </a:ext>
            </a:extLst>
          </p:cNvPr>
          <p:cNvSpPr txBox="1">
            <a:spLocks/>
          </p:cNvSpPr>
          <p:nvPr/>
        </p:nvSpPr>
        <p:spPr>
          <a:xfrm>
            <a:off x="481013" y="4120308"/>
            <a:ext cx="8301686" cy="89493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200" b="0" i="0" dirty="0">
                <a:solidFill>
                  <a:schemeClr val="accent2">
                    <a:lumMod val="75000"/>
                    <a:lumOff val="25000"/>
                  </a:schemeClr>
                </a:solidFill>
                <a:effectLst/>
                <a:latin typeface="Livvic" panose="020B0604020202020204" charset="0"/>
              </a:rPr>
              <a:t>The implementation of E-Stamp has shown promising growth, but Document Registration remains relevant.</a:t>
            </a:r>
          </a:p>
          <a:p>
            <a:r>
              <a:rPr lang="en-US" sz="1200" b="0" i="0" dirty="0">
                <a:solidFill>
                  <a:schemeClr val="accent2">
                    <a:lumMod val="75000"/>
                    <a:lumOff val="25000"/>
                  </a:schemeClr>
                </a:solidFill>
                <a:effectLst/>
                <a:latin typeface="Livvic" panose="020B0604020202020204" charset="0"/>
              </a:rPr>
              <a:t> A balanced approach, focusing on promoting E-Stamp while improving traditional registration processes, can ensure efficiency and revenue generation.</a:t>
            </a:r>
            <a:endParaRPr lang="en-US" sz="1200" dirty="0">
              <a:solidFill>
                <a:schemeClr val="accent2">
                  <a:lumMod val="75000"/>
                  <a:lumOff val="25000"/>
                </a:schemeClr>
              </a:solidFill>
              <a:latin typeface="Livvic" panose="020B0604020202020204" charset="0"/>
            </a:endParaRPr>
          </a:p>
        </p:txBody>
      </p:sp>
    </p:spTree>
    <p:extLst>
      <p:ext uri="{BB962C8B-B14F-4D97-AF65-F5344CB8AC3E}">
        <p14:creationId xmlns:p14="http://schemas.microsoft.com/office/powerpoint/2010/main" val="12516020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7" name="Google Shape;207;p30">
            <a:extLst>
              <a:ext uri="{FF2B5EF4-FFF2-40B4-BE49-F238E27FC236}">
                <a16:creationId xmlns:a16="http://schemas.microsoft.com/office/drawing/2014/main" id="{308AD3CD-2763-48B3-B345-B616A19403E2}"/>
              </a:ext>
            </a:extLst>
          </p:cNvPr>
          <p:cNvSpPr/>
          <p:nvPr/>
        </p:nvSpPr>
        <p:spPr>
          <a:xfrm rot="-5400000">
            <a:off x="1775552" y="-1618863"/>
            <a:ext cx="487499" cy="4038602"/>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817;p55">
            <a:extLst>
              <a:ext uri="{FF2B5EF4-FFF2-40B4-BE49-F238E27FC236}">
                <a16:creationId xmlns:a16="http://schemas.microsoft.com/office/drawing/2014/main" id="{65F7A859-C9F8-45FD-A5E8-FA3CEABC418C}"/>
              </a:ext>
            </a:extLst>
          </p:cNvPr>
          <p:cNvGrpSpPr/>
          <p:nvPr/>
        </p:nvGrpSpPr>
        <p:grpSpPr>
          <a:xfrm rot="-5400000">
            <a:off x="2557601" y="-1249714"/>
            <a:ext cx="3940663" cy="7954179"/>
            <a:chOff x="4379261" y="3450715"/>
            <a:chExt cx="390984" cy="766732"/>
          </a:xfrm>
        </p:grpSpPr>
        <p:sp>
          <p:nvSpPr>
            <p:cNvPr id="30" name="Google Shape;818;p55">
              <a:extLst>
                <a:ext uri="{FF2B5EF4-FFF2-40B4-BE49-F238E27FC236}">
                  <a16:creationId xmlns:a16="http://schemas.microsoft.com/office/drawing/2014/main" id="{B02061EF-EA50-42CD-BD18-0D95EDAC6709}"/>
                </a:ext>
              </a:extLst>
            </p:cNvPr>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819;p55">
              <a:extLst>
                <a:ext uri="{FF2B5EF4-FFF2-40B4-BE49-F238E27FC236}">
                  <a16:creationId xmlns:a16="http://schemas.microsoft.com/office/drawing/2014/main" id="{36FE63B6-A549-459B-AAA3-C6D25FAEC478}"/>
                </a:ext>
              </a:extLst>
            </p:cNvPr>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8"/>
          <p:cNvSpPr txBox="1">
            <a:spLocks noGrp="1"/>
          </p:cNvSpPr>
          <p:nvPr>
            <p:ph type="ctrTitle"/>
          </p:nvPr>
        </p:nvSpPr>
        <p:spPr>
          <a:xfrm>
            <a:off x="374699" y="170392"/>
            <a:ext cx="5177801"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solidFill>
                  <a:schemeClr val="bg1"/>
                </a:solidFill>
              </a:rPr>
              <a:t>Suggestion for Government</a:t>
            </a:r>
            <a:endParaRPr sz="2000" dirty="0">
              <a:solidFill>
                <a:schemeClr val="bg1"/>
              </a:solidFill>
            </a:endParaRPr>
          </a:p>
        </p:txBody>
      </p:sp>
      <p:sp>
        <p:nvSpPr>
          <p:cNvPr id="14" name="TextBox 13">
            <a:extLst>
              <a:ext uri="{FF2B5EF4-FFF2-40B4-BE49-F238E27FC236}">
                <a16:creationId xmlns:a16="http://schemas.microsoft.com/office/drawing/2014/main" id="{510EB785-A110-4F3E-BDEF-21654CEDE508}"/>
              </a:ext>
            </a:extLst>
          </p:cNvPr>
          <p:cNvSpPr txBox="1"/>
          <p:nvPr/>
        </p:nvSpPr>
        <p:spPr>
          <a:xfrm>
            <a:off x="1882991" y="1138665"/>
            <a:ext cx="6643948" cy="3046988"/>
          </a:xfrm>
          <a:prstGeom prst="rect">
            <a:avLst/>
          </a:prstGeom>
          <a:noFill/>
        </p:spPr>
        <p:txBody>
          <a:bodyPr wrap="square" rtlCol="0">
            <a:spAutoFit/>
          </a:bodyPr>
          <a:lstStyle/>
          <a:p>
            <a:r>
              <a:rPr lang="en-US" sz="1200" b="1" i="0" dirty="0">
                <a:solidFill>
                  <a:schemeClr val="bg2">
                    <a:lumMod val="75000"/>
                  </a:schemeClr>
                </a:solidFill>
                <a:effectLst/>
                <a:latin typeface="Livvic" panose="020B0604020202020204" charset="0"/>
              </a:rPr>
              <a:t>Promote E-Stamp Awareness</a:t>
            </a:r>
            <a:r>
              <a:rPr lang="en-US" sz="1200" b="0" i="0" dirty="0">
                <a:solidFill>
                  <a:schemeClr val="bg2">
                    <a:lumMod val="75000"/>
                  </a:schemeClr>
                </a:solidFill>
                <a:effectLst/>
                <a:latin typeface="Livvic" panose="020B0604020202020204" charset="0"/>
              </a:rPr>
              <a:t>: Continue efforts to raise awareness about E-Stamp among citizens, businesses, and legal entities. Provide educational campaigns and resources to facilitate the transition from traditional stamps to electronic stamps.</a:t>
            </a:r>
          </a:p>
          <a:p>
            <a:endParaRPr lang="en-US" sz="1200" b="0" i="0" dirty="0">
              <a:solidFill>
                <a:schemeClr val="bg2">
                  <a:lumMod val="75000"/>
                </a:schemeClr>
              </a:solidFill>
              <a:effectLst/>
              <a:latin typeface="Livvic" panose="020B0604020202020204" charset="0"/>
            </a:endParaRPr>
          </a:p>
          <a:p>
            <a:r>
              <a:rPr lang="en-US" sz="1200" b="1" i="0" dirty="0">
                <a:solidFill>
                  <a:schemeClr val="bg2">
                    <a:lumMod val="75000"/>
                  </a:schemeClr>
                </a:solidFill>
                <a:effectLst/>
                <a:latin typeface="Livvic" panose="020B0604020202020204" charset="0"/>
              </a:rPr>
              <a:t>Streamline E-Stamp Processes</a:t>
            </a:r>
            <a:r>
              <a:rPr lang="en-US" sz="1200" b="0" i="0" dirty="0">
                <a:solidFill>
                  <a:schemeClr val="bg2">
                    <a:lumMod val="75000"/>
                  </a:schemeClr>
                </a:solidFill>
                <a:effectLst/>
                <a:latin typeface="Livvic" panose="020B0604020202020204" charset="0"/>
              </a:rPr>
              <a:t>: Ensure that the E-Stamp process is user-friendly, efficient, and accessible to all. Simplify the procedures for purchasing and using E-Stamps.</a:t>
            </a:r>
          </a:p>
          <a:p>
            <a:endParaRPr lang="en-US" sz="1200" b="0" i="0" dirty="0">
              <a:solidFill>
                <a:schemeClr val="bg2">
                  <a:lumMod val="75000"/>
                </a:schemeClr>
              </a:solidFill>
              <a:effectLst/>
              <a:latin typeface="Livvic" panose="020B0604020202020204" charset="0"/>
            </a:endParaRPr>
          </a:p>
          <a:p>
            <a:r>
              <a:rPr lang="en-US" sz="1200" b="1" i="0" dirty="0">
                <a:solidFill>
                  <a:schemeClr val="bg2">
                    <a:lumMod val="75000"/>
                  </a:schemeClr>
                </a:solidFill>
                <a:effectLst/>
                <a:latin typeface="Livvic" panose="020B0604020202020204" charset="0"/>
              </a:rPr>
              <a:t>Legal Framework</a:t>
            </a:r>
            <a:r>
              <a:rPr lang="en-US" sz="1200" b="0" i="0" dirty="0">
                <a:solidFill>
                  <a:schemeClr val="bg2">
                    <a:lumMod val="75000"/>
                  </a:schemeClr>
                </a:solidFill>
                <a:effectLst/>
                <a:latin typeface="Livvic" panose="020B0604020202020204" charset="0"/>
              </a:rPr>
              <a:t>: Ensure that the legal framework governing electronic stamps is robust and up to date with technological advancements. This will build trust in E-Stamp systems.</a:t>
            </a:r>
          </a:p>
          <a:p>
            <a:endParaRPr lang="en-US" sz="1200" b="0" i="0" dirty="0">
              <a:solidFill>
                <a:schemeClr val="bg2">
                  <a:lumMod val="75000"/>
                </a:schemeClr>
              </a:solidFill>
              <a:effectLst/>
              <a:latin typeface="Livvic" panose="020B0604020202020204" charset="0"/>
            </a:endParaRPr>
          </a:p>
          <a:p>
            <a:r>
              <a:rPr lang="en-US" sz="1200" b="1" i="0" dirty="0">
                <a:solidFill>
                  <a:schemeClr val="bg2">
                    <a:lumMod val="75000"/>
                  </a:schemeClr>
                </a:solidFill>
                <a:effectLst/>
                <a:latin typeface="Livvic" panose="020B0604020202020204" charset="0"/>
              </a:rPr>
              <a:t>User Support</a:t>
            </a:r>
            <a:r>
              <a:rPr lang="en-US" sz="1200" b="0" i="0" dirty="0">
                <a:solidFill>
                  <a:schemeClr val="bg2">
                    <a:lumMod val="75000"/>
                  </a:schemeClr>
                </a:solidFill>
                <a:effectLst/>
                <a:latin typeface="Livvic" panose="020B0604020202020204" charset="0"/>
              </a:rPr>
              <a:t>: Provide adequate support and customer service for users of both E-Stamp and Document Registration. Address any issues promptly to maintain public confidence.</a:t>
            </a:r>
          </a:p>
          <a:p>
            <a:endParaRPr lang="en-US" sz="1200" b="0" i="0" dirty="0">
              <a:solidFill>
                <a:schemeClr val="bg2">
                  <a:lumMod val="75000"/>
                </a:schemeClr>
              </a:solidFill>
              <a:effectLst/>
              <a:latin typeface="Livvic" panose="020B0604020202020204" charset="0"/>
            </a:endParaRPr>
          </a:p>
          <a:p>
            <a:r>
              <a:rPr lang="en-IN" sz="1200" b="1" i="0" dirty="0">
                <a:solidFill>
                  <a:schemeClr val="bg2">
                    <a:lumMod val="75000"/>
                  </a:schemeClr>
                </a:solidFill>
                <a:effectLst/>
                <a:latin typeface="Livvic" panose="020B0604020202020204" charset="0"/>
              </a:rPr>
              <a:t>Enhance Document Registration Procedures</a:t>
            </a:r>
            <a:r>
              <a:rPr lang="en-IN" sz="1200" b="0" i="0" dirty="0">
                <a:solidFill>
                  <a:schemeClr val="bg2">
                    <a:lumMod val="75000"/>
                  </a:schemeClr>
                </a:solidFill>
                <a:effectLst/>
                <a:latin typeface="Livvic" panose="020B0604020202020204" charset="0"/>
              </a:rPr>
              <a:t>: While promoting E-Stamp, do not neglect traditional Document Registration. Modernize and digitize document registration processes to improve efficiency and reduce paperwork.</a:t>
            </a:r>
            <a:endParaRPr lang="en-IN" sz="1200" dirty="0">
              <a:solidFill>
                <a:schemeClr val="bg2">
                  <a:lumMod val="75000"/>
                </a:schemeClr>
              </a:solidFill>
              <a:latin typeface="Livvic" panose="020B060402020202020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9" name="Google Shape;322;p37">
            <a:extLst>
              <a:ext uri="{FF2B5EF4-FFF2-40B4-BE49-F238E27FC236}">
                <a16:creationId xmlns:a16="http://schemas.microsoft.com/office/drawing/2014/main" id="{B1E1DEB3-3C54-49B3-8154-792B3EEB5AA5}"/>
              </a:ext>
            </a:extLst>
          </p:cNvPr>
          <p:cNvSpPr txBox="1">
            <a:spLocks noGrp="1"/>
          </p:cNvSpPr>
          <p:nvPr>
            <p:ph type="ctrTitle"/>
          </p:nvPr>
        </p:nvSpPr>
        <p:spPr>
          <a:xfrm>
            <a:off x="361302" y="298296"/>
            <a:ext cx="8421396" cy="763901"/>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1400" dirty="0"/>
              <a:t>4. Categorize districts into three segments based on their stamp registration revenue generation during the fiscal year 2021 to 2022</a:t>
            </a:r>
            <a:endParaRPr sz="4000" dirty="0"/>
          </a:p>
        </p:txBody>
      </p:sp>
      <p:pic>
        <p:nvPicPr>
          <p:cNvPr id="5" name="Picture 4">
            <a:extLst>
              <a:ext uri="{FF2B5EF4-FFF2-40B4-BE49-F238E27FC236}">
                <a16:creationId xmlns:a16="http://schemas.microsoft.com/office/drawing/2014/main" id="{63422027-6477-446E-A904-CA1EA20F65C7}"/>
              </a:ext>
            </a:extLst>
          </p:cNvPr>
          <p:cNvPicPr>
            <a:picLocks noChangeAspect="1"/>
          </p:cNvPicPr>
          <p:nvPr/>
        </p:nvPicPr>
        <p:blipFill>
          <a:blip r:embed="rId3"/>
          <a:stretch>
            <a:fillRect/>
          </a:stretch>
        </p:blipFill>
        <p:spPr>
          <a:xfrm>
            <a:off x="2957287" y="1238469"/>
            <a:ext cx="3229426" cy="3542854"/>
          </a:xfrm>
          <a:prstGeom prst="rect">
            <a:avLst/>
          </a:prstGeom>
        </p:spPr>
      </p:pic>
      <p:grpSp>
        <p:nvGrpSpPr>
          <p:cNvPr id="7" name="Group 6">
            <a:extLst>
              <a:ext uri="{FF2B5EF4-FFF2-40B4-BE49-F238E27FC236}">
                <a16:creationId xmlns:a16="http://schemas.microsoft.com/office/drawing/2014/main" id="{00538049-378D-4F9D-BE4F-FD104A4264F2}"/>
              </a:ext>
            </a:extLst>
          </p:cNvPr>
          <p:cNvGrpSpPr/>
          <p:nvPr/>
        </p:nvGrpSpPr>
        <p:grpSpPr>
          <a:xfrm>
            <a:off x="3426245" y="4695122"/>
            <a:ext cx="2344759" cy="197041"/>
            <a:chOff x="3426245" y="4507833"/>
            <a:chExt cx="2344759" cy="197041"/>
          </a:xfrm>
        </p:grpSpPr>
        <p:sp>
          <p:nvSpPr>
            <p:cNvPr id="6" name="Rectangle 5">
              <a:extLst>
                <a:ext uri="{FF2B5EF4-FFF2-40B4-BE49-F238E27FC236}">
                  <a16:creationId xmlns:a16="http://schemas.microsoft.com/office/drawing/2014/main" id="{44722EC4-4D81-492F-B7A0-AFFE9D96A775}"/>
                </a:ext>
              </a:extLst>
            </p:cNvPr>
            <p:cNvSpPr/>
            <p:nvPr/>
          </p:nvSpPr>
          <p:spPr>
            <a:xfrm>
              <a:off x="3426245" y="4507833"/>
              <a:ext cx="760164" cy="194435"/>
            </a:xfrm>
            <a:prstGeom prst="rect">
              <a:avLst/>
            </a:prstGeom>
            <a:solidFill>
              <a:srgbClr val="4343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High</a:t>
              </a:r>
              <a:endParaRPr lang="en-IN" sz="1100" dirty="0"/>
            </a:p>
          </p:txBody>
        </p:sp>
        <p:sp>
          <p:nvSpPr>
            <p:cNvPr id="16" name="Rectangle 15">
              <a:extLst>
                <a:ext uri="{FF2B5EF4-FFF2-40B4-BE49-F238E27FC236}">
                  <a16:creationId xmlns:a16="http://schemas.microsoft.com/office/drawing/2014/main" id="{C8D8C5FA-E179-45C4-929C-BABCF077C677}"/>
                </a:ext>
              </a:extLst>
            </p:cNvPr>
            <p:cNvSpPr/>
            <p:nvPr/>
          </p:nvSpPr>
          <p:spPr>
            <a:xfrm>
              <a:off x="4219462" y="4510439"/>
              <a:ext cx="760164" cy="194435"/>
            </a:xfrm>
            <a:prstGeom prst="rect">
              <a:avLst/>
            </a:prstGeom>
            <a:solidFill>
              <a:srgbClr val="B089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Medium</a:t>
              </a:r>
            </a:p>
          </p:txBody>
        </p:sp>
        <p:sp>
          <p:nvSpPr>
            <p:cNvPr id="18" name="Rectangle 17">
              <a:extLst>
                <a:ext uri="{FF2B5EF4-FFF2-40B4-BE49-F238E27FC236}">
                  <a16:creationId xmlns:a16="http://schemas.microsoft.com/office/drawing/2014/main" id="{E89E7147-3BF4-4407-A416-08C45342E0CB}"/>
                </a:ext>
              </a:extLst>
            </p:cNvPr>
            <p:cNvSpPr/>
            <p:nvPr/>
          </p:nvSpPr>
          <p:spPr>
            <a:xfrm>
              <a:off x="5010840" y="4508601"/>
              <a:ext cx="760164" cy="194435"/>
            </a:xfrm>
            <a:prstGeom prst="rect">
              <a:avLst/>
            </a:prstGeom>
            <a:solidFill>
              <a:srgbClr val="E6CC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Low</a:t>
              </a:r>
            </a:p>
          </p:txBody>
        </p:sp>
      </p:grpSp>
      <p:sp>
        <p:nvSpPr>
          <p:cNvPr id="8" name="TextBox 7">
            <a:extLst>
              <a:ext uri="{FF2B5EF4-FFF2-40B4-BE49-F238E27FC236}">
                <a16:creationId xmlns:a16="http://schemas.microsoft.com/office/drawing/2014/main" id="{A0739421-D772-4F81-A7E5-BFE63BC69946}"/>
              </a:ext>
            </a:extLst>
          </p:cNvPr>
          <p:cNvSpPr txBox="1"/>
          <p:nvPr/>
        </p:nvSpPr>
        <p:spPr>
          <a:xfrm>
            <a:off x="2594473" y="1088808"/>
            <a:ext cx="4368187" cy="276999"/>
          </a:xfrm>
          <a:prstGeom prst="rect">
            <a:avLst/>
          </a:prstGeom>
          <a:solidFill>
            <a:schemeClr val="accent3">
              <a:lumMod val="20000"/>
              <a:lumOff val="80000"/>
            </a:schemeClr>
          </a:solidFill>
        </p:spPr>
        <p:txBody>
          <a:bodyPr wrap="square" rtlCol="0">
            <a:spAutoFit/>
          </a:bodyPr>
          <a:lstStyle/>
          <a:p>
            <a:pPr algn="ctr"/>
            <a:r>
              <a:rPr lang="en-US" sz="1200" b="1" dirty="0">
                <a:solidFill>
                  <a:schemeClr val="accent2">
                    <a:lumMod val="75000"/>
                    <a:lumOff val="25000"/>
                  </a:schemeClr>
                </a:solidFill>
                <a:latin typeface="Livvic" panose="020B0604020202020204" charset="0"/>
              </a:rPr>
              <a:t>District wise stamp registration fiscal year 2021 - 2022</a:t>
            </a:r>
            <a:endParaRPr lang="en-IN" sz="1200" b="1" dirty="0">
              <a:solidFill>
                <a:schemeClr val="accent2">
                  <a:lumMod val="75000"/>
                  <a:lumOff val="25000"/>
                </a:schemeClr>
              </a:solidFill>
              <a:latin typeface="Livvic" panose="020B0604020202020204" charset="0"/>
            </a:endParaRPr>
          </a:p>
        </p:txBody>
      </p:sp>
      <p:grpSp>
        <p:nvGrpSpPr>
          <p:cNvPr id="3" name="Group 2">
            <a:extLst>
              <a:ext uri="{FF2B5EF4-FFF2-40B4-BE49-F238E27FC236}">
                <a16:creationId xmlns:a16="http://schemas.microsoft.com/office/drawing/2014/main" id="{2959567B-5D81-404F-805E-17F20AE26628}"/>
              </a:ext>
            </a:extLst>
          </p:cNvPr>
          <p:cNvGrpSpPr/>
          <p:nvPr/>
        </p:nvGrpSpPr>
        <p:grpSpPr>
          <a:xfrm>
            <a:off x="-3608909" y="3004117"/>
            <a:ext cx="3351176" cy="644145"/>
            <a:chOff x="636930" y="2894214"/>
            <a:chExt cx="3351176" cy="644145"/>
          </a:xfrm>
        </p:grpSpPr>
        <p:grpSp>
          <p:nvGrpSpPr>
            <p:cNvPr id="12" name="Group 11">
              <a:extLst>
                <a:ext uri="{FF2B5EF4-FFF2-40B4-BE49-F238E27FC236}">
                  <a16:creationId xmlns:a16="http://schemas.microsoft.com/office/drawing/2014/main" id="{519AB4D9-2F75-431E-A111-C97027B4A84A}"/>
                </a:ext>
              </a:extLst>
            </p:cNvPr>
            <p:cNvGrpSpPr/>
            <p:nvPr/>
          </p:nvGrpSpPr>
          <p:grpSpPr>
            <a:xfrm>
              <a:off x="636930" y="2894214"/>
              <a:ext cx="1868523" cy="413346"/>
              <a:chOff x="725950" y="2303399"/>
              <a:chExt cx="1868523" cy="413346"/>
            </a:xfrm>
          </p:grpSpPr>
          <p:grpSp>
            <p:nvGrpSpPr>
              <p:cNvPr id="24" name="Google Shape;648;p55">
                <a:extLst>
                  <a:ext uri="{FF2B5EF4-FFF2-40B4-BE49-F238E27FC236}">
                    <a16:creationId xmlns:a16="http://schemas.microsoft.com/office/drawing/2014/main" id="{88999224-0C9F-4652-873B-F0C0B10B07CB}"/>
                  </a:ext>
                </a:extLst>
              </p:cNvPr>
              <p:cNvGrpSpPr/>
              <p:nvPr/>
            </p:nvGrpSpPr>
            <p:grpSpPr>
              <a:xfrm>
                <a:off x="725950" y="2303399"/>
                <a:ext cx="1868523" cy="413346"/>
                <a:chOff x="4109514" y="1964562"/>
                <a:chExt cx="501311" cy="117575"/>
              </a:xfrm>
            </p:grpSpPr>
            <p:sp>
              <p:nvSpPr>
                <p:cNvPr id="25" name="Google Shape;649;p55">
                  <a:extLst>
                    <a:ext uri="{FF2B5EF4-FFF2-40B4-BE49-F238E27FC236}">
                      <a16:creationId xmlns:a16="http://schemas.microsoft.com/office/drawing/2014/main" id="{9BFCBC29-14A1-4D10-8601-F3B52DA276A9}"/>
                    </a:ext>
                  </a:extLst>
                </p:cNvPr>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650;p55">
                  <a:extLst>
                    <a:ext uri="{FF2B5EF4-FFF2-40B4-BE49-F238E27FC236}">
                      <a16:creationId xmlns:a16="http://schemas.microsoft.com/office/drawing/2014/main" id="{C42FC8A2-67E3-43D4-B213-7A4618CC2B03}"/>
                    </a:ext>
                  </a:extLst>
                </p:cNvPr>
                <p:cNvGrpSpPr/>
                <p:nvPr/>
              </p:nvGrpSpPr>
              <p:grpSpPr>
                <a:xfrm rot="-5400000">
                  <a:off x="4111182" y="1962894"/>
                  <a:ext cx="117575" cy="120912"/>
                  <a:chOff x="3314125" y="1799775"/>
                  <a:chExt cx="117575" cy="120912"/>
                </a:xfrm>
              </p:grpSpPr>
              <p:sp>
                <p:nvSpPr>
                  <p:cNvPr id="27" name="Google Shape;651;p55">
                    <a:extLst>
                      <a:ext uri="{FF2B5EF4-FFF2-40B4-BE49-F238E27FC236}">
                        <a16:creationId xmlns:a16="http://schemas.microsoft.com/office/drawing/2014/main" id="{97E9D968-180B-49D6-B9A0-DEA3629F3405}"/>
                      </a:ext>
                    </a:extLst>
                  </p:cNvPr>
                  <p:cNvSpPr/>
                  <p:nvPr/>
                </p:nvSpPr>
                <p:spPr>
                  <a:xfrm>
                    <a:off x="3314125" y="1799775"/>
                    <a:ext cx="117575" cy="120912"/>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52;p55">
                    <a:extLst>
                      <a:ext uri="{FF2B5EF4-FFF2-40B4-BE49-F238E27FC236}">
                        <a16:creationId xmlns:a16="http://schemas.microsoft.com/office/drawing/2014/main" id="{20F5A1F8-B918-431A-B3EB-60C7C37475BA}"/>
                      </a:ext>
                    </a:extLst>
                  </p:cNvPr>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53;p55">
                    <a:extLst>
                      <a:ext uri="{FF2B5EF4-FFF2-40B4-BE49-F238E27FC236}">
                        <a16:creationId xmlns:a16="http://schemas.microsoft.com/office/drawing/2014/main" id="{228201B3-48D2-484D-975A-2C555A838CF4}"/>
                      </a:ext>
                    </a:extLst>
                  </p:cNvPr>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 name="TextBox 32">
                <a:extLst>
                  <a:ext uri="{FF2B5EF4-FFF2-40B4-BE49-F238E27FC236}">
                    <a16:creationId xmlns:a16="http://schemas.microsoft.com/office/drawing/2014/main" id="{1D754D7C-1BC0-49EA-9001-5FD4252375C8}"/>
                  </a:ext>
                </a:extLst>
              </p:cNvPr>
              <p:cNvSpPr txBox="1"/>
              <p:nvPr/>
            </p:nvSpPr>
            <p:spPr>
              <a:xfrm>
                <a:off x="1149553" y="2346404"/>
                <a:ext cx="1444920" cy="369332"/>
              </a:xfrm>
              <a:prstGeom prst="rect">
                <a:avLst/>
              </a:prstGeom>
              <a:noFill/>
            </p:spPr>
            <p:txBody>
              <a:bodyPr wrap="square">
                <a:spAutoFit/>
              </a:bodyPr>
              <a:lstStyle/>
              <a:p>
                <a:r>
                  <a:rPr lang="en-US" sz="900" b="1" i="0" dirty="0">
                    <a:solidFill>
                      <a:schemeClr val="accent4">
                        <a:lumMod val="60000"/>
                        <a:lumOff val="40000"/>
                      </a:schemeClr>
                    </a:solidFill>
                    <a:effectLst/>
                    <a:latin typeface="Livvic" panose="020B0604020202020204" charset="0"/>
                  </a:rPr>
                  <a:t>Rangareddy</a:t>
                </a:r>
                <a:r>
                  <a:rPr lang="en-US" sz="900" b="0" i="0" dirty="0">
                    <a:solidFill>
                      <a:schemeClr val="accent2">
                        <a:lumMod val="90000"/>
                        <a:lumOff val="10000"/>
                      </a:schemeClr>
                    </a:solidFill>
                    <a:effectLst/>
                    <a:latin typeface="Livvic" panose="020B0604020202020204" charset="0"/>
                  </a:rPr>
                  <a:t> </a:t>
                </a:r>
                <a:r>
                  <a:rPr lang="en-US" sz="900" b="0" i="0" dirty="0">
                    <a:solidFill>
                      <a:schemeClr val="bg1">
                        <a:lumMod val="65000"/>
                      </a:schemeClr>
                    </a:solidFill>
                    <a:effectLst/>
                    <a:latin typeface="Livvic" panose="020B0604020202020204" charset="0"/>
                  </a:rPr>
                  <a:t>:</a:t>
                </a:r>
                <a:r>
                  <a:rPr lang="en-US" sz="900" dirty="0">
                    <a:solidFill>
                      <a:schemeClr val="bg1">
                        <a:lumMod val="65000"/>
                      </a:schemeClr>
                    </a:solidFill>
                    <a:latin typeface="Livvic" panose="020B0604020202020204" charset="0"/>
                  </a:rPr>
                  <a:t> </a:t>
                </a:r>
                <a:r>
                  <a:rPr lang="en-US" sz="900" b="0" i="0" dirty="0">
                    <a:solidFill>
                      <a:srgbClr val="0070C0"/>
                    </a:solidFill>
                    <a:effectLst/>
                    <a:latin typeface="Livvic" panose="020B0604020202020204" charset="0"/>
                  </a:rPr>
                  <a:t>Highest</a:t>
                </a:r>
                <a:r>
                  <a:rPr lang="en-US" sz="900" b="0" i="0" dirty="0">
                    <a:solidFill>
                      <a:schemeClr val="bg1">
                        <a:lumMod val="65000"/>
                      </a:schemeClr>
                    </a:solidFill>
                    <a:effectLst/>
                    <a:latin typeface="Livvic" panose="020B0604020202020204" charset="0"/>
                  </a:rPr>
                  <a:t> revenue - </a:t>
                </a:r>
                <a:r>
                  <a:rPr lang="en-US" sz="900" b="1" i="0" dirty="0">
                    <a:solidFill>
                      <a:schemeClr val="bg1">
                        <a:lumMod val="65000"/>
                      </a:schemeClr>
                    </a:solidFill>
                    <a:effectLst/>
                    <a:latin typeface="Livvic" panose="020B0604020202020204" charset="0"/>
                  </a:rPr>
                  <a:t>76 bn </a:t>
                </a:r>
                <a:r>
                  <a:rPr lang="en-US" sz="900" b="0" i="0" dirty="0">
                    <a:solidFill>
                      <a:schemeClr val="bg1">
                        <a:lumMod val="65000"/>
                      </a:schemeClr>
                    </a:solidFill>
                    <a:effectLst/>
                    <a:latin typeface="Livvic" panose="020B0604020202020204" charset="0"/>
                  </a:rPr>
                  <a:t>INR</a:t>
                </a:r>
                <a:r>
                  <a:rPr lang="en-US" sz="900" dirty="0">
                    <a:solidFill>
                      <a:schemeClr val="bg1">
                        <a:lumMod val="65000"/>
                      </a:schemeClr>
                    </a:solidFill>
                    <a:latin typeface="Livvic" panose="020B0604020202020204" charset="0"/>
                  </a:rPr>
                  <a:t> </a:t>
                </a:r>
                <a:endParaRPr lang="en-IN" sz="900" dirty="0">
                  <a:latin typeface="Livvic" panose="020B0604020202020204" charset="0"/>
                </a:endParaRPr>
              </a:p>
            </p:txBody>
          </p:sp>
        </p:grpSp>
        <p:cxnSp>
          <p:nvCxnSpPr>
            <p:cNvPr id="51" name="Connector: Elbow 50">
              <a:extLst>
                <a:ext uri="{FF2B5EF4-FFF2-40B4-BE49-F238E27FC236}">
                  <a16:creationId xmlns:a16="http://schemas.microsoft.com/office/drawing/2014/main" id="{413AF193-18C6-4607-866F-A7CB64D612B9}"/>
                </a:ext>
              </a:extLst>
            </p:cNvPr>
            <p:cNvCxnSpPr>
              <a:cxnSpLocks/>
            </p:cNvCxnSpPr>
            <p:nvPr/>
          </p:nvCxnSpPr>
          <p:spPr>
            <a:xfrm>
              <a:off x="2505453" y="3105130"/>
              <a:ext cx="1482653" cy="433229"/>
            </a:xfrm>
            <a:prstGeom prst="bentConnector3">
              <a:avLst>
                <a:gd name="adj1" fmla="val 50000"/>
              </a:avLst>
            </a:prstGeom>
            <a:ln>
              <a:prstDash val="sysDot"/>
            </a:ln>
          </p:spPr>
          <p:style>
            <a:lnRef idx="1">
              <a:schemeClr val="accent1"/>
            </a:lnRef>
            <a:fillRef idx="0">
              <a:schemeClr val="accent1"/>
            </a:fillRef>
            <a:effectRef idx="0">
              <a:schemeClr val="accent1"/>
            </a:effectRef>
            <a:fontRef idx="minor">
              <a:schemeClr val="tx1"/>
            </a:fontRef>
          </p:style>
        </p:cxnSp>
      </p:grpSp>
      <p:grpSp>
        <p:nvGrpSpPr>
          <p:cNvPr id="2" name="Group 1">
            <a:extLst>
              <a:ext uri="{FF2B5EF4-FFF2-40B4-BE49-F238E27FC236}">
                <a16:creationId xmlns:a16="http://schemas.microsoft.com/office/drawing/2014/main" id="{71BDA4C9-E8F6-49AA-8740-86C3A6F97883}"/>
              </a:ext>
            </a:extLst>
          </p:cNvPr>
          <p:cNvGrpSpPr/>
          <p:nvPr/>
        </p:nvGrpSpPr>
        <p:grpSpPr>
          <a:xfrm>
            <a:off x="9144000" y="1782699"/>
            <a:ext cx="3731739" cy="615899"/>
            <a:chOff x="4814808" y="1826242"/>
            <a:chExt cx="3731739" cy="615899"/>
          </a:xfrm>
        </p:grpSpPr>
        <p:grpSp>
          <p:nvGrpSpPr>
            <p:cNvPr id="34" name="Group 33">
              <a:extLst>
                <a:ext uri="{FF2B5EF4-FFF2-40B4-BE49-F238E27FC236}">
                  <a16:creationId xmlns:a16="http://schemas.microsoft.com/office/drawing/2014/main" id="{6E74B7F2-3C60-4467-B7E9-1C94B06704DC}"/>
                </a:ext>
              </a:extLst>
            </p:cNvPr>
            <p:cNvGrpSpPr/>
            <p:nvPr/>
          </p:nvGrpSpPr>
          <p:grpSpPr>
            <a:xfrm>
              <a:off x="6297461" y="2028795"/>
              <a:ext cx="2249086" cy="413346"/>
              <a:chOff x="725950" y="2303399"/>
              <a:chExt cx="2249086" cy="413346"/>
            </a:xfrm>
          </p:grpSpPr>
          <p:grpSp>
            <p:nvGrpSpPr>
              <p:cNvPr id="35" name="Google Shape;648;p55">
                <a:extLst>
                  <a:ext uri="{FF2B5EF4-FFF2-40B4-BE49-F238E27FC236}">
                    <a16:creationId xmlns:a16="http://schemas.microsoft.com/office/drawing/2014/main" id="{977C3FDE-4313-4734-94D8-EA289A1605D8}"/>
                  </a:ext>
                </a:extLst>
              </p:cNvPr>
              <p:cNvGrpSpPr/>
              <p:nvPr/>
            </p:nvGrpSpPr>
            <p:grpSpPr>
              <a:xfrm>
                <a:off x="725950" y="2303399"/>
                <a:ext cx="1868523" cy="413346"/>
                <a:chOff x="4109514" y="1964562"/>
                <a:chExt cx="501311" cy="117575"/>
              </a:xfrm>
            </p:grpSpPr>
            <p:sp>
              <p:nvSpPr>
                <p:cNvPr id="37" name="Google Shape;649;p55">
                  <a:extLst>
                    <a:ext uri="{FF2B5EF4-FFF2-40B4-BE49-F238E27FC236}">
                      <a16:creationId xmlns:a16="http://schemas.microsoft.com/office/drawing/2014/main" id="{52DEC7F9-C6AB-40C8-A86C-24E8583CEEE0}"/>
                    </a:ext>
                  </a:extLst>
                </p:cNvPr>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 name="Google Shape;650;p55">
                  <a:extLst>
                    <a:ext uri="{FF2B5EF4-FFF2-40B4-BE49-F238E27FC236}">
                      <a16:creationId xmlns:a16="http://schemas.microsoft.com/office/drawing/2014/main" id="{7EB57DFB-46CB-4F41-B5ED-CA46971DFF3C}"/>
                    </a:ext>
                  </a:extLst>
                </p:cNvPr>
                <p:cNvGrpSpPr/>
                <p:nvPr/>
              </p:nvGrpSpPr>
              <p:grpSpPr>
                <a:xfrm rot="-5400000">
                  <a:off x="4111182" y="1962894"/>
                  <a:ext cx="117575" cy="120912"/>
                  <a:chOff x="3314125" y="1799775"/>
                  <a:chExt cx="117575" cy="120912"/>
                </a:xfrm>
              </p:grpSpPr>
              <p:sp>
                <p:nvSpPr>
                  <p:cNvPr id="39" name="Google Shape;651;p55">
                    <a:extLst>
                      <a:ext uri="{FF2B5EF4-FFF2-40B4-BE49-F238E27FC236}">
                        <a16:creationId xmlns:a16="http://schemas.microsoft.com/office/drawing/2014/main" id="{06C7C3E2-522F-4F0F-B44F-273CF2C7320B}"/>
                      </a:ext>
                    </a:extLst>
                  </p:cNvPr>
                  <p:cNvSpPr/>
                  <p:nvPr/>
                </p:nvSpPr>
                <p:spPr>
                  <a:xfrm>
                    <a:off x="3314125" y="1799775"/>
                    <a:ext cx="117575" cy="120912"/>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52;p55">
                    <a:extLst>
                      <a:ext uri="{FF2B5EF4-FFF2-40B4-BE49-F238E27FC236}">
                        <a16:creationId xmlns:a16="http://schemas.microsoft.com/office/drawing/2014/main" id="{E03C4D92-3108-47FD-A39B-C4677160C249}"/>
                      </a:ext>
                    </a:extLst>
                  </p:cNvPr>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53;p55">
                    <a:extLst>
                      <a:ext uri="{FF2B5EF4-FFF2-40B4-BE49-F238E27FC236}">
                        <a16:creationId xmlns:a16="http://schemas.microsoft.com/office/drawing/2014/main" id="{C4CE8DB8-AF1C-4088-AD43-1331577A50BD}"/>
                      </a:ext>
                    </a:extLst>
                  </p:cNvPr>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 name="TextBox 35">
                <a:extLst>
                  <a:ext uri="{FF2B5EF4-FFF2-40B4-BE49-F238E27FC236}">
                    <a16:creationId xmlns:a16="http://schemas.microsoft.com/office/drawing/2014/main" id="{B85CDF5B-1CE7-4B9B-A02E-BD11DE4C4DDB}"/>
                  </a:ext>
                </a:extLst>
              </p:cNvPr>
              <p:cNvSpPr txBox="1"/>
              <p:nvPr/>
            </p:nvSpPr>
            <p:spPr>
              <a:xfrm>
                <a:off x="1149551" y="2346007"/>
                <a:ext cx="1825485" cy="338554"/>
              </a:xfrm>
              <a:prstGeom prst="rect">
                <a:avLst/>
              </a:prstGeom>
              <a:noFill/>
            </p:spPr>
            <p:txBody>
              <a:bodyPr wrap="square">
                <a:spAutoFit/>
              </a:bodyPr>
              <a:lstStyle/>
              <a:p>
                <a:r>
                  <a:rPr lang="en-US" sz="800" b="1" i="0" dirty="0">
                    <a:solidFill>
                      <a:schemeClr val="accent4">
                        <a:lumMod val="60000"/>
                        <a:lumOff val="40000"/>
                      </a:schemeClr>
                    </a:solidFill>
                    <a:effectLst/>
                    <a:latin typeface="Livvic" panose="020B0604020202020204" charset="0"/>
                  </a:rPr>
                  <a:t>Kumurambheem Asifabad</a:t>
                </a:r>
                <a:r>
                  <a:rPr lang="en-US" sz="800" b="0" i="0" dirty="0">
                    <a:solidFill>
                      <a:srgbClr val="D1D5DB"/>
                    </a:solidFill>
                    <a:effectLst/>
                    <a:latin typeface="Livvic" panose="020B0604020202020204" charset="0"/>
                  </a:rPr>
                  <a:t>: </a:t>
                </a:r>
                <a:r>
                  <a:rPr lang="en-US" sz="800" b="0" i="0" dirty="0">
                    <a:solidFill>
                      <a:srgbClr val="0070C0"/>
                    </a:solidFill>
                    <a:effectLst/>
                    <a:latin typeface="Livvic" panose="020B0604020202020204" charset="0"/>
                  </a:rPr>
                  <a:t>Lowest</a:t>
                </a:r>
                <a:r>
                  <a:rPr lang="en-US" sz="800" b="0" i="0" dirty="0">
                    <a:solidFill>
                      <a:schemeClr val="bg1">
                        <a:lumMod val="65000"/>
                      </a:schemeClr>
                    </a:solidFill>
                    <a:effectLst/>
                    <a:latin typeface="Livvic" panose="020B0604020202020204" charset="0"/>
                  </a:rPr>
                  <a:t> revenue - </a:t>
                </a:r>
                <a:r>
                  <a:rPr lang="en-US" sz="800" b="1" i="0" dirty="0">
                    <a:solidFill>
                      <a:schemeClr val="bg1">
                        <a:lumMod val="65000"/>
                      </a:schemeClr>
                    </a:solidFill>
                    <a:effectLst/>
                    <a:latin typeface="Livvic" panose="020B0604020202020204" charset="0"/>
                  </a:rPr>
                  <a:t>15.04</a:t>
                </a:r>
                <a:r>
                  <a:rPr lang="en-US" sz="800" b="0" i="0" dirty="0">
                    <a:solidFill>
                      <a:schemeClr val="bg1">
                        <a:lumMod val="65000"/>
                      </a:schemeClr>
                    </a:solidFill>
                    <a:effectLst/>
                    <a:latin typeface="Livvic" panose="020B0604020202020204" charset="0"/>
                  </a:rPr>
                  <a:t> M </a:t>
                </a:r>
                <a:endParaRPr lang="en-IN" sz="900" dirty="0">
                  <a:solidFill>
                    <a:schemeClr val="bg1">
                      <a:lumMod val="65000"/>
                    </a:schemeClr>
                  </a:solidFill>
                  <a:latin typeface="Livvic" panose="020B0604020202020204" charset="0"/>
                </a:endParaRPr>
              </a:p>
            </p:txBody>
          </p:sp>
        </p:grpSp>
        <p:cxnSp>
          <p:nvCxnSpPr>
            <p:cNvPr id="56" name="Connector: Elbow 55">
              <a:extLst>
                <a:ext uri="{FF2B5EF4-FFF2-40B4-BE49-F238E27FC236}">
                  <a16:creationId xmlns:a16="http://schemas.microsoft.com/office/drawing/2014/main" id="{837A54F8-60CC-4915-9D8F-6509D85BA9CC}"/>
                </a:ext>
              </a:extLst>
            </p:cNvPr>
            <p:cNvCxnSpPr>
              <a:cxnSpLocks/>
            </p:cNvCxnSpPr>
            <p:nvPr/>
          </p:nvCxnSpPr>
          <p:spPr>
            <a:xfrm>
              <a:off x="4814808" y="1826242"/>
              <a:ext cx="1482653" cy="433229"/>
            </a:xfrm>
            <a:prstGeom prst="bentConnector3">
              <a:avLst>
                <a:gd name="adj1" fmla="val 50000"/>
              </a:avLst>
            </a:prstGeom>
            <a:ln>
              <a:prstDash val="sysDot"/>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348456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9" name="Google Shape;322;p37">
            <a:extLst>
              <a:ext uri="{FF2B5EF4-FFF2-40B4-BE49-F238E27FC236}">
                <a16:creationId xmlns:a16="http://schemas.microsoft.com/office/drawing/2014/main" id="{B1E1DEB3-3C54-49B3-8154-792B3EEB5AA5}"/>
              </a:ext>
            </a:extLst>
          </p:cNvPr>
          <p:cNvSpPr txBox="1">
            <a:spLocks noGrp="1"/>
          </p:cNvSpPr>
          <p:nvPr>
            <p:ph type="ctrTitle"/>
          </p:nvPr>
        </p:nvSpPr>
        <p:spPr>
          <a:xfrm>
            <a:off x="361302" y="298296"/>
            <a:ext cx="8421396" cy="763901"/>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1400" dirty="0"/>
              <a:t>4. Categorize districts into three segments based on their stamp registration revenue generation during the fiscal year 2021 to 2022</a:t>
            </a:r>
            <a:endParaRPr sz="4000" dirty="0"/>
          </a:p>
        </p:txBody>
      </p:sp>
      <p:pic>
        <p:nvPicPr>
          <p:cNvPr id="5" name="Picture 4">
            <a:extLst>
              <a:ext uri="{FF2B5EF4-FFF2-40B4-BE49-F238E27FC236}">
                <a16:creationId xmlns:a16="http://schemas.microsoft.com/office/drawing/2014/main" id="{63422027-6477-446E-A904-CA1EA20F65C7}"/>
              </a:ext>
            </a:extLst>
          </p:cNvPr>
          <p:cNvPicPr>
            <a:picLocks noChangeAspect="1"/>
          </p:cNvPicPr>
          <p:nvPr/>
        </p:nvPicPr>
        <p:blipFill>
          <a:blip r:embed="rId3"/>
          <a:stretch>
            <a:fillRect/>
          </a:stretch>
        </p:blipFill>
        <p:spPr>
          <a:xfrm>
            <a:off x="2957287" y="1238469"/>
            <a:ext cx="3229426" cy="3542854"/>
          </a:xfrm>
          <a:prstGeom prst="rect">
            <a:avLst/>
          </a:prstGeom>
        </p:spPr>
      </p:pic>
      <p:grpSp>
        <p:nvGrpSpPr>
          <p:cNvPr id="7" name="Group 6">
            <a:extLst>
              <a:ext uri="{FF2B5EF4-FFF2-40B4-BE49-F238E27FC236}">
                <a16:creationId xmlns:a16="http://schemas.microsoft.com/office/drawing/2014/main" id="{00538049-378D-4F9D-BE4F-FD104A4264F2}"/>
              </a:ext>
            </a:extLst>
          </p:cNvPr>
          <p:cNvGrpSpPr/>
          <p:nvPr/>
        </p:nvGrpSpPr>
        <p:grpSpPr>
          <a:xfrm>
            <a:off x="3426245" y="4695122"/>
            <a:ext cx="2344759" cy="197041"/>
            <a:chOff x="3426245" y="4507833"/>
            <a:chExt cx="2344759" cy="197041"/>
          </a:xfrm>
        </p:grpSpPr>
        <p:sp>
          <p:nvSpPr>
            <p:cNvPr id="6" name="Rectangle 5">
              <a:extLst>
                <a:ext uri="{FF2B5EF4-FFF2-40B4-BE49-F238E27FC236}">
                  <a16:creationId xmlns:a16="http://schemas.microsoft.com/office/drawing/2014/main" id="{44722EC4-4D81-492F-B7A0-AFFE9D96A775}"/>
                </a:ext>
              </a:extLst>
            </p:cNvPr>
            <p:cNvSpPr/>
            <p:nvPr/>
          </p:nvSpPr>
          <p:spPr>
            <a:xfrm>
              <a:off x="3426245" y="4507833"/>
              <a:ext cx="760164" cy="194435"/>
            </a:xfrm>
            <a:prstGeom prst="rect">
              <a:avLst/>
            </a:prstGeom>
            <a:solidFill>
              <a:srgbClr val="4343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High</a:t>
              </a:r>
              <a:endParaRPr lang="en-IN" sz="1100" dirty="0"/>
            </a:p>
          </p:txBody>
        </p:sp>
        <p:sp>
          <p:nvSpPr>
            <p:cNvPr id="16" name="Rectangle 15">
              <a:extLst>
                <a:ext uri="{FF2B5EF4-FFF2-40B4-BE49-F238E27FC236}">
                  <a16:creationId xmlns:a16="http://schemas.microsoft.com/office/drawing/2014/main" id="{C8D8C5FA-E179-45C4-929C-BABCF077C677}"/>
                </a:ext>
              </a:extLst>
            </p:cNvPr>
            <p:cNvSpPr/>
            <p:nvPr/>
          </p:nvSpPr>
          <p:spPr>
            <a:xfrm>
              <a:off x="4219462" y="4510439"/>
              <a:ext cx="760164" cy="194435"/>
            </a:xfrm>
            <a:prstGeom prst="rect">
              <a:avLst/>
            </a:prstGeom>
            <a:solidFill>
              <a:srgbClr val="B089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Medium</a:t>
              </a:r>
            </a:p>
          </p:txBody>
        </p:sp>
        <p:sp>
          <p:nvSpPr>
            <p:cNvPr id="18" name="Rectangle 17">
              <a:extLst>
                <a:ext uri="{FF2B5EF4-FFF2-40B4-BE49-F238E27FC236}">
                  <a16:creationId xmlns:a16="http://schemas.microsoft.com/office/drawing/2014/main" id="{E89E7147-3BF4-4407-A416-08C45342E0CB}"/>
                </a:ext>
              </a:extLst>
            </p:cNvPr>
            <p:cNvSpPr/>
            <p:nvPr/>
          </p:nvSpPr>
          <p:spPr>
            <a:xfrm>
              <a:off x="5010840" y="4508601"/>
              <a:ext cx="760164" cy="194435"/>
            </a:xfrm>
            <a:prstGeom prst="rect">
              <a:avLst/>
            </a:prstGeom>
            <a:solidFill>
              <a:srgbClr val="E6CC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Low</a:t>
              </a:r>
            </a:p>
          </p:txBody>
        </p:sp>
      </p:grpSp>
      <p:sp>
        <p:nvSpPr>
          <p:cNvPr id="8" name="TextBox 7">
            <a:extLst>
              <a:ext uri="{FF2B5EF4-FFF2-40B4-BE49-F238E27FC236}">
                <a16:creationId xmlns:a16="http://schemas.microsoft.com/office/drawing/2014/main" id="{A0739421-D772-4F81-A7E5-BFE63BC69946}"/>
              </a:ext>
            </a:extLst>
          </p:cNvPr>
          <p:cNvSpPr txBox="1"/>
          <p:nvPr/>
        </p:nvSpPr>
        <p:spPr>
          <a:xfrm>
            <a:off x="2594473" y="1088808"/>
            <a:ext cx="4368187" cy="276999"/>
          </a:xfrm>
          <a:prstGeom prst="rect">
            <a:avLst/>
          </a:prstGeom>
          <a:solidFill>
            <a:schemeClr val="accent3">
              <a:lumMod val="20000"/>
              <a:lumOff val="80000"/>
            </a:schemeClr>
          </a:solidFill>
        </p:spPr>
        <p:txBody>
          <a:bodyPr wrap="square" rtlCol="0">
            <a:spAutoFit/>
          </a:bodyPr>
          <a:lstStyle/>
          <a:p>
            <a:pPr algn="ctr"/>
            <a:r>
              <a:rPr lang="en-US" sz="1200" b="1" dirty="0">
                <a:solidFill>
                  <a:schemeClr val="accent2">
                    <a:lumMod val="75000"/>
                    <a:lumOff val="25000"/>
                  </a:schemeClr>
                </a:solidFill>
                <a:latin typeface="Livvic" panose="020B0604020202020204" charset="0"/>
              </a:rPr>
              <a:t>District wise stamp registration fiscal year 2021 - 2022</a:t>
            </a:r>
            <a:endParaRPr lang="en-IN" sz="1200" b="1" dirty="0">
              <a:solidFill>
                <a:schemeClr val="accent2">
                  <a:lumMod val="75000"/>
                  <a:lumOff val="25000"/>
                </a:schemeClr>
              </a:solidFill>
              <a:latin typeface="Livvic" panose="020B0604020202020204" charset="0"/>
            </a:endParaRPr>
          </a:p>
        </p:txBody>
      </p:sp>
      <p:grpSp>
        <p:nvGrpSpPr>
          <p:cNvPr id="12" name="Group 11">
            <a:extLst>
              <a:ext uri="{FF2B5EF4-FFF2-40B4-BE49-F238E27FC236}">
                <a16:creationId xmlns:a16="http://schemas.microsoft.com/office/drawing/2014/main" id="{519AB4D9-2F75-431E-A111-C97027B4A84A}"/>
              </a:ext>
            </a:extLst>
          </p:cNvPr>
          <p:cNvGrpSpPr/>
          <p:nvPr/>
        </p:nvGrpSpPr>
        <p:grpSpPr>
          <a:xfrm>
            <a:off x="636930" y="2894214"/>
            <a:ext cx="1868523" cy="413346"/>
            <a:chOff x="725950" y="2303399"/>
            <a:chExt cx="1868523" cy="413346"/>
          </a:xfrm>
        </p:grpSpPr>
        <p:grpSp>
          <p:nvGrpSpPr>
            <p:cNvPr id="24" name="Google Shape;648;p55">
              <a:extLst>
                <a:ext uri="{FF2B5EF4-FFF2-40B4-BE49-F238E27FC236}">
                  <a16:creationId xmlns:a16="http://schemas.microsoft.com/office/drawing/2014/main" id="{88999224-0C9F-4652-873B-F0C0B10B07CB}"/>
                </a:ext>
              </a:extLst>
            </p:cNvPr>
            <p:cNvGrpSpPr/>
            <p:nvPr/>
          </p:nvGrpSpPr>
          <p:grpSpPr>
            <a:xfrm>
              <a:off x="725950" y="2303399"/>
              <a:ext cx="1868523" cy="413346"/>
              <a:chOff x="4109514" y="1964562"/>
              <a:chExt cx="501311" cy="117575"/>
            </a:xfrm>
          </p:grpSpPr>
          <p:sp>
            <p:nvSpPr>
              <p:cNvPr id="25" name="Google Shape;649;p55">
                <a:extLst>
                  <a:ext uri="{FF2B5EF4-FFF2-40B4-BE49-F238E27FC236}">
                    <a16:creationId xmlns:a16="http://schemas.microsoft.com/office/drawing/2014/main" id="{9BFCBC29-14A1-4D10-8601-F3B52DA276A9}"/>
                  </a:ext>
                </a:extLst>
              </p:cNvPr>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650;p55">
                <a:extLst>
                  <a:ext uri="{FF2B5EF4-FFF2-40B4-BE49-F238E27FC236}">
                    <a16:creationId xmlns:a16="http://schemas.microsoft.com/office/drawing/2014/main" id="{C42FC8A2-67E3-43D4-B213-7A4618CC2B03}"/>
                  </a:ext>
                </a:extLst>
              </p:cNvPr>
              <p:cNvGrpSpPr/>
              <p:nvPr/>
            </p:nvGrpSpPr>
            <p:grpSpPr>
              <a:xfrm rot="-5400000">
                <a:off x="4111182" y="1962894"/>
                <a:ext cx="117575" cy="120912"/>
                <a:chOff x="3314125" y="1799775"/>
                <a:chExt cx="117575" cy="120912"/>
              </a:xfrm>
            </p:grpSpPr>
            <p:sp>
              <p:nvSpPr>
                <p:cNvPr id="27" name="Google Shape;651;p55">
                  <a:extLst>
                    <a:ext uri="{FF2B5EF4-FFF2-40B4-BE49-F238E27FC236}">
                      <a16:creationId xmlns:a16="http://schemas.microsoft.com/office/drawing/2014/main" id="{97E9D968-180B-49D6-B9A0-DEA3629F3405}"/>
                    </a:ext>
                  </a:extLst>
                </p:cNvPr>
                <p:cNvSpPr/>
                <p:nvPr/>
              </p:nvSpPr>
              <p:spPr>
                <a:xfrm>
                  <a:off x="3314125" y="1799775"/>
                  <a:ext cx="117575" cy="120912"/>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52;p55">
                  <a:extLst>
                    <a:ext uri="{FF2B5EF4-FFF2-40B4-BE49-F238E27FC236}">
                      <a16:creationId xmlns:a16="http://schemas.microsoft.com/office/drawing/2014/main" id="{20F5A1F8-B918-431A-B3EB-60C7C37475BA}"/>
                    </a:ext>
                  </a:extLst>
                </p:cNvPr>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53;p55">
                  <a:extLst>
                    <a:ext uri="{FF2B5EF4-FFF2-40B4-BE49-F238E27FC236}">
                      <a16:creationId xmlns:a16="http://schemas.microsoft.com/office/drawing/2014/main" id="{228201B3-48D2-484D-975A-2C555A838CF4}"/>
                    </a:ext>
                  </a:extLst>
                </p:cNvPr>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 name="TextBox 32">
              <a:extLst>
                <a:ext uri="{FF2B5EF4-FFF2-40B4-BE49-F238E27FC236}">
                  <a16:creationId xmlns:a16="http://schemas.microsoft.com/office/drawing/2014/main" id="{1D754D7C-1BC0-49EA-9001-5FD4252375C8}"/>
                </a:ext>
              </a:extLst>
            </p:cNvPr>
            <p:cNvSpPr txBox="1"/>
            <p:nvPr/>
          </p:nvSpPr>
          <p:spPr>
            <a:xfrm>
              <a:off x="1149553" y="2346404"/>
              <a:ext cx="1444920" cy="369332"/>
            </a:xfrm>
            <a:prstGeom prst="rect">
              <a:avLst/>
            </a:prstGeom>
            <a:noFill/>
          </p:spPr>
          <p:txBody>
            <a:bodyPr wrap="square">
              <a:spAutoFit/>
            </a:bodyPr>
            <a:lstStyle/>
            <a:p>
              <a:r>
                <a:rPr lang="en-US" sz="900" b="1" i="0" dirty="0">
                  <a:solidFill>
                    <a:schemeClr val="accent4">
                      <a:lumMod val="60000"/>
                      <a:lumOff val="40000"/>
                    </a:schemeClr>
                  </a:solidFill>
                  <a:effectLst/>
                  <a:latin typeface="Livvic" panose="020B0604020202020204" charset="0"/>
                </a:rPr>
                <a:t>Rangareddy</a:t>
              </a:r>
              <a:r>
                <a:rPr lang="en-US" sz="900" b="0" i="0" dirty="0">
                  <a:solidFill>
                    <a:schemeClr val="accent2">
                      <a:lumMod val="90000"/>
                      <a:lumOff val="10000"/>
                    </a:schemeClr>
                  </a:solidFill>
                  <a:effectLst/>
                  <a:latin typeface="Livvic" panose="020B0604020202020204" charset="0"/>
                </a:rPr>
                <a:t> </a:t>
              </a:r>
              <a:r>
                <a:rPr lang="en-US" sz="900" b="0" i="0" dirty="0">
                  <a:solidFill>
                    <a:schemeClr val="bg1">
                      <a:lumMod val="65000"/>
                    </a:schemeClr>
                  </a:solidFill>
                  <a:effectLst/>
                  <a:latin typeface="Livvic" panose="020B0604020202020204" charset="0"/>
                </a:rPr>
                <a:t>:</a:t>
              </a:r>
              <a:r>
                <a:rPr lang="en-US" sz="900" dirty="0">
                  <a:solidFill>
                    <a:schemeClr val="bg1">
                      <a:lumMod val="65000"/>
                    </a:schemeClr>
                  </a:solidFill>
                  <a:latin typeface="Livvic" panose="020B0604020202020204" charset="0"/>
                </a:rPr>
                <a:t> </a:t>
              </a:r>
              <a:r>
                <a:rPr lang="en-US" sz="900" b="0" i="0" dirty="0">
                  <a:solidFill>
                    <a:srgbClr val="0070C0"/>
                  </a:solidFill>
                  <a:effectLst/>
                  <a:latin typeface="Livvic" panose="020B0604020202020204" charset="0"/>
                </a:rPr>
                <a:t>Highest</a:t>
              </a:r>
              <a:r>
                <a:rPr lang="en-US" sz="900" b="0" i="0" dirty="0">
                  <a:solidFill>
                    <a:schemeClr val="bg1">
                      <a:lumMod val="65000"/>
                    </a:schemeClr>
                  </a:solidFill>
                  <a:effectLst/>
                  <a:latin typeface="Livvic" panose="020B0604020202020204" charset="0"/>
                </a:rPr>
                <a:t> revenue - </a:t>
              </a:r>
              <a:r>
                <a:rPr lang="en-US" sz="900" b="1" i="0" dirty="0">
                  <a:solidFill>
                    <a:schemeClr val="bg1">
                      <a:lumMod val="65000"/>
                    </a:schemeClr>
                  </a:solidFill>
                  <a:effectLst/>
                  <a:latin typeface="Livvic" panose="020B0604020202020204" charset="0"/>
                </a:rPr>
                <a:t>76 bn </a:t>
              </a:r>
              <a:r>
                <a:rPr lang="en-US" sz="900" b="0" i="0" dirty="0">
                  <a:solidFill>
                    <a:schemeClr val="bg1">
                      <a:lumMod val="65000"/>
                    </a:schemeClr>
                  </a:solidFill>
                  <a:effectLst/>
                  <a:latin typeface="Livvic" panose="020B0604020202020204" charset="0"/>
                </a:rPr>
                <a:t>INR</a:t>
              </a:r>
              <a:r>
                <a:rPr lang="en-US" sz="900" dirty="0">
                  <a:solidFill>
                    <a:schemeClr val="bg1">
                      <a:lumMod val="65000"/>
                    </a:schemeClr>
                  </a:solidFill>
                  <a:latin typeface="Livvic" panose="020B0604020202020204" charset="0"/>
                </a:rPr>
                <a:t> </a:t>
              </a:r>
              <a:endParaRPr lang="en-IN" sz="900" dirty="0">
                <a:latin typeface="Livvic" panose="020B0604020202020204" charset="0"/>
              </a:endParaRPr>
            </a:p>
          </p:txBody>
        </p:sp>
      </p:grpSp>
      <p:grpSp>
        <p:nvGrpSpPr>
          <p:cNvPr id="34" name="Group 33">
            <a:extLst>
              <a:ext uri="{FF2B5EF4-FFF2-40B4-BE49-F238E27FC236}">
                <a16:creationId xmlns:a16="http://schemas.microsoft.com/office/drawing/2014/main" id="{6E74B7F2-3C60-4467-B7E9-1C94B06704DC}"/>
              </a:ext>
            </a:extLst>
          </p:cNvPr>
          <p:cNvGrpSpPr/>
          <p:nvPr/>
        </p:nvGrpSpPr>
        <p:grpSpPr>
          <a:xfrm>
            <a:off x="6297461" y="2028795"/>
            <a:ext cx="2249086" cy="413346"/>
            <a:chOff x="725950" y="2303399"/>
            <a:chExt cx="2249086" cy="413346"/>
          </a:xfrm>
        </p:grpSpPr>
        <p:grpSp>
          <p:nvGrpSpPr>
            <p:cNvPr id="35" name="Google Shape;648;p55">
              <a:extLst>
                <a:ext uri="{FF2B5EF4-FFF2-40B4-BE49-F238E27FC236}">
                  <a16:creationId xmlns:a16="http://schemas.microsoft.com/office/drawing/2014/main" id="{977C3FDE-4313-4734-94D8-EA289A1605D8}"/>
                </a:ext>
              </a:extLst>
            </p:cNvPr>
            <p:cNvGrpSpPr/>
            <p:nvPr/>
          </p:nvGrpSpPr>
          <p:grpSpPr>
            <a:xfrm>
              <a:off x="725950" y="2303399"/>
              <a:ext cx="1868523" cy="413346"/>
              <a:chOff x="4109514" y="1964562"/>
              <a:chExt cx="501311" cy="117575"/>
            </a:xfrm>
          </p:grpSpPr>
          <p:sp>
            <p:nvSpPr>
              <p:cNvPr id="37" name="Google Shape;649;p55">
                <a:extLst>
                  <a:ext uri="{FF2B5EF4-FFF2-40B4-BE49-F238E27FC236}">
                    <a16:creationId xmlns:a16="http://schemas.microsoft.com/office/drawing/2014/main" id="{52DEC7F9-C6AB-40C8-A86C-24E8583CEEE0}"/>
                  </a:ext>
                </a:extLst>
              </p:cNvPr>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 name="Google Shape;650;p55">
                <a:extLst>
                  <a:ext uri="{FF2B5EF4-FFF2-40B4-BE49-F238E27FC236}">
                    <a16:creationId xmlns:a16="http://schemas.microsoft.com/office/drawing/2014/main" id="{7EB57DFB-46CB-4F41-B5ED-CA46971DFF3C}"/>
                  </a:ext>
                </a:extLst>
              </p:cNvPr>
              <p:cNvGrpSpPr/>
              <p:nvPr/>
            </p:nvGrpSpPr>
            <p:grpSpPr>
              <a:xfrm rot="-5400000">
                <a:off x="4111182" y="1962894"/>
                <a:ext cx="117575" cy="120912"/>
                <a:chOff x="3314125" y="1799775"/>
                <a:chExt cx="117575" cy="120912"/>
              </a:xfrm>
            </p:grpSpPr>
            <p:sp>
              <p:nvSpPr>
                <p:cNvPr id="39" name="Google Shape;651;p55">
                  <a:extLst>
                    <a:ext uri="{FF2B5EF4-FFF2-40B4-BE49-F238E27FC236}">
                      <a16:creationId xmlns:a16="http://schemas.microsoft.com/office/drawing/2014/main" id="{06C7C3E2-522F-4F0F-B44F-273CF2C7320B}"/>
                    </a:ext>
                  </a:extLst>
                </p:cNvPr>
                <p:cNvSpPr/>
                <p:nvPr/>
              </p:nvSpPr>
              <p:spPr>
                <a:xfrm>
                  <a:off x="3314125" y="1799775"/>
                  <a:ext cx="117575" cy="120912"/>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52;p55">
                  <a:extLst>
                    <a:ext uri="{FF2B5EF4-FFF2-40B4-BE49-F238E27FC236}">
                      <a16:creationId xmlns:a16="http://schemas.microsoft.com/office/drawing/2014/main" id="{E03C4D92-3108-47FD-A39B-C4677160C249}"/>
                    </a:ext>
                  </a:extLst>
                </p:cNvPr>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53;p55">
                  <a:extLst>
                    <a:ext uri="{FF2B5EF4-FFF2-40B4-BE49-F238E27FC236}">
                      <a16:creationId xmlns:a16="http://schemas.microsoft.com/office/drawing/2014/main" id="{C4CE8DB8-AF1C-4088-AD43-1331577A50BD}"/>
                    </a:ext>
                  </a:extLst>
                </p:cNvPr>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 name="TextBox 35">
              <a:extLst>
                <a:ext uri="{FF2B5EF4-FFF2-40B4-BE49-F238E27FC236}">
                  <a16:creationId xmlns:a16="http://schemas.microsoft.com/office/drawing/2014/main" id="{B85CDF5B-1CE7-4B9B-A02E-BD11DE4C4DDB}"/>
                </a:ext>
              </a:extLst>
            </p:cNvPr>
            <p:cNvSpPr txBox="1"/>
            <p:nvPr/>
          </p:nvSpPr>
          <p:spPr>
            <a:xfrm>
              <a:off x="1149551" y="2346007"/>
              <a:ext cx="1825485" cy="338554"/>
            </a:xfrm>
            <a:prstGeom prst="rect">
              <a:avLst/>
            </a:prstGeom>
            <a:noFill/>
          </p:spPr>
          <p:txBody>
            <a:bodyPr wrap="square">
              <a:spAutoFit/>
            </a:bodyPr>
            <a:lstStyle/>
            <a:p>
              <a:r>
                <a:rPr lang="en-US" sz="800" b="1" i="0" dirty="0">
                  <a:solidFill>
                    <a:schemeClr val="accent4">
                      <a:lumMod val="60000"/>
                      <a:lumOff val="40000"/>
                    </a:schemeClr>
                  </a:solidFill>
                  <a:effectLst/>
                  <a:latin typeface="Livvic" panose="020B0604020202020204" charset="0"/>
                </a:rPr>
                <a:t>Kumurambheem Asifabad</a:t>
              </a:r>
              <a:r>
                <a:rPr lang="en-US" sz="800" b="0" i="0" dirty="0">
                  <a:solidFill>
                    <a:srgbClr val="D1D5DB"/>
                  </a:solidFill>
                  <a:effectLst/>
                  <a:latin typeface="Livvic" panose="020B0604020202020204" charset="0"/>
                </a:rPr>
                <a:t>: </a:t>
              </a:r>
              <a:r>
                <a:rPr lang="en-US" sz="800" b="0" i="0" dirty="0">
                  <a:solidFill>
                    <a:srgbClr val="0070C0"/>
                  </a:solidFill>
                  <a:effectLst/>
                  <a:latin typeface="Livvic" panose="020B0604020202020204" charset="0"/>
                </a:rPr>
                <a:t>Lowest</a:t>
              </a:r>
              <a:r>
                <a:rPr lang="en-US" sz="800" b="0" i="0" dirty="0">
                  <a:solidFill>
                    <a:schemeClr val="bg1">
                      <a:lumMod val="65000"/>
                    </a:schemeClr>
                  </a:solidFill>
                  <a:effectLst/>
                  <a:latin typeface="Livvic" panose="020B0604020202020204" charset="0"/>
                </a:rPr>
                <a:t> revenue - </a:t>
              </a:r>
              <a:r>
                <a:rPr lang="en-US" sz="800" b="1" i="0" dirty="0">
                  <a:solidFill>
                    <a:schemeClr val="bg1">
                      <a:lumMod val="65000"/>
                    </a:schemeClr>
                  </a:solidFill>
                  <a:effectLst/>
                  <a:latin typeface="Livvic" panose="020B0604020202020204" charset="0"/>
                </a:rPr>
                <a:t>15.04</a:t>
              </a:r>
              <a:r>
                <a:rPr lang="en-US" sz="800" b="0" i="0" dirty="0">
                  <a:solidFill>
                    <a:schemeClr val="bg1">
                      <a:lumMod val="65000"/>
                    </a:schemeClr>
                  </a:solidFill>
                  <a:effectLst/>
                  <a:latin typeface="Livvic" panose="020B0604020202020204" charset="0"/>
                </a:rPr>
                <a:t> M </a:t>
              </a:r>
              <a:endParaRPr lang="en-IN" sz="900" dirty="0">
                <a:solidFill>
                  <a:schemeClr val="bg1">
                    <a:lumMod val="65000"/>
                  </a:schemeClr>
                </a:solidFill>
                <a:latin typeface="Livvic" panose="020B0604020202020204" charset="0"/>
              </a:endParaRPr>
            </a:p>
          </p:txBody>
        </p:sp>
      </p:grpSp>
      <p:cxnSp>
        <p:nvCxnSpPr>
          <p:cNvPr id="51" name="Connector: Elbow 50">
            <a:extLst>
              <a:ext uri="{FF2B5EF4-FFF2-40B4-BE49-F238E27FC236}">
                <a16:creationId xmlns:a16="http://schemas.microsoft.com/office/drawing/2014/main" id="{413AF193-18C6-4607-866F-A7CB64D612B9}"/>
              </a:ext>
            </a:extLst>
          </p:cNvPr>
          <p:cNvCxnSpPr>
            <a:cxnSpLocks/>
          </p:cNvCxnSpPr>
          <p:nvPr/>
        </p:nvCxnSpPr>
        <p:spPr>
          <a:xfrm>
            <a:off x="2505453" y="3105130"/>
            <a:ext cx="1482653" cy="433229"/>
          </a:xfrm>
          <a:prstGeom prst="bentConnector3">
            <a:avLst>
              <a:gd name="adj1" fmla="val 50000"/>
            </a:avLst>
          </a:prstGeom>
          <a:ln>
            <a:prstDash val="sysDot"/>
          </a:ln>
        </p:spPr>
        <p:style>
          <a:lnRef idx="1">
            <a:schemeClr val="accent1"/>
          </a:lnRef>
          <a:fillRef idx="0">
            <a:schemeClr val="accent1"/>
          </a:fillRef>
          <a:effectRef idx="0">
            <a:schemeClr val="accent1"/>
          </a:effectRef>
          <a:fontRef idx="minor">
            <a:schemeClr val="tx1"/>
          </a:fontRef>
        </p:style>
      </p:cxnSp>
      <p:cxnSp>
        <p:nvCxnSpPr>
          <p:cNvPr id="56" name="Connector: Elbow 55">
            <a:extLst>
              <a:ext uri="{FF2B5EF4-FFF2-40B4-BE49-F238E27FC236}">
                <a16:creationId xmlns:a16="http://schemas.microsoft.com/office/drawing/2014/main" id="{837A54F8-60CC-4915-9D8F-6509D85BA9CC}"/>
              </a:ext>
            </a:extLst>
          </p:cNvPr>
          <p:cNvCxnSpPr>
            <a:cxnSpLocks/>
          </p:cNvCxnSpPr>
          <p:nvPr/>
        </p:nvCxnSpPr>
        <p:spPr>
          <a:xfrm>
            <a:off x="4814808" y="1826242"/>
            <a:ext cx="1482653" cy="433229"/>
          </a:xfrm>
          <a:prstGeom prst="bentConnector3">
            <a:avLst>
              <a:gd name="adj1" fmla="val 50000"/>
            </a:avLst>
          </a:prstGeom>
          <a:ln>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07659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6"/>
        <p:cNvGrpSpPr/>
        <p:nvPr/>
      </p:nvGrpSpPr>
      <p:grpSpPr>
        <a:xfrm>
          <a:off x="0" y="0"/>
          <a:ext cx="0" cy="0"/>
          <a:chOff x="0" y="0"/>
          <a:chExt cx="0" cy="0"/>
        </a:xfrm>
      </p:grpSpPr>
      <p:pic>
        <p:nvPicPr>
          <p:cNvPr id="3" name="Picture 2">
            <a:extLst>
              <a:ext uri="{FF2B5EF4-FFF2-40B4-BE49-F238E27FC236}">
                <a16:creationId xmlns:a16="http://schemas.microsoft.com/office/drawing/2014/main" id="{F572EB81-7107-439D-9989-96CE846B4642}"/>
              </a:ext>
            </a:extLst>
          </p:cNvPr>
          <p:cNvPicPr>
            <a:picLocks noChangeAspect="1"/>
          </p:cNvPicPr>
          <p:nvPr/>
        </p:nvPicPr>
        <p:blipFill>
          <a:blip r:embed="rId4">
            <a:duotone>
              <a:schemeClr val="accent6">
                <a:shade val="45000"/>
                <a:satMod val="135000"/>
              </a:schemeClr>
              <a:prstClr val="white"/>
            </a:duotone>
          </a:blip>
          <a:stretch>
            <a:fillRect/>
          </a:stretch>
        </p:blipFill>
        <p:spPr>
          <a:xfrm>
            <a:off x="-1" y="0"/>
            <a:ext cx="9155017" cy="5143500"/>
          </a:xfrm>
          <a:prstGeom prst="rect">
            <a:avLst/>
          </a:prstGeom>
        </p:spPr>
      </p:pic>
      <p:sp>
        <p:nvSpPr>
          <p:cNvPr id="237" name="Google Shape;237;p34"/>
          <p:cNvSpPr/>
          <p:nvPr/>
        </p:nvSpPr>
        <p:spPr>
          <a:xfrm rot="-5400000" flipH="1">
            <a:off x="3281200" y="-725975"/>
            <a:ext cx="2581500" cy="6159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4"/>
          <p:cNvSpPr txBox="1">
            <a:spLocks noGrp="1"/>
          </p:cNvSpPr>
          <p:nvPr>
            <p:ph type="title"/>
          </p:nvPr>
        </p:nvSpPr>
        <p:spPr>
          <a:xfrm>
            <a:off x="2409832" y="1967935"/>
            <a:ext cx="4704589" cy="77118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TRANSPORTAITON</a:t>
            </a:r>
            <a:endParaRPr dirty="0">
              <a:solidFill>
                <a:schemeClr val="lt1"/>
              </a:solidFill>
            </a:endParaRPr>
          </a:p>
        </p:txBody>
      </p:sp>
      <p:sp>
        <p:nvSpPr>
          <p:cNvPr id="239" name="Google Shape;239;p34"/>
          <p:cNvSpPr/>
          <p:nvPr/>
        </p:nvSpPr>
        <p:spPr>
          <a:xfrm rot="-5400000" flipH="1">
            <a:off x="593250" y="3993775"/>
            <a:ext cx="556500" cy="1743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4"/>
          <p:cNvSpPr/>
          <p:nvPr/>
        </p:nvSpPr>
        <p:spPr>
          <a:xfrm rot="-5400000" flipH="1">
            <a:off x="8279175" y="74250"/>
            <a:ext cx="939000" cy="7905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31640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9" name="Google Shape;322;p37">
            <a:extLst>
              <a:ext uri="{FF2B5EF4-FFF2-40B4-BE49-F238E27FC236}">
                <a16:creationId xmlns:a16="http://schemas.microsoft.com/office/drawing/2014/main" id="{B1E1DEB3-3C54-49B3-8154-792B3EEB5AA5}"/>
              </a:ext>
            </a:extLst>
          </p:cNvPr>
          <p:cNvSpPr txBox="1">
            <a:spLocks noGrp="1"/>
          </p:cNvSpPr>
          <p:nvPr>
            <p:ph type="ctrTitle"/>
          </p:nvPr>
        </p:nvSpPr>
        <p:spPr>
          <a:xfrm>
            <a:off x="361302" y="1469394"/>
            <a:ext cx="8421396" cy="763901"/>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000" dirty="0"/>
              <a:t>5. Investigate whether there is any correlation between vehicle sales and specific months or seasons in different districts. Are there any months or seasons that consistently show higher or lower sales rate, and if yes, what could be the driving factors? (Consider Fuel-Type category only)</a:t>
            </a:r>
            <a:endParaRPr sz="6600" dirty="0"/>
          </a:p>
        </p:txBody>
      </p:sp>
      <p:graphicFrame>
        <p:nvGraphicFramePr>
          <p:cNvPr id="29" name="Chart 28">
            <a:extLst>
              <a:ext uri="{FF2B5EF4-FFF2-40B4-BE49-F238E27FC236}">
                <a16:creationId xmlns:a16="http://schemas.microsoft.com/office/drawing/2014/main" id="{6512E26D-635B-46A0-BDE8-AAA1C5C6928F}"/>
              </a:ext>
            </a:extLst>
          </p:cNvPr>
          <p:cNvGraphicFramePr>
            <a:graphicFrameLocks/>
          </p:cNvGraphicFramePr>
          <p:nvPr>
            <p:extLst>
              <p:ext uri="{D42A27DB-BD31-4B8C-83A1-F6EECF244321}">
                <p14:modId xmlns:p14="http://schemas.microsoft.com/office/powerpoint/2010/main" val="1935726277"/>
              </p:ext>
            </p:extLst>
          </p:nvPr>
        </p:nvGraphicFramePr>
        <p:xfrm>
          <a:off x="-6733560" y="1689037"/>
          <a:ext cx="6810679" cy="3158887"/>
        </p:xfrm>
        <a:graphic>
          <a:graphicData uri="http://schemas.openxmlformats.org/drawingml/2006/chart">
            <c:chart xmlns:c="http://schemas.openxmlformats.org/drawingml/2006/chart" xmlns:r="http://schemas.openxmlformats.org/officeDocument/2006/relationships" r:id="rId3"/>
          </a:graphicData>
        </a:graphic>
      </p:graphicFrame>
      <p:sp>
        <p:nvSpPr>
          <p:cNvPr id="42" name="Google Shape;357;p39">
            <a:extLst>
              <a:ext uri="{FF2B5EF4-FFF2-40B4-BE49-F238E27FC236}">
                <a16:creationId xmlns:a16="http://schemas.microsoft.com/office/drawing/2014/main" id="{4839A49E-BBB3-4800-B43D-1BBA0B655E14}"/>
              </a:ext>
            </a:extLst>
          </p:cNvPr>
          <p:cNvSpPr txBox="1">
            <a:spLocks/>
          </p:cNvSpPr>
          <p:nvPr/>
        </p:nvSpPr>
        <p:spPr>
          <a:xfrm>
            <a:off x="9313640" y="1598485"/>
            <a:ext cx="2137273" cy="194652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b="1" dirty="0">
                <a:solidFill>
                  <a:schemeClr val="dk1"/>
                </a:solidFill>
                <a:latin typeface="Livvic"/>
                <a:sym typeface="Livvic"/>
              </a:rPr>
              <a:t>Overall Trends</a:t>
            </a:r>
            <a:r>
              <a:rPr lang="en-US" sz="1200" dirty="0">
                <a:solidFill>
                  <a:schemeClr val="dk1"/>
                </a:solidFill>
                <a:latin typeface="Livvic"/>
                <a:sym typeface="Livvic"/>
              </a:rPr>
              <a:t>: </a:t>
            </a:r>
            <a:r>
              <a:rPr lang="en-US" sz="1200" dirty="0">
                <a:solidFill>
                  <a:schemeClr val="accent4">
                    <a:lumMod val="60000"/>
                    <a:lumOff val="40000"/>
                  </a:schemeClr>
                </a:solidFill>
                <a:latin typeface="Livvic"/>
                <a:sym typeface="Livvic"/>
              </a:rPr>
              <a:t>February </a:t>
            </a:r>
            <a:r>
              <a:rPr lang="en-US" sz="1200" dirty="0">
                <a:solidFill>
                  <a:schemeClr val="dk1"/>
                </a:solidFill>
                <a:latin typeface="Livvic"/>
                <a:sym typeface="Livvic"/>
              </a:rPr>
              <a:t>consistently records the </a:t>
            </a:r>
            <a:r>
              <a:rPr lang="en-US" sz="1200" dirty="0">
                <a:solidFill>
                  <a:schemeClr val="accent4">
                    <a:lumMod val="60000"/>
                    <a:lumOff val="40000"/>
                  </a:schemeClr>
                </a:solidFill>
                <a:latin typeface="Livvic"/>
                <a:sym typeface="Livvic"/>
              </a:rPr>
              <a:t>lowest</a:t>
            </a:r>
            <a:r>
              <a:rPr lang="en-US" sz="1200" dirty="0">
                <a:solidFill>
                  <a:schemeClr val="dk1"/>
                </a:solidFill>
                <a:latin typeface="Livvic"/>
                <a:sym typeface="Livvic"/>
              </a:rPr>
              <a:t> vehicle sales, with </a:t>
            </a:r>
            <a:r>
              <a:rPr lang="en-US" sz="1200" dirty="0">
                <a:solidFill>
                  <a:schemeClr val="accent4">
                    <a:lumMod val="60000"/>
                    <a:lumOff val="40000"/>
                  </a:schemeClr>
                </a:solidFill>
                <a:latin typeface="Livvic"/>
                <a:sym typeface="Livvic"/>
              </a:rPr>
              <a:t>66,431 units sold</a:t>
            </a:r>
            <a:r>
              <a:rPr lang="en-US" sz="1200" dirty="0">
                <a:solidFill>
                  <a:schemeClr val="dk1"/>
                </a:solidFill>
                <a:latin typeface="Livvic"/>
                <a:sym typeface="Livvic"/>
              </a:rPr>
              <a:t>, while March consistently exhibits </a:t>
            </a:r>
            <a:r>
              <a:rPr lang="en-US" sz="1200" dirty="0">
                <a:solidFill>
                  <a:schemeClr val="accent4">
                    <a:lumMod val="60000"/>
                    <a:lumOff val="40000"/>
                  </a:schemeClr>
                </a:solidFill>
                <a:latin typeface="Livvic"/>
                <a:sym typeface="Livvic"/>
              </a:rPr>
              <a:t>higher</a:t>
            </a:r>
            <a:r>
              <a:rPr lang="en-US" sz="1200" dirty="0">
                <a:solidFill>
                  <a:schemeClr val="dk1"/>
                </a:solidFill>
                <a:latin typeface="Livvic"/>
                <a:sym typeface="Livvic"/>
              </a:rPr>
              <a:t> sales, reaching </a:t>
            </a:r>
            <a:r>
              <a:rPr lang="en-US" sz="1200" dirty="0">
                <a:solidFill>
                  <a:schemeClr val="accent4">
                    <a:lumMod val="60000"/>
                    <a:lumOff val="40000"/>
                  </a:schemeClr>
                </a:solidFill>
                <a:latin typeface="Livvic"/>
                <a:sym typeface="Livvic"/>
              </a:rPr>
              <a:t>151,416 units</a:t>
            </a:r>
            <a:r>
              <a:rPr lang="en-US" sz="1200" dirty="0">
                <a:solidFill>
                  <a:schemeClr val="dk1"/>
                </a:solidFill>
                <a:latin typeface="Livvic"/>
                <a:sym typeface="Livvic"/>
              </a:rPr>
              <a:t>. This pattern can be attributed to various factors, including end-of-year promotions and tax incentives.</a:t>
            </a:r>
          </a:p>
        </p:txBody>
      </p:sp>
    </p:spTree>
    <p:extLst>
      <p:ext uri="{BB962C8B-B14F-4D97-AF65-F5344CB8AC3E}">
        <p14:creationId xmlns:p14="http://schemas.microsoft.com/office/powerpoint/2010/main" val="27410331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40"/>
        <p:cNvGrpSpPr/>
        <p:nvPr/>
      </p:nvGrpSpPr>
      <p:grpSpPr>
        <a:xfrm>
          <a:off x="0" y="0"/>
          <a:ext cx="0" cy="0"/>
          <a:chOff x="0" y="0"/>
          <a:chExt cx="0" cy="0"/>
        </a:xfrm>
      </p:grpSpPr>
      <p:sp>
        <p:nvSpPr>
          <p:cNvPr id="38" name="Google Shape;207;p30">
            <a:extLst>
              <a:ext uri="{FF2B5EF4-FFF2-40B4-BE49-F238E27FC236}">
                <a16:creationId xmlns:a16="http://schemas.microsoft.com/office/drawing/2014/main" id="{B956E4D8-613E-4A74-AEF7-04E19BA32A6D}"/>
              </a:ext>
            </a:extLst>
          </p:cNvPr>
          <p:cNvSpPr/>
          <p:nvPr/>
        </p:nvSpPr>
        <p:spPr>
          <a:xfrm rot="-5400000">
            <a:off x="1268443" y="-767599"/>
            <a:ext cx="787043" cy="332393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TextBox 23">
            <a:extLst>
              <a:ext uri="{FF2B5EF4-FFF2-40B4-BE49-F238E27FC236}">
                <a16:creationId xmlns:a16="http://schemas.microsoft.com/office/drawing/2014/main" id="{20EDCD16-BF5B-475C-9E07-8B50E4246AE4}"/>
              </a:ext>
            </a:extLst>
          </p:cNvPr>
          <p:cNvSpPr txBox="1"/>
          <p:nvPr/>
        </p:nvSpPr>
        <p:spPr>
          <a:xfrm>
            <a:off x="1378040" y="1558344"/>
            <a:ext cx="7881871" cy="3231654"/>
          </a:xfrm>
          <a:prstGeom prst="rect">
            <a:avLst/>
          </a:prstGeom>
          <a:noFill/>
        </p:spPr>
        <p:txBody>
          <a:bodyPr wrap="square" rtlCol="0">
            <a:spAutoFit/>
          </a:bodyPr>
          <a:lstStyle/>
          <a:p>
            <a:pPr algn="l"/>
            <a:r>
              <a:rPr lang="en-IN" sz="1600" b="1" i="0" dirty="0">
                <a:solidFill>
                  <a:schemeClr val="bg1">
                    <a:lumMod val="50000"/>
                  </a:schemeClr>
                </a:solidFill>
                <a:effectLst/>
                <a:latin typeface="Livvic" panose="020B0604020202020204" charset="0"/>
              </a:rPr>
              <a:t>Kalvakuntla Taraka Rama Rao (KTR)</a:t>
            </a:r>
            <a:endParaRPr lang="en-IN" sz="1600" b="0" i="0" dirty="0">
              <a:solidFill>
                <a:schemeClr val="bg1">
                  <a:lumMod val="50000"/>
                </a:schemeClr>
              </a:solidFill>
              <a:effectLst/>
              <a:latin typeface="Livvic" panose="020B0604020202020204" charset="0"/>
            </a:endParaRPr>
          </a:p>
          <a:p>
            <a:pPr marL="742950" lvl="1" indent="-285750" algn="l">
              <a:buFont typeface="Arial" panose="020B0604020202020204" pitchFamily="34" charset="0"/>
              <a:buChar char="•"/>
            </a:pPr>
            <a:r>
              <a:rPr lang="en-IN" sz="1600" b="0" i="0" dirty="0">
                <a:solidFill>
                  <a:schemeClr val="bg1">
                    <a:lumMod val="50000"/>
                  </a:schemeClr>
                </a:solidFill>
                <a:effectLst/>
                <a:latin typeface="Livvic" panose="020B0604020202020204" charset="0"/>
              </a:rPr>
              <a:t>Position: Minister for IT, Industries, and Municipal Administration</a:t>
            </a:r>
          </a:p>
          <a:p>
            <a:pPr marL="742950" lvl="1" indent="-285750" algn="l">
              <a:buFont typeface="Arial" panose="020B0604020202020204" pitchFamily="34" charset="0"/>
              <a:buChar char="•"/>
            </a:pPr>
            <a:r>
              <a:rPr lang="en-IN" sz="1600" b="0" i="0" dirty="0">
                <a:solidFill>
                  <a:schemeClr val="bg1">
                    <a:lumMod val="50000"/>
                  </a:schemeClr>
                </a:solidFill>
                <a:effectLst/>
                <a:latin typeface="Livvic" panose="020B0604020202020204" charset="0"/>
              </a:rPr>
              <a:t>LinkedIn Profile: </a:t>
            </a:r>
            <a:r>
              <a:rPr lang="en-IN" sz="1600" b="0" i="0" u="sng" dirty="0">
                <a:solidFill>
                  <a:schemeClr val="bg1">
                    <a:lumMod val="50000"/>
                  </a:schemeClr>
                </a:solidFill>
                <a:effectLst/>
                <a:latin typeface="Livvic" panose="020B0604020202020204" charset="0"/>
                <a:hlinkClick r:id="rId3">
                  <a:extLst>
                    <a:ext uri="{A12FA001-AC4F-418D-AE19-62706E023703}">
                      <ahyp:hlinkClr xmlns:ahyp="http://schemas.microsoft.com/office/drawing/2018/hyperlinkcolor" val="tx"/>
                    </a:ext>
                  </a:extLst>
                </a:hlinkClick>
              </a:rPr>
              <a:t>Link</a:t>
            </a:r>
            <a:endParaRPr lang="en-IN" sz="1600" b="0" i="0" dirty="0">
              <a:solidFill>
                <a:schemeClr val="bg1">
                  <a:lumMod val="50000"/>
                </a:schemeClr>
              </a:solidFill>
              <a:effectLst/>
              <a:latin typeface="Livvic" panose="020B0604020202020204" charset="0"/>
            </a:endParaRPr>
          </a:p>
          <a:p>
            <a:pPr algn="l"/>
            <a:r>
              <a:rPr lang="en-IN" sz="1600" b="1" i="0" dirty="0">
                <a:solidFill>
                  <a:schemeClr val="bg1">
                    <a:lumMod val="50000"/>
                  </a:schemeClr>
                </a:solidFill>
                <a:effectLst/>
                <a:latin typeface="Livvic" panose="020B0604020202020204" charset="0"/>
              </a:rPr>
              <a:t>Jayesh Ranjan</a:t>
            </a:r>
            <a:endParaRPr lang="en-IN" sz="1600" b="0" i="0" dirty="0">
              <a:solidFill>
                <a:schemeClr val="bg1">
                  <a:lumMod val="50000"/>
                </a:schemeClr>
              </a:solidFill>
              <a:effectLst/>
              <a:latin typeface="Livvic" panose="020B0604020202020204" charset="0"/>
            </a:endParaRPr>
          </a:p>
          <a:p>
            <a:pPr marL="742950" lvl="1" indent="-285750" algn="l">
              <a:buFont typeface="Arial" panose="020B0604020202020204" pitchFamily="34" charset="0"/>
              <a:buChar char="•"/>
            </a:pPr>
            <a:r>
              <a:rPr lang="en-IN" sz="1600" b="0" i="0" dirty="0">
                <a:solidFill>
                  <a:schemeClr val="bg1">
                    <a:lumMod val="50000"/>
                  </a:schemeClr>
                </a:solidFill>
                <a:effectLst/>
                <a:latin typeface="Livvic" panose="020B0604020202020204" charset="0"/>
              </a:rPr>
              <a:t>Position: Secretary, Information Technology (IT); Government of Telangana</a:t>
            </a:r>
          </a:p>
          <a:p>
            <a:pPr marL="742950" lvl="1" indent="-285750" algn="l">
              <a:buFont typeface="Arial" panose="020B0604020202020204" pitchFamily="34" charset="0"/>
              <a:buChar char="•"/>
            </a:pPr>
            <a:r>
              <a:rPr lang="en-IN" sz="1600" b="0" i="0" dirty="0">
                <a:solidFill>
                  <a:schemeClr val="bg1">
                    <a:lumMod val="50000"/>
                  </a:schemeClr>
                </a:solidFill>
                <a:effectLst/>
                <a:latin typeface="Livvic" panose="020B0604020202020204" charset="0"/>
              </a:rPr>
              <a:t>LinkedIn Profile: </a:t>
            </a:r>
            <a:r>
              <a:rPr lang="en-IN" sz="1600" b="0" i="0" u="sng" dirty="0">
                <a:solidFill>
                  <a:schemeClr val="bg1">
                    <a:lumMod val="50000"/>
                  </a:schemeClr>
                </a:solidFill>
                <a:effectLst/>
                <a:latin typeface="Livvic" panose="020B0604020202020204" charset="0"/>
                <a:hlinkClick r:id="rId4">
                  <a:extLst>
                    <a:ext uri="{A12FA001-AC4F-418D-AE19-62706E023703}">
                      <ahyp:hlinkClr xmlns:ahyp="http://schemas.microsoft.com/office/drawing/2018/hyperlinkcolor" val="tx"/>
                    </a:ext>
                  </a:extLst>
                </a:hlinkClick>
              </a:rPr>
              <a:t>Link</a:t>
            </a:r>
            <a:endParaRPr lang="en-IN" sz="1600" b="0" i="0" dirty="0">
              <a:solidFill>
                <a:schemeClr val="bg1">
                  <a:lumMod val="50000"/>
                </a:schemeClr>
              </a:solidFill>
              <a:effectLst/>
              <a:latin typeface="Livvic" panose="020B0604020202020204" charset="0"/>
            </a:endParaRPr>
          </a:p>
          <a:p>
            <a:pPr algn="l"/>
            <a:r>
              <a:rPr lang="en-IN" sz="1600" b="1" i="0" dirty="0">
                <a:solidFill>
                  <a:schemeClr val="bg1">
                    <a:lumMod val="50000"/>
                  </a:schemeClr>
                </a:solidFill>
                <a:effectLst/>
                <a:latin typeface="Livvic" panose="020B0604020202020204" charset="0"/>
              </a:rPr>
              <a:t>Dileep Konatham</a:t>
            </a:r>
            <a:endParaRPr lang="en-IN" sz="1600" b="0" i="0" dirty="0">
              <a:solidFill>
                <a:schemeClr val="bg1">
                  <a:lumMod val="50000"/>
                </a:schemeClr>
              </a:solidFill>
              <a:effectLst/>
              <a:latin typeface="Livvic" panose="020B0604020202020204" charset="0"/>
            </a:endParaRPr>
          </a:p>
          <a:p>
            <a:pPr marL="742950" lvl="1" indent="-285750" algn="l">
              <a:buFont typeface="Arial" panose="020B0604020202020204" pitchFamily="34" charset="0"/>
              <a:buChar char="•"/>
            </a:pPr>
            <a:r>
              <a:rPr lang="en-IN" sz="1600" b="0" i="0" dirty="0">
                <a:solidFill>
                  <a:schemeClr val="bg1">
                    <a:lumMod val="50000"/>
                  </a:schemeClr>
                </a:solidFill>
                <a:effectLst/>
                <a:latin typeface="Livvic" panose="020B0604020202020204" charset="0"/>
              </a:rPr>
              <a:t>Position: Director at Government of Telangana</a:t>
            </a:r>
          </a:p>
          <a:p>
            <a:pPr marL="742950" lvl="1" indent="-285750" algn="l">
              <a:buFont typeface="Arial" panose="020B0604020202020204" pitchFamily="34" charset="0"/>
              <a:buChar char="•"/>
            </a:pPr>
            <a:r>
              <a:rPr lang="en-IN" sz="1600" b="0" i="0" dirty="0">
                <a:solidFill>
                  <a:schemeClr val="bg1">
                    <a:lumMod val="50000"/>
                  </a:schemeClr>
                </a:solidFill>
                <a:effectLst/>
                <a:latin typeface="Livvic" panose="020B0604020202020204" charset="0"/>
              </a:rPr>
              <a:t>LinkedIn Profile: </a:t>
            </a:r>
            <a:r>
              <a:rPr lang="en-IN" sz="1600" b="0" i="0" u="sng" dirty="0">
                <a:solidFill>
                  <a:schemeClr val="bg1">
                    <a:lumMod val="50000"/>
                  </a:schemeClr>
                </a:solidFill>
                <a:effectLst/>
                <a:latin typeface="Livvic" panose="020B0604020202020204" charset="0"/>
                <a:hlinkClick r:id="rId5">
                  <a:extLst>
                    <a:ext uri="{A12FA001-AC4F-418D-AE19-62706E023703}">
                      <ahyp:hlinkClr xmlns:ahyp="http://schemas.microsoft.com/office/drawing/2018/hyperlinkcolor" val="tx"/>
                    </a:ext>
                  </a:extLst>
                </a:hlinkClick>
              </a:rPr>
              <a:t>Link</a:t>
            </a:r>
            <a:endParaRPr lang="en-IN" sz="1600" b="0" i="0" dirty="0">
              <a:solidFill>
                <a:schemeClr val="bg1">
                  <a:lumMod val="50000"/>
                </a:schemeClr>
              </a:solidFill>
              <a:effectLst/>
              <a:latin typeface="Livvic" panose="020B0604020202020204" charset="0"/>
            </a:endParaRPr>
          </a:p>
          <a:p>
            <a:pPr algn="l"/>
            <a:r>
              <a:rPr lang="en-IN" sz="1600" b="1" i="0" dirty="0">
                <a:solidFill>
                  <a:schemeClr val="bg1">
                    <a:lumMod val="50000"/>
                  </a:schemeClr>
                </a:solidFill>
                <a:effectLst/>
                <a:latin typeface="Livvic" panose="020B0604020202020204" charset="0"/>
              </a:rPr>
              <a:t>Venu Panjarla</a:t>
            </a:r>
            <a:endParaRPr lang="en-IN" sz="1600" b="0" i="0" dirty="0">
              <a:solidFill>
                <a:schemeClr val="bg1">
                  <a:lumMod val="50000"/>
                </a:schemeClr>
              </a:solidFill>
              <a:effectLst/>
              <a:latin typeface="Livvic" panose="020B0604020202020204" charset="0"/>
            </a:endParaRPr>
          </a:p>
          <a:p>
            <a:pPr marL="742950" lvl="1" indent="-285750" algn="l">
              <a:buFont typeface="Arial" panose="020B0604020202020204" pitchFamily="34" charset="0"/>
              <a:buChar char="•"/>
            </a:pPr>
            <a:r>
              <a:rPr lang="en-IN" sz="1600" b="0" i="0" dirty="0">
                <a:solidFill>
                  <a:schemeClr val="bg1">
                    <a:lumMod val="50000"/>
                  </a:schemeClr>
                </a:solidFill>
                <a:effectLst/>
                <a:latin typeface="Livvic" panose="020B0604020202020204" charset="0"/>
              </a:rPr>
              <a:t>Role: Open Data Telangana</a:t>
            </a:r>
          </a:p>
          <a:p>
            <a:pPr marL="742950" lvl="1" indent="-285750" algn="l">
              <a:buFont typeface="Arial" panose="020B0604020202020204" pitchFamily="34" charset="0"/>
              <a:buChar char="•"/>
            </a:pPr>
            <a:r>
              <a:rPr lang="en-IN" sz="1600" b="0" i="0" dirty="0">
                <a:solidFill>
                  <a:schemeClr val="bg1">
                    <a:lumMod val="50000"/>
                  </a:schemeClr>
                </a:solidFill>
                <a:effectLst/>
                <a:latin typeface="Livvic" panose="020B0604020202020204" charset="0"/>
              </a:rPr>
              <a:t>LinkedIn Profile: </a:t>
            </a:r>
            <a:r>
              <a:rPr lang="en-IN" sz="1600" b="0" i="0" u="sng" dirty="0">
                <a:solidFill>
                  <a:schemeClr val="bg1">
                    <a:lumMod val="50000"/>
                  </a:schemeClr>
                </a:solidFill>
                <a:effectLst/>
                <a:latin typeface="Livvic" panose="020B0604020202020204" charset="0"/>
                <a:hlinkClick r:id="rId6">
                  <a:extLst>
                    <a:ext uri="{A12FA001-AC4F-418D-AE19-62706E023703}">
                      <ahyp:hlinkClr xmlns:ahyp="http://schemas.microsoft.com/office/drawing/2018/hyperlinkcolor" val="tx"/>
                    </a:ext>
                  </a:extLst>
                </a:hlinkClick>
              </a:rPr>
              <a:t>Link</a:t>
            </a:r>
            <a:endParaRPr lang="en-IN" sz="1600" b="0" i="0" dirty="0">
              <a:solidFill>
                <a:schemeClr val="bg1">
                  <a:lumMod val="50000"/>
                </a:schemeClr>
              </a:solidFill>
              <a:effectLst/>
              <a:latin typeface="Livvic" panose="020B0604020202020204" charset="0"/>
            </a:endParaRPr>
          </a:p>
          <a:p>
            <a:endParaRPr lang="en-IN" dirty="0"/>
          </a:p>
        </p:txBody>
      </p:sp>
      <p:sp>
        <p:nvSpPr>
          <p:cNvPr id="37" name="Google Shape;141;p26">
            <a:extLst>
              <a:ext uri="{FF2B5EF4-FFF2-40B4-BE49-F238E27FC236}">
                <a16:creationId xmlns:a16="http://schemas.microsoft.com/office/drawing/2014/main" id="{717559FE-21AA-4AD2-B5D7-F0CBDF9B10DE}"/>
              </a:ext>
            </a:extLst>
          </p:cNvPr>
          <p:cNvSpPr txBox="1">
            <a:spLocks/>
          </p:cNvSpPr>
          <p:nvPr/>
        </p:nvSpPr>
        <p:spPr>
          <a:xfrm>
            <a:off x="436700" y="692056"/>
            <a:ext cx="3323930" cy="487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2pPr>
            <a:lvl3pPr marR="0" lvl="2"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3pPr>
            <a:lvl4pPr marR="0" lvl="3"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4pPr>
            <a:lvl5pPr marR="0" lvl="4"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5pPr>
            <a:lvl6pPr marR="0" lvl="5"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6pPr>
            <a:lvl7pPr marR="0" lvl="6"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7pPr>
            <a:lvl8pPr marR="0" lvl="7"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8pPr>
            <a:lvl9pPr marR="0" lvl="8"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9pPr>
          </a:lstStyle>
          <a:p>
            <a:r>
              <a:rPr lang="en-US" sz="2400" dirty="0">
                <a:solidFill>
                  <a:schemeClr val="bg1"/>
                </a:solidFill>
              </a:rPr>
              <a:t>STACKHOLDERS</a:t>
            </a:r>
            <a:endParaRPr lang="en-IN" sz="2400" dirty="0">
              <a:solidFill>
                <a:schemeClr val="bg1"/>
              </a:solidFill>
            </a:endParaRPr>
          </a:p>
        </p:txBody>
      </p:sp>
    </p:spTree>
    <p:extLst>
      <p:ext uri="{BB962C8B-B14F-4D97-AF65-F5344CB8AC3E}">
        <p14:creationId xmlns:p14="http://schemas.microsoft.com/office/powerpoint/2010/main" val="23837277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9" name="Google Shape;322;p37">
            <a:extLst>
              <a:ext uri="{FF2B5EF4-FFF2-40B4-BE49-F238E27FC236}">
                <a16:creationId xmlns:a16="http://schemas.microsoft.com/office/drawing/2014/main" id="{B1E1DEB3-3C54-49B3-8154-792B3EEB5AA5}"/>
              </a:ext>
            </a:extLst>
          </p:cNvPr>
          <p:cNvSpPr txBox="1">
            <a:spLocks noGrp="1"/>
          </p:cNvSpPr>
          <p:nvPr>
            <p:ph type="ctrTitle"/>
          </p:nvPr>
        </p:nvSpPr>
        <p:spPr>
          <a:xfrm>
            <a:off x="361302" y="287279"/>
            <a:ext cx="8421396" cy="763901"/>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1400" dirty="0"/>
              <a:t>5. Investigate whether there is any correlation between vehicle sales and specific months or seasons in different districts. Are there any months or seasons that consistently show higher or lower sales rate, and if yes, what could be the driving factors? (Consider Fuel-Type category only)</a:t>
            </a:r>
            <a:endParaRPr sz="4800" dirty="0"/>
          </a:p>
        </p:txBody>
      </p:sp>
      <p:graphicFrame>
        <p:nvGraphicFramePr>
          <p:cNvPr id="29" name="Chart 28">
            <a:extLst>
              <a:ext uri="{FF2B5EF4-FFF2-40B4-BE49-F238E27FC236}">
                <a16:creationId xmlns:a16="http://schemas.microsoft.com/office/drawing/2014/main" id="{6512E26D-635B-46A0-BDE8-AAA1C5C6928F}"/>
              </a:ext>
            </a:extLst>
          </p:cNvPr>
          <p:cNvGraphicFramePr>
            <a:graphicFrameLocks/>
          </p:cNvGraphicFramePr>
          <p:nvPr/>
        </p:nvGraphicFramePr>
        <p:xfrm>
          <a:off x="361301" y="1512264"/>
          <a:ext cx="6810679" cy="3158887"/>
        </p:xfrm>
        <a:graphic>
          <a:graphicData uri="http://schemas.openxmlformats.org/drawingml/2006/chart">
            <c:chart xmlns:c="http://schemas.openxmlformats.org/drawingml/2006/chart" xmlns:r="http://schemas.openxmlformats.org/officeDocument/2006/relationships" r:id="rId3"/>
          </a:graphicData>
        </a:graphic>
      </p:graphicFrame>
      <p:sp>
        <p:nvSpPr>
          <p:cNvPr id="42" name="Google Shape;357;p39">
            <a:extLst>
              <a:ext uri="{FF2B5EF4-FFF2-40B4-BE49-F238E27FC236}">
                <a16:creationId xmlns:a16="http://schemas.microsoft.com/office/drawing/2014/main" id="{4839A49E-BBB3-4800-B43D-1BBA0B655E14}"/>
              </a:ext>
            </a:extLst>
          </p:cNvPr>
          <p:cNvSpPr txBox="1">
            <a:spLocks/>
          </p:cNvSpPr>
          <p:nvPr/>
        </p:nvSpPr>
        <p:spPr>
          <a:xfrm>
            <a:off x="6929608" y="1689037"/>
            <a:ext cx="2137273" cy="194652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b="1" dirty="0">
                <a:solidFill>
                  <a:schemeClr val="dk1"/>
                </a:solidFill>
                <a:latin typeface="Livvic"/>
                <a:sym typeface="Livvic"/>
              </a:rPr>
              <a:t>Overall Trends</a:t>
            </a:r>
            <a:r>
              <a:rPr lang="en-US" sz="1200" dirty="0">
                <a:solidFill>
                  <a:schemeClr val="dk1"/>
                </a:solidFill>
                <a:latin typeface="Livvic"/>
                <a:sym typeface="Livvic"/>
              </a:rPr>
              <a:t>: </a:t>
            </a:r>
            <a:r>
              <a:rPr lang="en-US" sz="1200" dirty="0">
                <a:solidFill>
                  <a:schemeClr val="accent4">
                    <a:lumMod val="60000"/>
                    <a:lumOff val="40000"/>
                  </a:schemeClr>
                </a:solidFill>
                <a:latin typeface="Livvic"/>
                <a:sym typeface="Livvic"/>
              </a:rPr>
              <a:t>February </a:t>
            </a:r>
            <a:r>
              <a:rPr lang="en-US" sz="1200" dirty="0">
                <a:solidFill>
                  <a:schemeClr val="dk1"/>
                </a:solidFill>
                <a:latin typeface="Livvic"/>
                <a:sym typeface="Livvic"/>
              </a:rPr>
              <a:t>consistently records the </a:t>
            </a:r>
            <a:r>
              <a:rPr lang="en-US" sz="1200" dirty="0">
                <a:solidFill>
                  <a:schemeClr val="accent4">
                    <a:lumMod val="60000"/>
                    <a:lumOff val="40000"/>
                  </a:schemeClr>
                </a:solidFill>
                <a:latin typeface="Livvic"/>
                <a:sym typeface="Livvic"/>
              </a:rPr>
              <a:t>lowest</a:t>
            </a:r>
            <a:r>
              <a:rPr lang="en-US" sz="1200" dirty="0">
                <a:solidFill>
                  <a:schemeClr val="dk1"/>
                </a:solidFill>
                <a:latin typeface="Livvic"/>
                <a:sym typeface="Livvic"/>
              </a:rPr>
              <a:t> vehicle sales, with </a:t>
            </a:r>
            <a:r>
              <a:rPr lang="en-US" sz="1200" dirty="0">
                <a:solidFill>
                  <a:schemeClr val="accent4">
                    <a:lumMod val="60000"/>
                    <a:lumOff val="40000"/>
                  </a:schemeClr>
                </a:solidFill>
                <a:latin typeface="Livvic"/>
                <a:sym typeface="Livvic"/>
              </a:rPr>
              <a:t>66,431 units sold</a:t>
            </a:r>
            <a:r>
              <a:rPr lang="en-US" sz="1200" dirty="0">
                <a:solidFill>
                  <a:schemeClr val="dk1"/>
                </a:solidFill>
                <a:latin typeface="Livvic"/>
                <a:sym typeface="Livvic"/>
              </a:rPr>
              <a:t>, while March consistently exhibits </a:t>
            </a:r>
            <a:r>
              <a:rPr lang="en-US" sz="1200" dirty="0">
                <a:solidFill>
                  <a:schemeClr val="accent4">
                    <a:lumMod val="60000"/>
                    <a:lumOff val="40000"/>
                  </a:schemeClr>
                </a:solidFill>
                <a:latin typeface="Livvic"/>
                <a:sym typeface="Livvic"/>
              </a:rPr>
              <a:t>higher</a:t>
            </a:r>
            <a:r>
              <a:rPr lang="en-US" sz="1200" dirty="0">
                <a:solidFill>
                  <a:schemeClr val="dk1"/>
                </a:solidFill>
                <a:latin typeface="Livvic"/>
                <a:sym typeface="Livvic"/>
              </a:rPr>
              <a:t> sales, reaching </a:t>
            </a:r>
            <a:r>
              <a:rPr lang="en-US" sz="1200" dirty="0">
                <a:solidFill>
                  <a:schemeClr val="accent4">
                    <a:lumMod val="60000"/>
                    <a:lumOff val="40000"/>
                  </a:schemeClr>
                </a:solidFill>
                <a:latin typeface="Livvic"/>
                <a:sym typeface="Livvic"/>
              </a:rPr>
              <a:t>151,416 units</a:t>
            </a:r>
            <a:r>
              <a:rPr lang="en-US" sz="1200" dirty="0">
                <a:solidFill>
                  <a:schemeClr val="dk1"/>
                </a:solidFill>
                <a:latin typeface="Livvic"/>
                <a:sym typeface="Livvic"/>
              </a:rPr>
              <a:t>. This pattern can be attributed to various factors, including end-of-year promotions and tax incentives.</a:t>
            </a:r>
          </a:p>
        </p:txBody>
      </p:sp>
    </p:spTree>
    <p:extLst>
      <p:ext uri="{BB962C8B-B14F-4D97-AF65-F5344CB8AC3E}">
        <p14:creationId xmlns:p14="http://schemas.microsoft.com/office/powerpoint/2010/main" val="30539575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4" name="Google Shape;207;p30">
            <a:extLst>
              <a:ext uri="{FF2B5EF4-FFF2-40B4-BE49-F238E27FC236}">
                <a16:creationId xmlns:a16="http://schemas.microsoft.com/office/drawing/2014/main" id="{A3986BCC-322E-4CB4-B110-6CFEFFDE972D}"/>
              </a:ext>
            </a:extLst>
          </p:cNvPr>
          <p:cNvSpPr/>
          <p:nvPr/>
        </p:nvSpPr>
        <p:spPr>
          <a:xfrm rot="-5400000">
            <a:off x="1283175" y="-1068562"/>
            <a:ext cx="442322" cy="3008671"/>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8"/>
          <p:cNvSpPr txBox="1">
            <a:spLocks noGrp="1"/>
          </p:cNvSpPr>
          <p:nvPr>
            <p:ph type="ctrTitle"/>
          </p:nvPr>
        </p:nvSpPr>
        <p:spPr>
          <a:xfrm>
            <a:off x="374699" y="96396"/>
            <a:ext cx="5177801" cy="487500"/>
          </a:xfrm>
          <a:prstGeom prst="rect">
            <a:avLst/>
          </a:prstGeom>
        </p:spPr>
        <p:txBody>
          <a:bodyPr spcFirstLastPara="1" wrap="square" lIns="91425" tIns="91425" rIns="91425" bIns="91425" anchor="t" anchorCtr="0">
            <a:noAutofit/>
          </a:bodyPr>
          <a:lstStyle/>
          <a:p>
            <a:pPr lvl="0"/>
            <a:r>
              <a:rPr lang="en-IN" sz="1800" dirty="0">
                <a:solidFill>
                  <a:schemeClr val="bg1"/>
                </a:solidFill>
              </a:rPr>
              <a:t>District-wise</a:t>
            </a:r>
            <a:r>
              <a:rPr lang="en-IN" sz="2800" b="1" i="0" dirty="0">
                <a:solidFill>
                  <a:schemeClr val="bg1"/>
                </a:solidFill>
                <a:effectLst/>
                <a:latin typeface="Söhne"/>
              </a:rPr>
              <a:t> </a:t>
            </a:r>
            <a:r>
              <a:rPr lang="en-IN" sz="1800" dirty="0">
                <a:solidFill>
                  <a:schemeClr val="bg1"/>
                </a:solidFill>
              </a:rPr>
              <a:t>Trends</a:t>
            </a:r>
            <a:endParaRPr sz="1800" dirty="0">
              <a:solidFill>
                <a:schemeClr val="bg1"/>
              </a:solidFill>
            </a:endParaRPr>
          </a:p>
        </p:txBody>
      </p:sp>
      <p:graphicFrame>
        <p:nvGraphicFramePr>
          <p:cNvPr id="3" name="Diagram 2">
            <a:extLst>
              <a:ext uri="{FF2B5EF4-FFF2-40B4-BE49-F238E27FC236}">
                <a16:creationId xmlns:a16="http://schemas.microsoft.com/office/drawing/2014/main" id="{603E539E-1BD6-4EB6-8427-AB2C11CDD0D6}"/>
              </a:ext>
            </a:extLst>
          </p:cNvPr>
          <p:cNvGraphicFramePr/>
          <p:nvPr>
            <p:extLst>
              <p:ext uri="{D42A27DB-BD31-4B8C-83A1-F6EECF244321}">
                <p14:modId xmlns:p14="http://schemas.microsoft.com/office/powerpoint/2010/main" val="359469350"/>
              </p:ext>
            </p:extLst>
          </p:nvPr>
        </p:nvGraphicFramePr>
        <p:xfrm>
          <a:off x="561859" y="914400"/>
          <a:ext cx="8284685" cy="38889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385874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9" name="Google Shape;322;p37">
            <a:extLst>
              <a:ext uri="{FF2B5EF4-FFF2-40B4-BE49-F238E27FC236}">
                <a16:creationId xmlns:a16="http://schemas.microsoft.com/office/drawing/2014/main" id="{B1E1DEB3-3C54-49B3-8154-792B3EEB5AA5}"/>
              </a:ext>
            </a:extLst>
          </p:cNvPr>
          <p:cNvSpPr txBox="1">
            <a:spLocks noGrp="1"/>
          </p:cNvSpPr>
          <p:nvPr>
            <p:ph type="ctrTitle"/>
          </p:nvPr>
        </p:nvSpPr>
        <p:spPr>
          <a:xfrm>
            <a:off x="361302" y="1639889"/>
            <a:ext cx="8421396" cy="763901"/>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000" dirty="0"/>
              <a:t>6. How does the distribution of vehicles vary by vehicle class (MotorCycle, MotorCar, AutoRickshaw, Agriculture) across different districts? Are there any districts with a predominant preference for a specific vehicle class? Consider FY 2022 for analysis. </a:t>
            </a:r>
            <a:endParaRPr sz="8000" dirty="0"/>
          </a:p>
        </p:txBody>
      </p:sp>
      <p:sp>
        <p:nvSpPr>
          <p:cNvPr id="42" name="Google Shape;357;p39">
            <a:extLst>
              <a:ext uri="{FF2B5EF4-FFF2-40B4-BE49-F238E27FC236}">
                <a16:creationId xmlns:a16="http://schemas.microsoft.com/office/drawing/2014/main" id="{4839A49E-BBB3-4800-B43D-1BBA0B655E14}"/>
              </a:ext>
            </a:extLst>
          </p:cNvPr>
          <p:cNvSpPr txBox="1">
            <a:spLocks/>
          </p:cNvSpPr>
          <p:nvPr/>
        </p:nvSpPr>
        <p:spPr>
          <a:xfrm>
            <a:off x="9604220" y="929993"/>
            <a:ext cx="2412693" cy="194652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b="1" dirty="0">
                <a:solidFill>
                  <a:schemeClr val="dk1"/>
                </a:solidFill>
                <a:latin typeface="Livvic"/>
              </a:rPr>
              <a:t>Motorcycle Dominance</a:t>
            </a:r>
            <a:r>
              <a:rPr lang="en-US" sz="1200" dirty="0">
                <a:solidFill>
                  <a:schemeClr val="dk1"/>
                </a:solidFill>
                <a:latin typeface="Livvic"/>
              </a:rPr>
              <a:t>: Across all districts, motorcycles are the predominant vehicle class, indicating a common preference for two-wheelers in the region.</a:t>
            </a:r>
          </a:p>
          <a:p>
            <a:pPr algn="l"/>
            <a:endParaRPr lang="en-US" sz="1200" dirty="0">
              <a:solidFill>
                <a:schemeClr val="dk1"/>
              </a:solidFill>
              <a:latin typeface="Livvic"/>
            </a:endParaRPr>
          </a:p>
          <a:p>
            <a:pPr algn="l"/>
            <a:r>
              <a:rPr lang="en-US" sz="1200" b="1" dirty="0">
                <a:solidFill>
                  <a:schemeClr val="dk1"/>
                </a:solidFill>
                <a:latin typeface="Livvic"/>
              </a:rPr>
              <a:t>Hyderabad</a:t>
            </a:r>
            <a:r>
              <a:rPr lang="en-US" sz="1200" dirty="0">
                <a:solidFill>
                  <a:schemeClr val="dk1"/>
                </a:solidFill>
                <a:latin typeface="Livvic"/>
              </a:rPr>
              <a:t>: While Hyderabad has the highest overall vehicle sales at </a:t>
            </a:r>
            <a:r>
              <a:rPr lang="en-US" sz="1200" dirty="0">
                <a:solidFill>
                  <a:schemeClr val="accent4">
                    <a:lumMod val="60000"/>
                    <a:lumOff val="40000"/>
                  </a:schemeClr>
                </a:solidFill>
                <a:latin typeface="Livvic"/>
              </a:rPr>
              <a:t>282,122 units</a:t>
            </a:r>
            <a:r>
              <a:rPr lang="en-US" sz="1200" dirty="0">
                <a:solidFill>
                  <a:schemeClr val="dk1"/>
                </a:solidFill>
                <a:latin typeface="Livvic"/>
              </a:rPr>
              <a:t>, it notably records only 20 agriculture vehicle sales, suggesting a </a:t>
            </a:r>
            <a:r>
              <a:rPr lang="en-US" sz="1200" dirty="0">
                <a:solidFill>
                  <a:schemeClr val="accent4">
                    <a:lumMod val="60000"/>
                    <a:lumOff val="40000"/>
                  </a:schemeClr>
                </a:solidFill>
                <a:latin typeface="Livvic"/>
              </a:rPr>
              <a:t>strong urban vehicle market</a:t>
            </a:r>
            <a:r>
              <a:rPr lang="en-US" sz="1200" dirty="0">
                <a:solidFill>
                  <a:schemeClr val="dk1"/>
                </a:solidFill>
                <a:latin typeface="Livvic"/>
              </a:rPr>
              <a:t>.</a:t>
            </a:r>
          </a:p>
          <a:p>
            <a:pPr algn="l"/>
            <a:endParaRPr lang="en-US" sz="1200" dirty="0">
              <a:solidFill>
                <a:schemeClr val="dk1"/>
              </a:solidFill>
              <a:latin typeface="Livvic"/>
            </a:endParaRPr>
          </a:p>
          <a:p>
            <a:pPr algn="l"/>
            <a:r>
              <a:rPr lang="en-US" sz="1200" b="1" dirty="0">
                <a:solidFill>
                  <a:schemeClr val="dk1"/>
                </a:solidFill>
                <a:latin typeface="Livvic"/>
              </a:rPr>
              <a:t>Kumurambheem Asifabad</a:t>
            </a:r>
            <a:r>
              <a:rPr lang="en-US" sz="1200" dirty="0">
                <a:solidFill>
                  <a:schemeClr val="dk1"/>
                </a:solidFill>
                <a:latin typeface="Livvic"/>
              </a:rPr>
              <a:t>: This district reports agriculture vehicle sales of approximately 160 units, demonstrating a presence of agricultural activity in the region.</a:t>
            </a:r>
          </a:p>
        </p:txBody>
      </p:sp>
      <p:graphicFrame>
        <p:nvGraphicFramePr>
          <p:cNvPr id="5" name="Chart 4">
            <a:extLst>
              <a:ext uri="{FF2B5EF4-FFF2-40B4-BE49-F238E27FC236}">
                <a16:creationId xmlns:a16="http://schemas.microsoft.com/office/drawing/2014/main" id="{E75CD629-B335-41B2-B87A-494A5CB0DDB6}"/>
              </a:ext>
            </a:extLst>
          </p:cNvPr>
          <p:cNvGraphicFramePr>
            <a:graphicFrameLocks/>
          </p:cNvGraphicFramePr>
          <p:nvPr>
            <p:extLst>
              <p:ext uri="{D42A27DB-BD31-4B8C-83A1-F6EECF244321}">
                <p14:modId xmlns:p14="http://schemas.microsoft.com/office/powerpoint/2010/main" val="1678922370"/>
              </p:ext>
            </p:extLst>
          </p:nvPr>
        </p:nvGraphicFramePr>
        <p:xfrm>
          <a:off x="-5923234" y="1257011"/>
          <a:ext cx="5772151" cy="388648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8819840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9" name="Google Shape;322;p37">
            <a:extLst>
              <a:ext uri="{FF2B5EF4-FFF2-40B4-BE49-F238E27FC236}">
                <a16:creationId xmlns:a16="http://schemas.microsoft.com/office/drawing/2014/main" id="{B1E1DEB3-3C54-49B3-8154-792B3EEB5AA5}"/>
              </a:ext>
            </a:extLst>
          </p:cNvPr>
          <p:cNvSpPr txBox="1">
            <a:spLocks noGrp="1"/>
          </p:cNvSpPr>
          <p:nvPr>
            <p:ph type="ctrTitle"/>
          </p:nvPr>
        </p:nvSpPr>
        <p:spPr>
          <a:xfrm>
            <a:off x="361302" y="166092"/>
            <a:ext cx="8421396" cy="763901"/>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1400" dirty="0"/>
              <a:t>6. How does the distribution of vehicles vary by vehicle class (MotorCycle, MotorCar, AutoRickshaw, Agriculture) across different districts? Are there any districts with a predominant preference for a specific vehicle class? Consider FY 2022 for analysis. </a:t>
            </a:r>
            <a:endParaRPr sz="6000" dirty="0"/>
          </a:p>
        </p:txBody>
      </p:sp>
      <p:sp>
        <p:nvSpPr>
          <p:cNvPr id="42" name="Google Shape;357;p39">
            <a:extLst>
              <a:ext uri="{FF2B5EF4-FFF2-40B4-BE49-F238E27FC236}">
                <a16:creationId xmlns:a16="http://schemas.microsoft.com/office/drawing/2014/main" id="{4839A49E-BBB3-4800-B43D-1BBA0B655E14}"/>
              </a:ext>
            </a:extLst>
          </p:cNvPr>
          <p:cNvSpPr txBox="1">
            <a:spLocks/>
          </p:cNvSpPr>
          <p:nvPr/>
        </p:nvSpPr>
        <p:spPr>
          <a:xfrm>
            <a:off x="6566053" y="1018129"/>
            <a:ext cx="2412693" cy="194652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b="1" dirty="0">
                <a:solidFill>
                  <a:schemeClr val="dk1"/>
                </a:solidFill>
                <a:latin typeface="Livvic"/>
              </a:rPr>
              <a:t>Motorcycle Dominance</a:t>
            </a:r>
            <a:r>
              <a:rPr lang="en-US" sz="1200" dirty="0">
                <a:solidFill>
                  <a:schemeClr val="dk1"/>
                </a:solidFill>
                <a:latin typeface="Livvic"/>
              </a:rPr>
              <a:t>: Across all districts, motorcycles are the predominant vehicle class, indicating a common preference for two-wheelers in the region.</a:t>
            </a:r>
          </a:p>
          <a:p>
            <a:pPr algn="l"/>
            <a:endParaRPr lang="en-US" sz="1200" dirty="0">
              <a:solidFill>
                <a:schemeClr val="dk1"/>
              </a:solidFill>
              <a:latin typeface="Livvic"/>
            </a:endParaRPr>
          </a:p>
          <a:p>
            <a:pPr algn="l"/>
            <a:r>
              <a:rPr lang="en-US" sz="1200" b="1" dirty="0">
                <a:solidFill>
                  <a:schemeClr val="dk1"/>
                </a:solidFill>
                <a:latin typeface="Livvic"/>
              </a:rPr>
              <a:t>Hyderabad</a:t>
            </a:r>
            <a:r>
              <a:rPr lang="en-US" sz="1200" dirty="0">
                <a:solidFill>
                  <a:schemeClr val="dk1"/>
                </a:solidFill>
                <a:latin typeface="Livvic"/>
              </a:rPr>
              <a:t>: While Hyderabad has the highest overall vehicle sales at </a:t>
            </a:r>
            <a:r>
              <a:rPr lang="en-US" sz="1200" dirty="0">
                <a:solidFill>
                  <a:schemeClr val="accent4">
                    <a:lumMod val="60000"/>
                    <a:lumOff val="40000"/>
                  </a:schemeClr>
                </a:solidFill>
                <a:latin typeface="Livvic"/>
              </a:rPr>
              <a:t>282,122 units</a:t>
            </a:r>
            <a:r>
              <a:rPr lang="en-US" sz="1200" dirty="0">
                <a:solidFill>
                  <a:schemeClr val="dk1"/>
                </a:solidFill>
                <a:latin typeface="Livvic"/>
              </a:rPr>
              <a:t>, it notably records only 20 agriculture vehicle sales, suggesting a </a:t>
            </a:r>
            <a:r>
              <a:rPr lang="en-US" sz="1200" dirty="0">
                <a:solidFill>
                  <a:schemeClr val="accent4">
                    <a:lumMod val="60000"/>
                    <a:lumOff val="40000"/>
                  </a:schemeClr>
                </a:solidFill>
                <a:latin typeface="Livvic"/>
              </a:rPr>
              <a:t>strong urban vehicle market</a:t>
            </a:r>
            <a:r>
              <a:rPr lang="en-US" sz="1200" dirty="0">
                <a:solidFill>
                  <a:schemeClr val="dk1"/>
                </a:solidFill>
                <a:latin typeface="Livvic"/>
              </a:rPr>
              <a:t>.</a:t>
            </a:r>
          </a:p>
          <a:p>
            <a:pPr algn="l"/>
            <a:endParaRPr lang="en-US" sz="1200" dirty="0">
              <a:solidFill>
                <a:schemeClr val="dk1"/>
              </a:solidFill>
              <a:latin typeface="Livvic"/>
            </a:endParaRPr>
          </a:p>
          <a:p>
            <a:pPr algn="l"/>
            <a:r>
              <a:rPr lang="en-US" sz="1200" b="1" dirty="0">
                <a:solidFill>
                  <a:schemeClr val="dk1"/>
                </a:solidFill>
                <a:latin typeface="Livvic"/>
              </a:rPr>
              <a:t>Kumurambheem Asifabad</a:t>
            </a:r>
            <a:r>
              <a:rPr lang="en-US" sz="1200" dirty="0">
                <a:solidFill>
                  <a:schemeClr val="dk1"/>
                </a:solidFill>
                <a:latin typeface="Livvic"/>
              </a:rPr>
              <a:t>: This district reports agriculture vehicle sales of approximately 160 units, demonstrating a presence of agricultural activity in the region.</a:t>
            </a:r>
          </a:p>
        </p:txBody>
      </p:sp>
      <p:graphicFrame>
        <p:nvGraphicFramePr>
          <p:cNvPr id="5" name="Chart 4">
            <a:extLst>
              <a:ext uri="{FF2B5EF4-FFF2-40B4-BE49-F238E27FC236}">
                <a16:creationId xmlns:a16="http://schemas.microsoft.com/office/drawing/2014/main" id="{E75CD629-B335-41B2-B87A-494A5CB0DDB6}"/>
              </a:ext>
            </a:extLst>
          </p:cNvPr>
          <p:cNvGraphicFramePr>
            <a:graphicFrameLocks/>
          </p:cNvGraphicFramePr>
          <p:nvPr/>
        </p:nvGraphicFramePr>
        <p:xfrm>
          <a:off x="463052" y="1101687"/>
          <a:ext cx="5772151" cy="388648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955045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9" name="Google Shape;322;p37">
            <a:extLst>
              <a:ext uri="{FF2B5EF4-FFF2-40B4-BE49-F238E27FC236}">
                <a16:creationId xmlns:a16="http://schemas.microsoft.com/office/drawing/2014/main" id="{B1E1DEB3-3C54-49B3-8154-792B3EEB5AA5}"/>
              </a:ext>
            </a:extLst>
          </p:cNvPr>
          <p:cNvSpPr txBox="1">
            <a:spLocks noGrp="1"/>
          </p:cNvSpPr>
          <p:nvPr>
            <p:ph type="ctrTitle"/>
          </p:nvPr>
        </p:nvSpPr>
        <p:spPr>
          <a:xfrm>
            <a:off x="361302" y="1866514"/>
            <a:ext cx="8421396" cy="763901"/>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000" dirty="0"/>
              <a:t>7. List down the top 3 and bottom 3 districts that have shown the highest and lowest vehicle sales growth during FY 2022 compared to FY 2021? (Consider and compare categories: Petrol, Diesel and Electric)</a:t>
            </a:r>
            <a:endParaRPr sz="9600" dirty="0"/>
          </a:p>
        </p:txBody>
      </p:sp>
      <p:graphicFrame>
        <p:nvGraphicFramePr>
          <p:cNvPr id="6" name="Chart 5">
            <a:extLst>
              <a:ext uri="{FF2B5EF4-FFF2-40B4-BE49-F238E27FC236}">
                <a16:creationId xmlns:a16="http://schemas.microsoft.com/office/drawing/2014/main" id="{4DD66416-010E-4775-A72B-F2164CB78965}"/>
              </a:ext>
            </a:extLst>
          </p:cNvPr>
          <p:cNvGraphicFramePr>
            <a:graphicFrameLocks/>
          </p:cNvGraphicFramePr>
          <p:nvPr>
            <p:extLst>
              <p:ext uri="{D42A27DB-BD31-4B8C-83A1-F6EECF244321}">
                <p14:modId xmlns:p14="http://schemas.microsoft.com/office/powerpoint/2010/main" val="3646692951"/>
              </p:ext>
            </p:extLst>
          </p:nvPr>
        </p:nvGraphicFramePr>
        <p:xfrm>
          <a:off x="9910579" y="1258815"/>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a:extLst>
              <a:ext uri="{FF2B5EF4-FFF2-40B4-BE49-F238E27FC236}">
                <a16:creationId xmlns:a16="http://schemas.microsoft.com/office/drawing/2014/main" id="{840B07DA-8126-40A8-AF05-13F5767E0A05}"/>
              </a:ext>
            </a:extLst>
          </p:cNvPr>
          <p:cNvGraphicFramePr>
            <a:graphicFrameLocks/>
          </p:cNvGraphicFramePr>
          <p:nvPr>
            <p:extLst>
              <p:ext uri="{D42A27DB-BD31-4B8C-83A1-F6EECF244321}">
                <p14:modId xmlns:p14="http://schemas.microsoft.com/office/powerpoint/2010/main" val="2107210336"/>
              </p:ext>
            </p:extLst>
          </p:nvPr>
        </p:nvGraphicFramePr>
        <p:xfrm>
          <a:off x="-4888814" y="1618102"/>
          <a:ext cx="4210050" cy="2743200"/>
        </p:xfrm>
        <a:graphic>
          <a:graphicData uri="http://schemas.openxmlformats.org/drawingml/2006/chart">
            <c:chart xmlns:c="http://schemas.openxmlformats.org/drawingml/2006/chart" xmlns:r="http://schemas.openxmlformats.org/officeDocument/2006/relationships" r:id="rId4"/>
          </a:graphicData>
        </a:graphic>
      </p:graphicFrame>
      <p:cxnSp>
        <p:nvCxnSpPr>
          <p:cNvPr id="3" name="Straight Connector 2">
            <a:extLst>
              <a:ext uri="{FF2B5EF4-FFF2-40B4-BE49-F238E27FC236}">
                <a16:creationId xmlns:a16="http://schemas.microsoft.com/office/drawing/2014/main" id="{C4875DCB-B27A-437C-A10F-292A6E2FE4FD}"/>
              </a:ext>
            </a:extLst>
          </p:cNvPr>
          <p:cNvCxnSpPr/>
          <p:nvPr/>
        </p:nvCxnSpPr>
        <p:spPr>
          <a:xfrm>
            <a:off x="4572000" y="5683331"/>
            <a:ext cx="0" cy="3461775"/>
          </a:xfrm>
          <a:prstGeom prst="line">
            <a:avLst/>
          </a:prstGeom>
          <a:ln w="349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49179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9" name="Google Shape;322;p37">
            <a:extLst>
              <a:ext uri="{FF2B5EF4-FFF2-40B4-BE49-F238E27FC236}">
                <a16:creationId xmlns:a16="http://schemas.microsoft.com/office/drawing/2014/main" id="{B1E1DEB3-3C54-49B3-8154-792B3EEB5AA5}"/>
              </a:ext>
            </a:extLst>
          </p:cNvPr>
          <p:cNvSpPr txBox="1">
            <a:spLocks noGrp="1"/>
          </p:cNvSpPr>
          <p:nvPr>
            <p:ph type="ctrTitle"/>
          </p:nvPr>
        </p:nvSpPr>
        <p:spPr>
          <a:xfrm>
            <a:off x="361302" y="166092"/>
            <a:ext cx="8421396" cy="763901"/>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1400" dirty="0"/>
              <a:t>7. List down the top 3 and bottom 3 districts that have shown the highest and lowest vehicle sales growth during FY 2022 compared to FY 2021? (Consider and compare categories: Petrol, Diesel and Electric)</a:t>
            </a:r>
            <a:endParaRPr sz="7200" dirty="0"/>
          </a:p>
        </p:txBody>
      </p:sp>
      <p:graphicFrame>
        <p:nvGraphicFramePr>
          <p:cNvPr id="6" name="Chart 5">
            <a:extLst>
              <a:ext uri="{FF2B5EF4-FFF2-40B4-BE49-F238E27FC236}">
                <a16:creationId xmlns:a16="http://schemas.microsoft.com/office/drawing/2014/main" id="{4DD66416-010E-4775-A72B-F2164CB78965}"/>
              </a:ext>
            </a:extLst>
          </p:cNvPr>
          <p:cNvGraphicFramePr>
            <a:graphicFrameLocks/>
          </p:cNvGraphicFramePr>
          <p:nvPr/>
        </p:nvGraphicFramePr>
        <p:xfrm>
          <a:off x="4335688" y="1464555"/>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a:extLst>
              <a:ext uri="{FF2B5EF4-FFF2-40B4-BE49-F238E27FC236}">
                <a16:creationId xmlns:a16="http://schemas.microsoft.com/office/drawing/2014/main" id="{840B07DA-8126-40A8-AF05-13F5767E0A05}"/>
              </a:ext>
            </a:extLst>
          </p:cNvPr>
          <p:cNvGraphicFramePr>
            <a:graphicFrameLocks/>
          </p:cNvGraphicFramePr>
          <p:nvPr/>
        </p:nvGraphicFramePr>
        <p:xfrm>
          <a:off x="125638" y="1475985"/>
          <a:ext cx="4210050" cy="2743200"/>
        </p:xfrm>
        <a:graphic>
          <a:graphicData uri="http://schemas.openxmlformats.org/drawingml/2006/chart">
            <c:chart xmlns:c="http://schemas.openxmlformats.org/drawingml/2006/chart" xmlns:r="http://schemas.openxmlformats.org/officeDocument/2006/relationships" r:id="rId4"/>
          </a:graphicData>
        </a:graphic>
      </p:graphicFrame>
      <p:cxnSp>
        <p:nvCxnSpPr>
          <p:cNvPr id="3" name="Straight Connector 2">
            <a:extLst>
              <a:ext uri="{FF2B5EF4-FFF2-40B4-BE49-F238E27FC236}">
                <a16:creationId xmlns:a16="http://schemas.microsoft.com/office/drawing/2014/main" id="{C4875DCB-B27A-437C-A10F-292A6E2FE4FD}"/>
              </a:ext>
            </a:extLst>
          </p:cNvPr>
          <p:cNvCxnSpPr/>
          <p:nvPr/>
        </p:nvCxnSpPr>
        <p:spPr>
          <a:xfrm>
            <a:off x="4312828" y="1258815"/>
            <a:ext cx="0" cy="3461775"/>
          </a:xfrm>
          <a:prstGeom prst="line">
            <a:avLst/>
          </a:prstGeom>
          <a:ln w="349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82011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19" name="Google Shape;207;p30">
            <a:extLst>
              <a:ext uri="{FF2B5EF4-FFF2-40B4-BE49-F238E27FC236}">
                <a16:creationId xmlns:a16="http://schemas.microsoft.com/office/drawing/2014/main" id="{236C065C-EDFE-4D3D-8D4D-6E6EAA027E6D}"/>
              </a:ext>
            </a:extLst>
          </p:cNvPr>
          <p:cNvSpPr/>
          <p:nvPr/>
        </p:nvSpPr>
        <p:spPr>
          <a:xfrm rot="-5400000">
            <a:off x="4187796" y="-2531948"/>
            <a:ext cx="470519" cy="5924686"/>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8" name="Chart 7">
            <a:extLst>
              <a:ext uri="{FF2B5EF4-FFF2-40B4-BE49-F238E27FC236}">
                <a16:creationId xmlns:a16="http://schemas.microsoft.com/office/drawing/2014/main" id="{153C338B-4B33-46B1-8934-E062F72F6F50}"/>
              </a:ext>
            </a:extLst>
          </p:cNvPr>
          <p:cNvGraphicFramePr>
            <a:graphicFrameLocks/>
          </p:cNvGraphicFramePr>
          <p:nvPr>
            <p:extLst>
              <p:ext uri="{D42A27DB-BD31-4B8C-83A1-F6EECF244321}">
                <p14:modId xmlns:p14="http://schemas.microsoft.com/office/powerpoint/2010/main" val="3196181111"/>
              </p:ext>
            </p:extLst>
          </p:nvPr>
        </p:nvGraphicFramePr>
        <p:xfrm>
          <a:off x="-25" y="1184564"/>
          <a:ext cx="4545666" cy="3533231"/>
        </p:xfrm>
        <a:graphic>
          <a:graphicData uri="http://schemas.openxmlformats.org/drawingml/2006/chart">
            <c:chart xmlns:c="http://schemas.openxmlformats.org/drawingml/2006/chart" xmlns:r="http://schemas.openxmlformats.org/officeDocument/2006/relationships" r:id="rId3"/>
          </a:graphicData>
        </a:graphic>
      </p:graphicFrame>
      <p:sp>
        <p:nvSpPr>
          <p:cNvPr id="9" name="Google Shape;324;p37">
            <a:extLst>
              <a:ext uri="{FF2B5EF4-FFF2-40B4-BE49-F238E27FC236}">
                <a16:creationId xmlns:a16="http://schemas.microsoft.com/office/drawing/2014/main" id="{751A9F24-5D58-42BB-8FD0-AA8EB7C89C0C}"/>
              </a:ext>
            </a:extLst>
          </p:cNvPr>
          <p:cNvSpPr/>
          <p:nvPr/>
        </p:nvSpPr>
        <p:spPr>
          <a:xfrm>
            <a:off x="4894118" y="1987377"/>
            <a:ext cx="2719200" cy="694200"/>
          </a:xfrm>
          <a:prstGeom prst="rect">
            <a:avLst/>
          </a:prstGeom>
          <a:solidFill>
            <a:srgbClr val="CFC3AC">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dirty="0">
                <a:solidFill>
                  <a:schemeClr val="lt1"/>
                </a:solidFill>
                <a:latin typeface="Catamaran Light"/>
                <a:cs typeface="Catamaran Light"/>
                <a:sym typeface="Catamaran Light"/>
              </a:rPr>
              <a:t>ELECTRIC</a:t>
            </a:r>
            <a:endParaRPr b="1" dirty="0"/>
          </a:p>
        </p:txBody>
      </p:sp>
      <p:sp>
        <p:nvSpPr>
          <p:cNvPr id="11" name="Google Shape;326;p37">
            <a:extLst>
              <a:ext uri="{FF2B5EF4-FFF2-40B4-BE49-F238E27FC236}">
                <a16:creationId xmlns:a16="http://schemas.microsoft.com/office/drawing/2014/main" id="{C3B2141C-BF60-4F8A-A46D-BC7A0E521D3F}"/>
              </a:ext>
            </a:extLst>
          </p:cNvPr>
          <p:cNvSpPr/>
          <p:nvPr/>
        </p:nvSpPr>
        <p:spPr>
          <a:xfrm>
            <a:off x="4894118" y="2768542"/>
            <a:ext cx="2719200" cy="69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dirty="0">
                <a:solidFill>
                  <a:schemeClr val="lt1"/>
                </a:solidFill>
                <a:latin typeface="Catamaran Light"/>
                <a:cs typeface="Catamaran Light"/>
                <a:sym typeface="Catamaran Light"/>
              </a:rPr>
              <a:t>DIESEL</a:t>
            </a:r>
            <a:endParaRPr b="1" dirty="0"/>
          </a:p>
        </p:txBody>
      </p:sp>
      <p:sp>
        <p:nvSpPr>
          <p:cNvPr id="12" name="Google Shape;330;p37">
            <a:extLst>
              <a:ext uri="{FF2B5EF4-FFF2-40B4-BE49-F238E27FC236}">
                <a16:creationId xmlns:a16="http://schemas.microsoft.com/office/drawing/2014/main" id="{7E6CCBB8-C207-4E8F-9E4B-F6794D93E46D}"/>
              </a:ext>
            </a:extLst>
          </p:cNvPr>
          <p:cNvSpPr txBox="1">
            <a:spLocks noGrp="1"/>
          </p:cNvSpPr>
          <p:nvPr>
            <p:ph type="ctrTitle"/>
          </p:nvPr>
        </p:nvSpPr>
        <p:spPr>
          <a:xfrm>
            <a:off x="6255818" y="2090727"/>
            <a:ext cx="1357500" cy="48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62.53K</a:t>
            </a:r>
            <a:endParaRPr dirty="0">
              <a:solidFill>
                <a:schemeClr val="lt1"/>
              </a:solidFill>
            </a:endParaRPr>
          </a:p>
        </p:txBody>
      </p:sp>
      <p:sp>
        <p:nvSpPr>
          <p:cNvPr id="13" name="Google Shape;330;p37">
            <a:extLst>
              <a:ext uri="{FF2B5EF4-FFF2-40B4-BE49-F238E27FC236}">
                <a16:creationId xmlns:a16="http://schemas.microsoft.com/office/drawing/2014/main" id="{10AB2736-1855-49C5-A944-D03775BFE0EE}"/>
              </a:ext>
            </a:extLst>
          </p:cNvPr>
          <p:cNvSpPr txBox="1">
            <a:spLocks/>
          </p:cNvSpPr>
          <p:nvPr/>
        </p:nvSpPr>
        <p:spPr>
          <a:xfrm>
            <a:off x="6265277" y="2870538"/>
            <a:ext cx="1357500" cy="487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Livvic"/>
              <a:buNone/>
              <a:defRPr sz="24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2pPr>
            <a:lvl3pPr marR="0" lvl="2"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3pPr>
            <a:lvl4pPr marR="0" lvl="3"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4pPr>
            <a:lvl5pPr marR="0" lvl="4"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5pPr>
            <a:lvl6pPr marR="0" lvl="5"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6pPr>
            <a:lvl7pPr marR="0" lvl="6"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7pPr>
            <a:lvl8pPr marR="0" lvl="7"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8pPr>
            <a:lvl9pPr marR="0" lvl="8"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9pPr>
          </a:lstStyle>
          <a:p>
            <a:pPr algn="ctr"/>
            <a:r>
              <a:rPr lang="en-US" dirty="0">
                <a:solidFill>
                  <a:schemeClr val="lt1"/>
                </a:solidFill>
              </a:rPr>
              <a:t>1</a:t>
            </a:r>
            <a:r>
              <a:rPr lang="en-IN" dirty="0">
                <a:solidFill>
                  <a:schemeClr val="lt1"/>
                </a:solidFill>
              </a:rPr>
              <a:t>96.1K</a:t>
            </a:r>
          </a:p>
        </p:txBody>
      </p:sp>
      <p:sp>
        <p:nvSpPr>
          <p:cNvPr id="15" name="Google Shape;324;p37">
            <a:extLst>
              <a:ext uri="{FF2B5EF4-FFF2-40B4-BE49-F238E27FC236}">
                <a16:creationId xmlns:a16="http://schemas.microsoft.com/office/drawing/2014/main" id="{B0113E89-B444-426D-8C91-CAE3A12F4658}"/>
              </a:ext>
            </a:extLst>
          </p:cNvPr>
          <p:cNvSpPr/>
          <p:nvPr/>
        </p:nvSpPr>
        <p:spPr>
          <a:xfrm>
            <a:off x="7773834" y="1987377"/>
            <a:ext cx="1018685" cy="694200"/>
          </a:xfrm>
          <a:prstGeom prst="rect">
            <a:avLst/>
          </a:prstGeom>
          <a:solidFill>
            <a:srgbClr val="CFC3AC">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p>
        </p:txBody>
      </p:sp>
      <p:sp>
        <p:nvSpPr>
          <p:cNvPr id="17" name="Google Shape;324;p37">
            <a:extLst>
              <a:ext uri="{FF2B5EF4-FFF2-40B4-BE49-F238E27FC236}">
                <a16:creationId xmlns:a16="http://schemas.microsoft.com/office/drawing/2014/main" id="{19B02157-DCD5-4F5C-896B-E89FF1EB6377}"/>
              </a:ext>
            </a:extLst>
          </p:cNvPr>
          <p:cNvSpPr/>
          <p:nvPr/>
        </p:nvSpPr>
        <p:spPr>
          <a:xfrm>
            <a:off x="7769246" y="2768542"/>
            <a:ext cx="1029505" cy="69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p>
        </p:txBody>
      </p:sp>
      <p:sp>
        <p:nvSpPr>
          <p:cNvPr id="18" name="Google Shape;330;p37">
            <a:extLst>
              <a:ext uri="{FF2B5EF4-FFF2-40B4-BE49-F238E27FC236}">
                <a16:creationId xmlns:a16="http://schemas.microsoft.com/office/drawing/2014/main" id="{D93229A6-3053-4F32-8886-2B7CE84DCDD0}"/>
              </a:ext>
            </a:extLst>
          </p:cNvPr>
          <p:cNvSpPr txBox="1">
            <a:spLocks/>
          </p:cNvSpPr>
          <p:nvPr/>
        </p:nvSpPr>
        <p:spPr>
          <a:xfrm>
            <a:off x="7729963" y="2902267"/>
            <a:ext cx="1062556" cy="487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Livvic"/>
              <a:buNone/>
              <a:defRPr sz="24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2pPr>
            <a:lvl3pPr marR="0" lvl="2"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3pPr>
            <a:lvl4pPr marR="0" lvl="3"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4pPr>
            <a:lvl5pPr marR="0" lvl="4"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5pPr>
            <a:lvl6pPr marR="0" lvl="5"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6pPr>
            <a:lvl7pPr marR="0" lvl="6"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7pPr>
            <a:lvl8pPr marR="0" lvl="7"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8pPr>
            <a:lvl9pPr marR="0" lvl="8"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9pPr>
          </a:lstStyle>
          <a:p>
            <a:pPr algn="ctr"/>
            <a:r>
              <a:rPr lang="en-US" sz="1800" dirty="0">
                <a:solidFill>
                  <a:schemeClr val="lt1"/>
                </a:solidFill>
              </a:rPr>
              <a:t>-1.63%</a:t>
            </a:r>
            <a:endParaRPr lang="en-IN" sz="1800" dirty="0">
              <a:solidFill>
                <a:schemeClr val="lt1"/>
              </a:solidFill>
            </a:endParaRPr>
          </a:p>
        </p:txBody>
      </p:sp>
      <p:sp>
        <p:nvSpPr>
          <p:cNvPr id="20" name="Google Shape;330;p37">
            <a:extLst>
              <a:ext uri="{FF2B5EF4-FFF2-40B4-BE49-F238E27FC236}">
                <a16:creationId xmlns:a16="http://schemas.microsoft.com/office/drawing/2014/main" id="{D6D0CCEF-6F1A-4FB8-912C-14329E9CC93B}"/>
              </a:ext>
            </a:extLst>
          </p:cNvPr>
          <p:cNvSpPr txBox="1">
            <a:spLocks/>
          </p:cNvSpPr>
          <p:nvPr/>
        </p:nvSpPr>
        <p:spPr>
          <a:xfrm>
            <a:off x="7769246" y="2123761"/>
            <a:ext cx="1049632" cy="487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Livvic"/>
              <a:buNone/>
              <a:defRPr sz="24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2pPr>
            <a:lvl3pPr marR="0" lvl="2"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3pPr>
            <a:lvl4pPr marR="0" lvl="3"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4pPr>
            <a:lvl5pPr marR="0" lvl="4"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5pPr>
            <a:lvl6pPr marR="0" lvl="5"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6pPr>
            <a:lvl7pPr marR="0" lvl="6"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7pPr>
            <a:lvl8pPr marR="0" lvl="7"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8pPr>
            <a:lvl9pPr marR="0" lvl="8"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9pPr>
          </a:lstStyle>
          <a:p>
            <a:pPr algn="ctr"/>
            <a:r>
              <a:rPr lang="en-US" sz="1800" dirty="0">
                <a:solidFill>
                  <a:schemeClr val="lt1"/>
                </a:solidFill>
              </a:rPr>
              <a:t>1</a:t>
            </a:r>
            <a:r>
              <a:rPr lang="en-IN" sz="1800" dirty="0">
                <a:solidFill>
                  <a:schemeClr val="lt1"/>
                </a:solidFill>
              </a:rPr>
              <a:t>01%</a:t>
            </a:r>
          </a:p>
        </p:txBody>
      </p:sp>
      <p:sp>
        <p:nvSpPr>
          <p:cNvPr id="22" name="TextBox 21">
            <a:extLst>
              <a:ext uri="{FF2B5EF4-FFF2-40B4-BE49-F238E27FC236}">
                <a16:creationId xmlns:a16="http://schemas.microsoft.com/office/drawing/2014/main" id="{8BE379C6-8CCB-4206-A303-A7856AB8C9F0}"/>
              </a:ext>
            </a:extLst>
          </p:cNvPr>
          <p:cNvSpPr txBox="1"/>
          <p:nvPr/>
        </p:nvSpPr>
        <p:spPr>
          <a:xfrm>
            <a:off x="1872157" y="269731"/>
            <a:ext cx="5194452" cy="338554"/>
          </a:xfrm>
          <a:prstGeom prst="rect">
            <a:avLst/>
          </a:prstGeom>
          <a:noFill/>
        </p:spPr>
        <p:txBody>
          <a:bodyPr wrap="square">
            <a:spAutoFit/>
          </a:bodyPr>
          <a:lstStyle/>
          <a:p>
            <a:r>
              <a:rPr lang="en-US" sz="1600" b="1" dirty="0">
                <a:solidFill>
                  <a:schemeClr val="bg1"/>
                </a:solidFill>
                <a:latin typeface="Livvic" panose="020B0604020202020204" charset="0"/>
              </a:rPr>
              <a:t>Sales growth during FY 2022 compared to FY 2021</a:t>
            </a:r>
            <a:endParaRPr lang="en-IN" sz="1600" b="1" dirty="0">
              <a:solidFill>
                <a:schemeClr val="bg1"/>
              </a:solidFill>
              <a:latin typeface="Livvic" panose="020B0604020202020204" charset="0"/>
            </a:endParaRPr>
          </a:p>
        </p:txBody>
      </p:sp>
      <p:sp>
        <p:nvSpPr>
          <p:cNvPr id="24" name="TextBox 23">
            <a:extLst>
              <a:ext uri="{FF2B5EF4-FFF2-40B4-BE49-F238E27FC236}">
                <a16:creationId xmlns:a16="http://schemas.microsoft.com/office/drawing/2014/main" id="{E686A99E-1AFD-458F-AFEC-0E97D016CFA2}"/>
              </a:ext>
            </a:extLst>
          </p:cNvPr>
          <p:cNvSpPr txBox="1"/>
          <p:nvPr/>
        </p:nvSpPr>
        <p:spPr>
          <a:xfrm>
            <a:off x="7707515" y="1551234"/>
            <a:ext cx="974993" cy="307777"/>
          </a:xfrm>
          <a:prstGeom prst="rect">
            <a:avLst/>
          </a:prstGeom>
          <a:noFill/>
        </p:spPr>
        <p:txBody>
          <a:bodyPr wrap="square">
            <a:spAutoFit/>
          </a:bodyPr>
          <a:lstStyle/>
          <a:p>
            <a:r>
              <a:rPr lang="en-US" b="1" dirty="0">
                <a:solidFill>
                  <a:schemeClr val="bg1">
                    <a:lumMod val="50000"/>
                  </a:schemeClr>
                </a:solidFill>
                <a:latin typeface="Livvic" panose="020B0604020202020204" charset="0"/>
              </a:rPr>
              <a:t>Growth</a:t>
            </a:r>
            <a:endParaRPr lang="en-IN" dirty="0">
              <a:solidFill>
                <a:schemeClr val="bg1">
                  <a:lumMod val="50000"/>
                </a:schemeClr>
              </a:solidFill>
            </a:endParaRPr>
          </a:p>
        </p:txBody>
      </p:sp>
      <p:sp>
        <p:nvSpPr>
          <p:cNvPr id="26" name="TextBox 25">
            <a:extLst>
              <a:ext uri="{FF2B5EF4-FFF2-40B4-BE49-F238E27FC236}">
                <a16:creationId xmlns:a16="http://schemas.microsoft.com/office/drawing/2014/main" id="{40F3741B-0A0F-40A0-8CBC-68440DC73DBF}"/>
              </a:ext>
            </a:extLst>
          </p:cNvPr>
          <p:cNvSpPr txBox="1"/>
          <p:nvPr/>
        </p:nvSpPr>
        <p:spPr>
          <a:xfrm>
            <a:off x="4813535" y="1560839"/>
            <a:ext cx="1799213" cy="307777"/>
          </a:xfrm>
          <a:prstGeom prst="rect">
            <a:avLst/>
          </a:prstGeom>
          <a:noFill/>
        </p:spPr>
        <p:txBody>
          <a:bodyPr wrap="square">
            <a:spAutoFit/>
          </a:bodyPr>
          <a:lstStyle/>
          <a:p>
            <a:r>
              <a:rPr lang="en-US" b="1" dirty="0">
                <a:solidFill>
                  <a:schemeClr val="bg1">
                    <a:lumMod val="50000"/>
                  </a:schemeClr>
                </a:solidFill>
                <a:latin typeface="Livvic" panose="020B0604020202020204" charset="0"/>
              </a:rPr>
              <a:t>Sales – FY 2022</a:t>
            </a:r>
            <a:endParaRPr lang="en-IN" b="1" dirty="0">
              <a:solidFill>
                <a:schemeClr val="bg1">
                  <a:lumMod val="50000"/>
                </a:schemeClr>
              </a:solidFill>
              <a:latin typeface="Livvic" panose="020B0604020202020204" charset="0"/>
            </a:endParaRPr>
          </a:p>
        </p:txBody>
      </p:sp>
      <p:sp>
        <p:nvSpPr>
          <p:cNvPr id="27" name="Google Shape;325;p37">
            <a:extLst>
              <a:ext uri="{FF2B5EF4-FFF2-40B4-BE49-F238E27FC236}">
                <a16:creationId xmlns:a16="http://schemas.microsoft.com/office/drawing/2014/main" id="{B9F88CD3-D6B8-401F-B747-5001A946676B}"/>
              </a:ext>
            </a:extLst>
          </p:cNvPr>
          <p:cNvSpPr/>
          <p:nvPr/>
        </p:nvSpPr>
        <p:spPr>
          <a:xfrm>
            <a:off x="4894118" y="3571389"/>
            <a:ext cx="2719200" cy="694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dirty="0">
                <a:solidFill>
                  <a:schemeClr val="lt1"/>
                </a:solidFill>
                <a:latin typeface="Catamaran Light"/>
                <a:cs typeface="Catamaran Light"/>
                <a:sym typeface="Catamaran Light"/>
              </a:rPr>
              <a:t>PETROL</a:t>
            </a:r>
            <a:endParaRPr b="1" dirty="0"/>
          </a:p>
        </p:txBody>
      </p:sp>
      <p:sp>
        <p:nvSpPr>
          <p:cNvPr id="28" name="Google Shape;330;p37">
            <a:extLst>
              <a:ext uri="{FF2B5EF4-FFF2-40B4-BE49-F238E27FC236}">
                <a16:creationId xmlns:a16="http://schemas.microsoft.com/office/drawing/2014/main" id="{95C9E6A8-B7DF-4786-8F92-FBCA496392BB}"/>
              </a:ext>
            </a:extLst>
          </p:cNvPr>
          <p:cNvSpPr txBox="1">
            <a:spLocks/>
          </p:cNvSpPr>
          <p:nvPr/>
        </p:nvSpPr>
        <p:spPr>
          <a:xfrm>
            <a:off x="6252702" y="3690630"/>
            <a:ext cx="1357500" cy="487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Livvic"/>
              <a:buNone/>
              <a:defRPr sz="24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2pPr>
            <a:lvl3pPr marR="0" lvl="2"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3pPr>
            <a:lvl4pPr marR="0" lvl="3"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4pPr>
            <a:lvl5pPr marR="0" lvl="4"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5pPr>
            <a:lvl6pPr marR="0" lvl="5"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6pPr>
            <a:lvl7pPr marR="0" lvl="6"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7pPr>
            <a:lvl8pPr marR="0" lvl="7"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8pPr>
            <a:lvl9pPr marR="0" lvl="8"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9pPr>
          </a:lstStyle>
          <a:p>
            <a:pPr algn="ctr"/>
            <a:r>
              <a:rPr lang="en-US" dirty="0">
                <a:solidFill>
                  <a:schemeClr val="lt1"/>
                </a:solidFill>
              </a:rPr>
              <a:t>1</a:t>
            </a:r>
            <a:r>
              <a:rPr lang="en-IN" dirty="0">
                <a:solidFill>
                  <a:schemeClr val="lt1"/>
                </a:solidFill>
              </a:rPr>
              <a:t>.14M</a:t>
            </a:r>
          </a:p>
        </p:txBody>
      </p:sp>
      <p:sp>
        <p:nvSpPr>
          <p:cNvPr id="29" name="Google Shape;324;p37">
            <a:extLst>
              <a:ext uri="{FF2B5EF4-FFF2-40B4-BE49-F238E27FC236}">
                <a16:creationId xmlns:a16="http://schemas.microsoft.com/office/drawing/2014/main" id="{353D29C5-B1BE-4DCD-BC6E-0A29345E04AB}"/>
              </a:ext>
            </a:extLst>
          </p:cNvPr>
          <p:cNvSpPr/>
          <p:nvPr/>
        </p:nvSpPr>
        <p:spPr>
          <a:xfrm>
            <a:off x="7769247" y="3571389"/>
            <a:ext cx="1023272" cy="694200"/>
          </a:xfrm>
          <a:prstGeom prst="rect">
            <a:avLst/>
          </a:prstGeom>
          <a:solidFill>
            <a:srgbClr val="9082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p>
        </p:txBody>
      </p:sp>
      <p:sp>
        <p:nvSpPr>
          <p:cNvPr id="30" name="Google Shape;330;p37">
            <a:extLst>
              <a:ext uri="{FF2B5EF4-FFF2-40B4-BE49-F238E27FC236}">
                <a16:creationId xmlns:a16="http://schemas.microsoft.com/office/drawing/2014/main" id="{ECDD0744-AE0C-4589-AE20-9530040F35DB}"/>
              </a:ext>
            </a:extLst>
          </p:cNvPr>
          <p:cNvSpPr txBox="1">
            <a:spLocks/>
          </p:cNvSpPr>
          <p:nvPr/>
        </p:nvSpPr>
        <p:spPr>
          <a:xfrm>
            <a:off x="7729963" y="3665230"/>
            <a:ext cx="1062556" cy="487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Livvic"/>
              <a:buNone/>
              <a:defRPr sz="24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2pPr>
            <a:lvl3pPr marR="0" lvl="2"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3pPr>
            <a:lvl4pPr marR="0" lvl="3"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4pPr>
            <a:lvl5pPr marR="0" lvl="4"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5pPr>
            <a:lvl6pPr marR="0" lvl="5"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6pPr>
            <a:lvl7pPr marR="0" lvl="6"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7pPr>
            <a:lvl8pPr marR="0" lvl="7"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8pPr>
            <a:lvl9pPr marR="0" lvl="8"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9pPr>
          </a:lstStyle>
          <a:p>
            <a:pPr algn="ctr"/>
            <a:r>
              <a:rPr lang="en-US" sz="1800" dirty="0">
                <a:solidFill>
                  <a:schemeClr val="bg1"/>
                </a:solidFill>
              </a:rPr>
              <a:t>-14%</a:t>
            </a:r>
            <a:endParaRPr lang="en-IN" sz="1800" dirty="0">
              <a:solidFill>
                <a:schemeClr val="bg1"/>
              </a:solidFill>
            </a:endParaRPr>
          </a:p>
        </p:txBody>
      </p:sp>
    </p:spTree>
    <p:extLst>
      <p:ext uri="{BB962C8B-B14F-4D97-AF65-F5344CB8AC3E}">
        <p14:creationId xmlns:p14="http://schemas.microsoft.com/office/powerpoint/2010/main" val="13070029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6"/>
        <p:cNvGrpSpPr/>
        <p:nvPr/>
      </p:nvGrpSpPr>
      <p:grpSpPr>
        <a:xfrm>
          <a:off x="0" y="0"/>
          <a:ext cx="0" cy="0"/>
          <a:chOff x="0" y="0"/>
          <a:chExt cx="0" cy="0"/>
        </a:xfrm>
      </p:grpSpPr>
      <p:pic>
        <p:nvPicPr>
          <p:cNvPr id="3" name="Picture 2">
            <a:extLst>
              <a:ext uri="{FF2B5EF4-FFF2-40B4-BE49-F238E27FC236}">
                <a16:creationId xmlns:a16="http://schemas.microsoft.com/office/drawing/2014/main" id="{E6A71F6B-5738-48E7-9D68-E480C1D21AFF}"/>
              </a:ext>
            </a:extLst>
          </p:cNvPr>
          <p:cNvPicPr>
            <a:picLocks noChangeAspect="1"/>
          </p:cNvPicPr>
          <p:nvPr/>
        </p:nvPicPr>
        <p:blipFill>
          <a:blip r:embed="rId4">
            <a:duotone>
              <a:schemeClr val="accent1">
                <a:shade val="45000"/>
                <a:satMod val="135000"/>
              </a:schemeClr>
              <a:prstClr val="white"/>
            </a:duotone>
          </a:blip>
          <a:stretch>
            <a:fillRect/>
          </a:stretch>
        </p:blipFill>
        <p:spPr>
          <a:xfrm>
            <a:off x="-1" y="0"/>
            <a:ext cx="9143925" cy="5143500"/>
          </a:xfrm>
          <a:prstGeom prst="rect">
            <a:avLst/>
          </a:prstGeom>
        </p:spPr>
      </p:pic>
      <p:sp>
        <p:nvSpPr>
          <p:cNvPr id="237" name="Google Shape;237;p34"/>
          <p:cNvSpPr/>
          <p:nvPr/>
        </p:nvSpPr>
        <p:spPr>
          <a:xfrm rot="-5400000" flipH="1">
            <a:off x="3281200" y="-725975"/>
            <a:ext cx="2581500" cy="6159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4"/>
          <p:cNvSpPr txBox="1">
            <a:spLocks noGrp="1"/>
          </p:cNvSpPr>
          <p:nvPr>
            <p:ph type="title"/>
          </p:nvPr>
        </p:nvSpPr>
        <p:spPr>
          <a:xfrm>
            <a:off x="1492449" y="1907923"/>
            <a:ext cx="6241392" cy="77118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bg1"/>
                </a:solidFill>
              </a:rPr>
              <a:t>Ts-Ipass</a:t>
            </a:r>
            <a:br>
              <a:rPr lang="en-US" sz="1400" dirty="0">
                <a:solidFill>
                  <a:schemeClr val="bg1"/>
                </a:solidFill>
              </a:rPr>
            </a:br>
            <a:r>
              <a:rPr lang="en-US" sz="1100" dirty="0">
                <a:solidFill>
                  <a:schemeClr val="bg1"/>
                </a:solidFill>
              </a:rPr>
              <a:t>Telangana State Industrial Project Approval and Self Certification System</a:t>
            </a:r>
            <a:endParaRPr sz="1400" dirty="0">
              <a:solidFill>
                <a:schemeClr val="bg1"/>
              </a:solidFill>
            </a:endParaRPr>
          </a:p>
        </p:txBody>
      </p:sp>
      <p:sp>
        <p:nvSpPr>
          <p:cNvPr id="239" name="Google Shape;239;p34"/>
          <p:cNvSpPr/>
          <p:nvPr/>
        </p:nvSpPr>
        <p:spPr>
          <a:xfrm rot="-5400000" flipH="1">
            <a:off x="593250" y="3993775"/>
            <a:ext cx="556500" cy="1743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4"/>
          <p:cNvSpPr/>
          <p:nvPr/>
        </p:nvSpPr>
        <p:spPr>
          <a:xfrm rot="-5400000" flipH="1">
            <a:off x="8279175" y="74250"/>
            <a:ext cx="939000" cy="7905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15166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2" name="TextBox 1">
            <a:extLst>
              <a:ext uri="{FF2B5EF4-FFF2-40B4-BE49-F238E27FC236}">
                <a16:creationId xmlns:a16="http://schemas.microsoft.com/office/drawing/2014/main" id="{66C7CB03-1549-48E0-90E2-5584A32BF7A1}"/>
              </a:ext>
            </a:extLst>
          </p:cNvPr>
          <p:cNvSpPr txBox="1"/>
          <p:nvPr/>
        </p:nvSpPr>
        <p:spPr>
          <a:xfrm>
            <a:off x="561860" y="2098755"/>
            <a:ext cx="8020279" cy="707886"/>
          </a:xfrm>
          <a:prstGeom prst="rect">
            <a:avLst/>
          </a:prstGeom>
          <a:noFill/>
        </p:spPr>
        <p:txBody>
          <a:bodyPr wrap="square" rtlCol="0">
            <a:spAutoFit/>
          </a:bodyPr>
          <a:lstStyle/>
          <a:p>
            <a:r>
              <a:rPr lang="en-US" sz="2000" b="1" dirty="0">
                <a:solidFill>
                  <a:schemeClr val="dk1"/>
                </a:solidFill>
                <a:latin typeface="Livvic"/>
                <a:sym typeface="Livvic"/>
              </a:rPr>
              <a:t>8. List down the top 5 sectors that have witnessed the most significant investments in FY 2022</a:t>
            </a:r>
            <a:endParaRPr lang="en-IN" sz="2000" b="1" dirty="0">
              <a:solidFill>
                <a:schemeClr val="dk1"/>
              </a:solidFill>
              <a:latin typeface="Livvic"/>
              <a:sym typeface="Livvic"/>
            </a:endParaRPr>
          </a:p>
        </p:txBody>
      </p:sp>
      <p:graphicFrame>
        <p:nvGraphicFramePr>
          <p:cNvPr id="4" name="Chart 3">
            <a:extLst>
              <a:ext uri="{FF2B5EF4-FFF2-40B4-BE49-F238E27FC236}">
                <a16:creationId xmlns:a16="http://schemas.microsoft.com/office/drawing/2014/main" id="{D9886628-48BE-4CED-83B9-4416078E9139}"/>
              </a:ext>
            </a:extLst>
          </p:cNvPr>
          <p:cNvGraphicFramePr>
            <a:graphicFrameLocks/>
          </p:cNvGraphicFramePr>
          <p:nvPr>
            <p:extLst>
              <p:ext uri="{D42A27DB-BD31-4B8C-83A1-F6EECF244321}">
                <p14:modId xmlns:p14="http://schemas.microsoft.com/office/powerpoint/2010/main" val="3669162160"/>
              </p:ext>
            </p:extLst>
          </p:nvPr>
        </p:nvGraphicFramePr>
        <p:xfrm>
          <a:off x="-5763611" y="1553517"/>
          <a:ext cx="5345200" cy="3059796"/>
        </p:xfrm>
        <a:graphic>
          <a:graphicData uri="http://schemas.openxmlformats.org/drawingml/2006/chart">
            <c:chart xmlns:c="http://schemas.openxmlformats.org/drawingml/2006/chart" xmlns:r="http://schemas.openxmlformats.org/officeDocument/2006/relationships" r:id="rId3"/>
          </a:graphicData>
        </a:graphic>
      </p:graphicFrame>
      <p:sp>
        <p:nvSpPr>
          <p:cNvPr id="9" name="Google Shape;357;p39">
            <a:extLst>
              <a:ext uri="{FF2B5EF4-FFF2-40B4-BE49-F238E27FC236}">
                <a16:creationId xmlns:a16="http://schemas.microsoft.com/office/drawing/2014/main" id="{9D9D99C4-A122-4C14-80D0-47287BC0CA63}"/>
              </a:ext>
            </a:extLst>
          </p:cNvPr>
          <p:cNvSpPr txBox="1">
            <a:spLocks/>
          </p:cNvSpPr>
          <p:nvPr/>
        </p:nvSpPr>
        <p:spPr>
          <a:xfrm>
            <a:off x="9426995" y="1833377"/>
            <a:ext cx="2271495" cy="194652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b="1" dirty="0">
                <a:solidFill>
                  <a:schemeClr val="dk1"/>
                </a:solidFill>
                <a:latin typeface="Livvic"/>
              </a:rPr>
              <a:t>Takeaway </a:t>
            </a:r>
            <a:endParaRPr lang="en-US" sz="1200" dirty="0">
              <a:solidFill>
                <a:schemeClr val="dk1"/>
              </a:solidFill>
              <a:latin typeface="Livvic"/>
            </a:endParaRPr>
          </a:p>
          <a:p>
            <a:pPr algn="l"/>
            <a:r>
              <a:rPr lang="en-US" sz="1200" dirty="0">
                <a:solidFill>
                  <a:schemeClr val="dk1"/>
                </a:solidFill>
                <a:latin typeface="Livvic"/>
              </a:rPr>
              <a:t>These investments signify a diversified economic landscape in FY 2022, with a significant emphasis on industries such </a:t>
            </a:r>
            <a:r>
              <a:rPr lang="en-US" sz="1200" dirty="0">
                <a:solidFill>
                  <a:schemeClr val="accent4">
                    <a:lumMod val="60000"/>
                    <a:lumOff val="40000"/>
                  </a:schemeClr>
                </a:solidFill>
                <a:latin typeface="Livvic"/>
              </a:rPr>
              <a:t>as plastics, pharmaceuticals, real estate, renewable energy, and engineering</a:t>
            </a:r>
            <a:r>
              <a:rPr lang="en-US" sz="1200" dirty="0">
                <a:solidFill>
                  <a:schemeClr val="dk1"/>
                </a:solidFill>
                <a:latin typeface="Livvic"/>
              </a:rPr>
              <a:t>. These sectors play a crucial role in driving economic growth and development in the region.</a:t>
            </a:r>
          </a:p>
        </p:txBody>
      </p:sp>
    </p:spTree>
    <p:extLst>
      <p:ext uri="{BB962C8B-B14F-4D97-AF65-F5344CB8AC3E}">
        <p14:creationId xmlns:p14="http://schemas.microsoft.com/office/powerpoint/2010/main" val="41962324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2" name="TextBox 1">
            <a:extLst>
              <a:ext uri="{FF2B5EF4-FFF2-40B4-BE49-F238E27FC236}">
                <a16:creationId xmlns:a16="http://schemas.microsoft.com/office/drawing/2014/main" id="{66C7CB03-1549-48E0-90E2-5584A32BF7A1}"/>
              </a:ext>
            </a:extLst>
          </p:cNvPr>
          <p:cNvSpPr txBox="1"/>
          <p:nvPr/>
        </p:nvSpPr>
        <p:spPr>
          <a:xfrm>
            <a:off x="561860" y="290706"/>
            <a:ext cx="8020279" cy="523220"/>
          </a:xfrm>
          <a:prstGeom prst="rect">
            <a:avLst/>
          </a:prstGeom>
          <a:noFill/>
        </p:spPr>
        <p:txBody>
          <a:bodyPr wrap="square" rtlCol="0">
            <a:spAutoFit/>
          </a:bodyPr>
          <a:lstStyle/>
          <a:p>
            <a:r>
              <a:rPr lang="en-US" b="1" dirty="0">
                <a:solidFill>
                  <a:schemeClr val="dk1"/>
                </a:solidFill>
                <a:latin typeface="Livvic"/>
                <a:sym typeface="Livvic"/>
              </a:rPr>
              <a:t>8. List down the top 5 sectors that have witnessed the most significant investments in FY 2022</a:t>
            </a:r>
            <a:endParaRPr lang="en-IN" b="1" dirty="0">
              <a:solidFill>
                <a:schemeClr val="dk1"/>
              </a:solidFill>
              <a:latin typeface="Livvic"/>
              <a:sym typeface="Livvic"/>
            </a:endParaRPr>
          </a:p>
        </p:txBody>
      </p:sp>
      <p:graphicFrame>
        <p:nvGraphicFramePr>
          <p:cNvPr id="4" name="Chart 3">
            <a:extLst>
              <a:ext uri="{FF2B5EF4-FFF2-40B4-BE49-F238E27FC236}">
                <a16:creationId xmlns:a16="http://schemas.microsoft.com/office/drawing/2014/main" id="{D9886628-48BE-4CED-83B9-4416078E9139}"/>
              </a:ext>
            </a:extLst>
          </p:cNvPr>
          <p:cNvGraphicFramePr>
            <a:graphicFrameLocks/>
          </p:cNvGraphicFramePr>
          <p:nvPr/>
        </p:nvGraphicFramePr>
        <p:xfrm>
          <a:off x="427639" y="1324917"/>
          <a:ext cx="5345200" cy="3059796"/>
        </p:xfrm>
        <a:graphic>
          <a:graphicData uri="http://schemas.openxmlformats.org/drawingml/2006/chart">
            <c:chart xmlns:c="http://schemas.openxmlformats.org/drawingml/2006/chart" xmlns:r="http://schemas.openxmlformats.org/officeDocument/2006/relationships" r:id="rId3"/>
          </a:graphicData>
        </a:graphic>
      </p:graphicFrame>
      <p:sp>
        <p:nvSpPr>
          <p:cNvPr id="9" name="Google Shape;357;p39">
            <a:extLst>
              <a:ext uri="{FF2B5EF4-FFF2-40B4-BE49-F238E27FC236}">
                <a16:creationId xmlns:a16="http://schemas.microsoft.com/office/drawing/2014/main" id="{9D9D99C4-A122-4C14-80D0-47287BC0CA63}"/>
              </a:ext>
            </a:extLst>
          </p:cNvPr>
          <p:cNvSpPr txBox="1">
            <a:spLocks/>
          </p:cNvSpPr>
          <p:nvPr/>
        </p:nvSpPr>
        <p:spPr>
          <a:xfrm>
            <a:off x="6169445" y="1833377"/>
            <a:ext cx="2271495" cy="194652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b="1" dirty="0">
                <a:solidFill>
                  <a:schemeClr val="dk1"/>
                </a:solidFill>
                <a:latin typeface="Livvic"/>
              </a:rPr>
              <a:t>Takeaway </a:t>
            </a:r>
            <a:endParaRPr lang="en-US" sz="1200" dirty="0">
              <a:solidFill>
                <a:schemeClr val="dk1"/>
              </a:solidFill>
              <a:latin typeface="Livvic"/>
            </a:endParaRPr>
          </a:p>
          <a:p>
            <a:pPr algn="l"/>
            <a:r>
              <a:rPr lang="en-US" sz="1200" dirty="0">
                <a:solidFill>
                  <a:schemeClr val="dk1"/>
                </a:solidFill>
                <a:latin typeface="Livvic"/>
              </a:rPr>
              <a:t>These investments signify a diversified economic landscape in FY 2022, with a significant emphasis on industries such </a:t>
            </a:r>
            <a:r>
              <a:rPr lang="en-US" sz="1200" dirty="0">
                <a:solidFill>
                  <a:schemeClr val="accent4">
                    <a:lumMod val="60000"/>
                    <a:lumOff val="40000"/>
                  </a:schemeClr>
                </a:solidFill>
                <a:latin typeface="Livvic"/>
              </a:rPr>
              <a:t>as plastics, pharmaceuticals, real estate, renewable energy, and engineering</a:t>
            </a:r>
            <a:r>
              <a:rPr lang="en-US" sz="1200" dirty="0">
                <a:solidFill>
                  <a:schemeClr val="dk1"/>
                </a:solidFill>
                <a:latin typeface="Livvic"/>
              </a:rPr>
              <a:t>. These sectors play a crucial role in driving economic growth and development in the region.</a:t>
            </a:r>
          </a:p>
        </p:txBody>
      </p:sp>
    </p:spTree>
    <p:extLst>
      <p:ext uri="{BB962C8B-B14F-4D97-AF65-F5344CB8AC3E}">
        <p14:creationId xmlns:p14="http://schemas.microsoft.com/office/powerpoint/2010/main" val="19200669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40"/>
        <p:cNvGrpSpPr/>
        <p:nvPr/>
      </p:nvGrpSpPr>
      <p:grpSpPr>
        <a:xfrm>
          <a:off x="0" y="0"/>
          <a:ext cx="0" cy="0"/>
          <a:chOff x="0" y="0"/>
          <a:chExt cx="0" cy="0"/>
        </a:xfrm>
      </p:grpSpPr>
      <p:sp>
        <p:nvSpPr>
          <p:cNvPr id="38" name="Google Shape;207;p30">
            <a:extLst>
              <a:ext uri="{FF2B5EF4-FFF2-40B4-BE49-F238E27FC236}">
                <a16:creationId xmlns:a16="http://schemas.microsoft.com/office/drawing/2014/main" id="{B956E4D8-613E-4A74-AEF7-04E19BA32A6D}"/>
              </a:ext>
            </a:extLst>
          </p:cNvPr>
          <p:cNvSpPr/>
          <p:nvPr/>
        </p:nvSpPr>
        <p:spPr>
          <a:xfrm rot="-5400000">
            <a:off x="1268443" y="-767599"/>
            <a:ext cx="787043" cy="332393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TextBox 23">
            <a:extLst>
              <a:ext uri="{FF2B5EF4-FFF2-40B4-BE49-F238E27FC236}">
                <a16:creationId xmlns:a16="http://schemas.microsoft.com/office/drawing/2014/main" id="{20EDCD16-BF5B-475C-9E07-8B50E4246AE4}"/>
              </a:ext>
            </a:extLst>
          </p:cNvPr>
          <p:cNvSpPr txBox="1"/>
          <p:nvPr/>
        </p:nvSpPr>
        <p:spPr>
          <a:xfrm>
            <a:off x="1378040" y="1558344"/>
            <a:ext cx="7881871" cy="1785104"/>
          </a:xfrm>
          <a:prstGeom prst="rect">
            <a:avLst/>
          </a:prstGeom>
          <a:noFill/>
        </p:spPr>
        <p:txBody>
          <a:bodyPr wrap="square" rtlCol="0">
            <a:spAutoFit/>
          </a:bodyPr>
          <a:lstStyle/>
          <a:p>
            <a:pPr algn="l"/>
            <a:r>
              <a:rPr lang="en-IN" sz="1600" b="1" i="0" dirty="0">
                <a:solidFill>
                  <a:schemeClr val="bg1">
                    <a:lumMod val="50000"/>
                  </a:schemeClr>
                </a:solidFill>
                <a:effectLst/>
                <a:latin typeface="Livvic" panose="020B0604020202020204" charset="0"/>
              </a:rPr>
              <a:t>Dhaval Patel</a:t>
            </a:r>
            <a:endParaRPr lang="en-IN" sz="1600" b="0" i="0" dirty="0">
              <a:solidFill>
                <a:schemeClr val="bg1">
                  <a:lumMod val="50000"/>
                </a:schemeClr>
              </a:solidFill>
              <a:effectLst/>
              <a:latin typeface="Livvic" panose="020B0604020202020204" charset="0"/>
            </a:endParaRPr>
          </a:p>
          <a:p>
            <a:pPr marL="742950" lvl="1" indent="-285750" algn="l">
              <a:buFont typeface="Arial" panose="020B0604020202020204" pitchFamily="34" charset="0"/>
              <a:buChar char="•"/>
            </a:pPr>
            <a:r>
              <a:rPr lang="en-IN" sz="1600" b="0" i="0" dirty="0">
                <a:solidFill>
                  <a:schemeClr val="bg1">
                    <a:lumMod val="50000"/>
                  </a:schemeClr>
                </a:solidFill>
                <a:effectLst/>
                <a:latin typeface="Livvic" panose="020B0604020202020204" charset="0"/>
              </a:rPr>
              <a:t>Founder, Codebasics</a:t>
            </a:r>
          </a:p>
          <a:p>
            <a:pPr marL="742950" lvl="1" indent="-285750" algn="l">
              <a:buFont typeface="Arial" panose="020B0604020202020204" pitchFamily="34" charset="0"/>
              <a:buChar char="•"/>
            </a:pPr>
            <a:r>
              <a:rPr lang="en-IN" sz="1600" b="0" i="0" dirty="0">
                <a:solidFill>
                  <a:schemeClr val="bg1">
                    <a:lumMod val="50000"/>
                  </a:schemeClr>
                </a:solidFill>
                <a:effectLst/>
                <a:latin typeface="Livvic" panose="020B0604020202020204" charset="0"/>
              </a:rPr>
              <a:t>LinkedIn Profile: </a:t>
            </a:r>
            <a:r>
              <a:rPr lang="en-IN" sz="1600" b="0" i="0" u="sng" dirty="0">
                <a:solidFill>
                  <a:schemeClr val="bg1">
                    <a:lumMod val="50000"/>
                  </a:schemeClr>
                </a:solidFill>
                <a:effectLst/>
                <a:latin typeface="Livvic" panose="020B0604020202020204" charset="0"/>
                <a:hlinkClick r:id="rId3">
                  <a:extLst>
                    <a:ext uri="{A12FA001-AC4F-418D-AE19-62706E023703}">
                      <ahyp:hlinkClr xmlns:ahyp="http://schemas.microsoft.com/office/drawing/2018/hyperlinkcolor" val="tx"/>
                    </a:ext>
                  </a:extLst>
                </a:hlinkClick>
              </a:rPr>
              <a:t>Link</a:t>
            </a:r>
            <a:endParaRPr lang="en-IN" sz="1600" b="0" i="0" dirty="0">
              <a:solidFill>
                <a:schemeClr val="bg1">
                  <a:lumMod val="50000"/>
                </a:schemeClr>
              </a:solidFill>
              <a:effectLst/>
              <a:latin typeface="Livvic" panose="020B0604020202020204" charset="0"/>
            </a:endParaRPr>
          </a:p>
          <a:p>
            <a:pPr algn="l"/>
            <a:r>
              <a:rPr lang="en-IN" sz="1600" b="1" i="0" dirty="0">
                <a:solidFill>
                  <a:schemeClr val="bg1">
                    <a:lumMod val="50000"/>
                  </a:schemeClr>
                </a:solidFill>
                <a:effectLst/>
                <a:latin typeface="Livvic" panose="020B0604020202020204" charset="0"/>
              </a:rPr>
              <a:t>Hemanand Vadivel</a:t>
            </a:r>
            <a:endParaRPr lang="en-IN" sz="1600" b="0" i="0" dirty="0">
              <a:solidFill>
                <a:schemeClr val="bg1">
                  <a:lumMod val="50000"/>
                </a:schemeClr>
              </a:solidFill>
              <a:effectLst/>
              <a:latin typeface="Livvic" panose="020B0604020202020204" charset="0"/>
            </a:endParaRPr>
          </a:p>
          <a:p>
            <a:pPr marL="742950" lvl="1" indent="-285750" algn="l">
              <a:buFont typeface="Arial" panose="020B0604020202020204" pitchFamily="34" charset="0"/>
              <a:buChar char="•"/>
            </a:pPr>
            <a:r>
              <a:rPr lang="en-IN" sz="1600" b="0" i="0" dirty="0">
                <a:solidFill>
                  <a:schemeClr val="bg1">
                    <a:lumMod val="50000"/>
                  </a:schemeClr>
                </a:solidFill>
                <a:effectLst/>
                <a:latin typeface="Livvic" panose="020B0604020202020204" charset="0"/>
              </a:rPr>
              <a:t>Co-Founder, Codebasics</a:t>
            </a:r>
          </a:p>
          <a:p>
            <a:pPr marL="742950" lvl="1" indent="-285750" algn="l">
              <a:buFont typeface="Arial" panose="020B0604020202020204" pitchFamily="34" charset="0"/>
              <a:buChar char="•"/>
            </a:pPr>
            <a:r>
              <a:rPr lang="en-IN" sz="1600" b="0" i="0" dirty="0">
                <a:solidFill>
                  <a:schemeClr val="bg1">
                    <a:lumMod val="50000"/>
                  </a:schemeClr>
                </a:solidFill>
                <a:effectLst/>
                <a:latin typeface="Livvic" panose="020B0604020202020204" charset="0"/>
              </a:rPr>
              <a:t>LinkedIn Profile: </a:t>
            </a:r>
            <a:r>
              <a:rPr lang="en-IN" sz="1600" b="0" i="0" u="sng" dirty="0">
                <a:solidFill>
                  <a:schemeClr val="bg1">
                    <a:lumMod val="50000"/>
                  </a:schemeClr>
                </a:solidFill>
                <a:effectLst/>
                <a:latin typeface="Livvic" panose="020B0604020202020204" charset="0"/>
                <a:hlinkClick r:id="rId4">
                  <a:extLst>
                    <a:ext uri="{A12FA001-AC4F-418D-AE19-62706E023703}">
                      <ahyp:hlinkClr xmlns:ahyp="http://schemas.microsoft.com/office/drawing/2018/hyperlinkcolor" val="tx"/>
                    </a:ext>
                  </a:extLst>
                </a:hlinkClick>
              </a:rPr>
              <a:t>Link</a:t>
            </a:r>
            <a:endParaRPr lang="en-IN" sz="1600" b="0" i="0" dirty="0">
              <a:solidFill>
                <a:schemeClr val="bg1">
                  <a:lumMod val="50000"/>
                </a:schemeClr>
              </a:solidFill>
              <a:effectLst/>
              <a:latin typeface="Livvic" panose="020B0604020202020204" charset="0"/>
            </a:endParaRPr>
          </a:p>
          <a:p>
            <a:endParaRPr lang="en-IN" dirty="0"/>
          </a:p>
        </p:txBody>
      </p:sp>
      <p:sp>
        <p:nvSpPr>
          <p:cNvPr id="37" name="Google Shape;141;p26">
            <a:extLst>
              <a:ext uri="{FF2B5EF4-FFF2-40B4-BE49-F238E27FC236}">
                <a16:creationId xmlns:a16="http://schemas.microsoft.com/office/drawing/2014/main" id="{717559FE-21AA-4AD2-B5D7-F0CBDF9B10DE}"/>
              </a:ext>
            </a:extLst>
          </p:cNvPr>
          <p:cNvSpPr txBox="1">
            <a:spLocks/>
          </p:cNvSpPr>
          <p:nvPr/>
        </p:nvSpPr>
        <p:spPr>
          <a:xfrm>
            <a:off x="217758" y="691866"/>
            <a:ext cx="3736055" cy="487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2pPr>
            <a:lvl3pPr marR="0" lvl="2"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3pPr>
            <a:lvl4pPr marR="0" lvl="3"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4pPr>
            <a:lvl5pPr marR="0" lvl="4"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5pPr>
            <a:lvl6pPr marR="0" lvl="5"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6pPr>
            <a:lvl7pPr marR="0" lvl="6"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7pPr>
            <a:lvl8pPr marR="0" lvl="7"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8pPr>
            <a:lvl9pPr marR="0" lvl="8"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9pPr>
          </a:lstStyle>
          <a:p>
            <a:pPr algn="l"/>
            <a:r>
              <a:rPr lang="en-IN" sz="2400" b="1" i="0" dirty="0">
                <a:solidFill>
                  <a:schemeClr val="bg1"/>
                </a:solidFill>
                <a:effectLst/>
                <a:latin typeface="Livvic" panose="020B0604020202020204" charset="0"/>
              </a:rPr>
              <a:t>CODEBASICS TEAM</a:t>
            </a:r>
          </a:p>
        </p:txBody>
      </p:sp>
      <p:sp>
        <p:nvSpPr>
          <p:cNvPr id="2" name="TextBox 1">
            <a:extLst>
              <a:ext uri="{FF2B5EF4-FFF2-40B4-BE49-F238E27FC236}">
                <a16:creationId xmlns:a16="http://schemas.microsoft.com/office/drawing/2014/main" id="{6B3D63A8-7EA9-4181-A821-F00E25BC4F60}"/>
              </a:ext>
            </a:extLst>
          </p:cNvPr>
          <p:cNvSpPr txBox="1"/>
          <p:nvPr/>
        </p:nvSpPr>
        <p:spPr>
          <a:xfrm>
            <a:off x="592428" y="3557329"/>
            <a:ext cx="8384147" cy="1077218"/>
          </a:xfrm>
          <a:prstGeom prst="rect">
            <a:avLst/>
          </a:prstGeom>
          <a:noFill/>
        </p:spPr>
        <p:txBody>
          <a:bodyPr wrap="square" rtlCol="0">
            <a:spAutoFit/>
          </a:bodyPr>
          <a:lstStyle/>
          <a:p>
            <a:pPr algn="ctr"/>
            <a:r>
              <a:rPr lang="en-US" sz="1600" b="0" i="0" dirty="0">
                <a:solidFill>
                  <a:schemeClr val="bg1">
                    <a:lumMod val="50000"/>
                  </a:schemeClr>
                </a:solidFill>
                <a:effectLst/>
                <a:latin typeface="Livvic" panose="020B0604020202020204" charset="0"/>
              </a:rPr>
              <a:t>I would like to express my gratitude to  </a:t>
            </a:r>
            <a:r>
              <a:rPr lang="en-US" sz="1600" i="0" dirty="0">
                <a:solidFill>
                  <a:schemeClr val="bg1">
                    <a:lumMod val="50000"/>
                  </a:schemeClr>
                </a:solidFill>
                <a:effectLst/>
                <a:latin typeface="Livvic" panose="020B0604020202020204" charset="0"/>
                <a:hlinkClick r:id="rId5">
                  <a:extLst>
                    <a:ext uri="{A12FA001-AC4F-418D-AE19-62706E023703}">
                      <ahyp:hlinkClr xmlns:ahyp="http://schemas.microsoft.com/office/drawing/2018/hyperlinkcolor" val="tx"/>
                    </a:ext>
                  </a:extLst>
                </a:hlinkClick>
              </a:rPr>
              <a:t>codebasics</a:t>
            </a:r>
            <a:r>
              <a:rPr lang="en-US" sz="1600" b="0" i="0" dirty="0">
                <a:solidFill>
                  <a:schemeClr val="bg1">
                    <a:lumMod val="50000"/>
                  </a:schemeClr>
                </a:solidFill>
                <a:effectLst/>
                <a:latin typeface="Livvic" panose="020B0604020202020204" charset="0"/>
              </a:rPr>
              <a:t> team and </a:t>
            </a:r>
            <a:r>
              <a:rPr lang="en-IN" sz="1600" b="0" i="0" dirty="0">
                <a:solidFill>
                  <a:schemeClr val="bg1">
                    <a:lumMod val="50000"/>
                  </a:schemeClr>
                </a:solidFill>
                <a:effectLst/>
                <a:latin typeface="Livvic" panose="020B0604020202020204" charset="0"/>
              </a:rPr>
              <a:t>Government of Telangana</a:t>
            </a:r>
          </a:p>
          <a:p>
            <a:pPr algn="ctr"/>
            <a:r>
              <a:rPr lang="en-US" sz="1600" b="0" i="0" dirty="0">
                <a:solidFill>
                  <a:schemeClr val="bg1">
                    <a:lumMod val="50000"/>
                  </a:schemeClr>
                </a:solidFill>
                <a:effectLst/>
                <a:latin typeface="Livvic" panose="020B0604020202020204" charset="0"/>
              </a:rPr>
              <a:t>for providing this data set and the opportunity to grow and improve our skills. </a:t>
            </a:r>
            <a:br>
              <a:rPr lang="en-US" sz="1600" b="0" i="0" dirty="0">
                <a:solidFill>
                  <a:schemeClr val="bg1">
                    <a:lumMod val="50000"/>
                  </a:schemeClr>
                </a:solidFill>
                <a:effectLst/>
                <a:latin typeface="Livvic" panose="020B0604020202020204" charset="0"/>
              </a:rPr>
            </a:br>
            <a:br>
              <a:rPr lang="en-US" sz="1600" dirty="0">
                <a:solidFill>
                  <a:schemeClr val="bg1">
                    <a:lumMod val="50000"/>
                  </a:schemeClr>
                </a:solidFill>
                <a:latin typeface="Livvic" panose="020B0604020202020204" charset="0"/>
              </a:rPr>
            </a:br>
            <a:r>
              <a:rPr lang="en-US" sz="1600" b="0" i="0" dirty="0">
                <a:solidFill>
                  <a:schemeClr val="bg1">
                    <a:lumMod val="50000"/>
                  </a:schemeClr>
                </a:solidFill>
                <a:effectLst/>
                <a:latin typeface="Livvic" panose="020B0604020202020204" charset="0"/>
              </a:rPr>
              <a:t>Thank You!</a:t>
            </a:r>
            <a:endParaRPr lang="en-IN" sz="1600" dirty="0">
              <a:solidFill>
                <a:schemeClr val="bg1">
                  <a:lumMod val="50000"/>
                </a:schemeClr>
              </a:solidFill>
              <a:latin typeface="Livvic" panose="020B0604020202020204" charset="0"/>
            </a:endParaRPr>
          </a:p>
        </p:txBody>
      </p:sp>
    </p:spTree>
    <p:extLst>
      <p:ext uri="{BB962C8B-B14F-4D97-AF65-F5344CB8AC3E}">
        <p14:creationId xmlns:p14="http://schemas.microsoft.com/office/powerpoint/2010/main" val="7634029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2" name="TextBox 1">
            <a:extLst>
              <a:ext uri="{FF2B5EF4-FFF2-40B4-BE49-F238E27FC236}">
                <a16:creationId xmlns:a16="http://schemas.microsoft.com/office/drawing/2014/main" id="{66C7CB03-1549-48E0-90E2-5584A32BF7A1}"/>
              </a:ext>
            </a:extLst>
          </p:cNvPr>
          <p:cNvSpPr txBox="1"/>
          <p:nvPr/>
        </p:nvSpPr>
        <p:spPr>
          <a:xfrm>
            <a:off x="647921" y="1691229"/>
            <a:ext cx="8020279" cy="1323439"/>
          </a:xfrm>
          <a:prstGeom prst="rect">
            <a:avLst/>
          </a:prstGeom>
          <a:noFill/>
        </p:spPr>
        <p:txBody>
          <a:bodyPr wrap="square" rtlCol="0">
            <a:spAutoFit/>
          </a:bodyPr>
          <a:lstStyle/>
          <a:p>
            <a:r>
              <a:rPr lang="en-US" sz="2000" b="1" dirty="0">
                <a:solidFill>
                  <a:schemeClr val="dk1"/>
                </a:solidFill>
                <a:latin typeface="Livvic"/>
              </a:rPr>
              <a:t>9. List down the top 3 districts that have attracted the most significant sector investments during FY 2019 to 2022? What factors could have led to the substantial investments in these particular districts? </a:t>
            </a:r>
            <a:endParaRPr lang="en-IN" sz="2000" b="1" dirty="0">
              <a:solidFill>
                <a:schemeClr val="dk1"/>
              </a:solidFill>
              <a:latin typeface="Livvic"/>
              <a:sym typeface="Livvic"/>
            </a:endParaRPr>
          </a:p>
        </p:txBody>
      </p:sp>
      <p:sp>
        <p:nvSpPr>
          <p:cNvPr id="9" name="Google Shape;357;p39">
            <a:extLst>
              <a:ext uri="{FF2B5EF4-FFF2-40B4-BE49-F238E27FC236}">
                <a16:creationId xmlns:a16="http://schemas.microsoft.com/office/drawing/2014/main" id="{9D9D99C4-A122-4C14-80D0-47287BC0CA63}"/>
              </a:ext>
            </a:extLst>
          </p:cNvPr>
          <p:cNvSpPr txBox="1">
            <a:spLocks/>
          </p:cNvSpPr>
          <p:nvPr/>
        </p:nvSpPr>
        <p:spPr>
          <a:xfrm>
            <a:off x="9144000" y="1068139"/>
            <a:ext cx="4814370" cy="194652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b="1" dirty="0">
                <a:solidFill>
                  <a:schemeClr val="dk1"/>
                </a:solidFill>
                <a:latin typeface="Livvic"/>
              </a:rPr>
              <a:t>Proximity to Hyderabad</a:t>
            </a:r>
            <a:r>
              <a:rPr lang="en-US" sz="1200" dirty="0">
                <a:solidFill>
                  <a:schemeClr val="dk1"/>
                </a:solidFill>
                <a:latin typeface="Livvic"/>
              </a:rPr>
              <a:t>: All three districts are in close proximity to Hyderabad, the </a:t>
            </a:r>
            <a:r>
              <a:rPr lang="en-US" sz="1200" dirty="0">
                <a:solidFill>
                  <a:schemeClr val="accent4">
                    <a:lumMod val="60000"/>
                    <a:lumOff val="40000"/>
                  </a:schemeClr>
                </a:solidFill>
                <a:latin typeface="Livvic"/>
              </a:rPr>
              <a:t>state capital </a:t>
            </a:r>
            <a:r>
              <a:rPr lang="en-US" sz="1200" dirty="0">
                <a:solidFill>
                  <a:schemeClr val="dk1"/>
                </a:solidFill>
                <a:latin typeface="Livvic"/>
              </a:rPr>
              <a:t>and an economic hub. This proximity provides access to a </a:t>
            </a:r>
            <a:r>
              <a:rPr lang="en-US" sz="1200" dirty="0">
                <a:solidFill>
                  <a:schemeClr val="accent4">
                    <a:lumMod val="60000"/>
                    <a:lumOff val="40000"/>
                  </a:schemeClr>
                </a:solidFill>
                <a:latin typeface="Livvic"/>
              </a:rPr>
              <a:t>skilled workforce, infrastructure, and market opportunities,</a:t>
            </a:r>
            <a:r>
              <a:rPr lang="en-US" sz="1200" dirty="0">
                <a:solidFill>
                  <a:schemeClr val="dk1"/>
                </a:solidFill>
                <a:latin typeface="Livvic"/>
              </a:rPr>
              <a:t> making them favorable locations for investments.</a:t>
            </a:r>
          </a:p>
          <a:p>
            <a:pPr algn="l"/>
            <a:endParaRPr lang="en-US" sz="1200" dirty="0">
              <a:solidFill>
                <a:schemeClr val="dk1"/>
              </a:solidFill>
              <a:latin typeface="Livvic"/>
            </a:endParaRPr>
          </a:p>
          <a:p>
            <a:pPr algn="l"/>
            <a:r>
              <a:rPr lang="en-US" sz="1200" b="1" dirty="0">
                <a:solidFill>
                  <a:schemeClr val="dk1"/>
                </a:solidFill>
                <a:latin typeface="Livvic"/>
              </a:rPr>
              <a:t>Industrial Infrastructure</a:t>
            </a:r>
            <a:r>
              <a:rPr lang="en-US" sz="1200" dirty="0">
                <a:solidFill>
                  <a:schemeClr val="dk1"/>
                </a:solidFill>
                <a:latin typeface="Livvic"/>
              </a:rPr>
              <a:t>: These districts have </a:t>
            </a:r>
            <a:r>
              <a:rPr lang="en-US" sz="1200" dirty="0">
                <a:solidFill>
                  <a:schemeClr val="accent4">
                    <a:lumMod val="60000"/>
                    <a:lumOff val="40000"/>
                  </a:schemeClr>
                </a:solidFill>
                <a:latin typeface="Livvic"/>
              </a:rPr>
              <a:t>developed industrial parks, technology zones, and IT clusters</a:t>
            </a:r>
            <a:r>
              <a:rPr lang="en-US" sz="1200" dirty="0">
                <a:solidFill>
                  <a:schemeClr val="dk1"/>
                </a:solidFill>
                <a:latin typeface="Livvic"/>
              </a:rPr>
              <a:t>, creating an enabling environment for businesses to thrive.</a:t>
            </a:r>
          </a:p>
          <a:p>
            <a:pPr algn="l"/>
            <a:endParaRPr lang="en-US" sz="1200" dirty="0">
              <a:solidFill>
                <a:schemeClr val="dk1"/>
              </a:solidFill>
              <a:latin typeface="Livvic"/>
            </a:endParaRPr>
          </a:p>
          <a:p>
            <a:pPr algn="l"/>
            <a:r>
              <a:rPr lang="en-US" sz="1200" b="1" dirty="0">
                <a:solidFill>
                  <a:schemeClr val="dk1"/>
                </a:solidFill>
                <a:latin typeface="Livvic"/>
              </a:rPr>
              <a:t>Government Policies</a:t>
            </a:r>
            <a:r>
              <a:rPr lang="en-US" sz="1200" dirty="0">
                <a:solidFill>
                  <a:schemeClr val="dk1"/>
                </a:solidFill>
                <a:latin typeface="Livvic"/>
              </a:rPr>
              <a:t>: The government's </a:t>
            </a:r>
            <a:r>
              <a:rPr lang="en-US" sz="1200" dirty="0">
                <a:solidFill>
                  <a:schemeClr val="accent4">
                    <a:lumMod val="60000"/>
                    <a:lumOff val="40000"/>
                  </a:schemeClr>
                </a:solidFill>
                <a:latin typeface="Livvic"/>
              </a:rPr>
              <a:t>pro-business policies, investment incentives</a:t>
            </a:r>
            <a:r>
              <a:rPr lang="en-US" sz="1200" dirty="0">
                <a:solidFill>
                  <a:schemeClr val="dk1"/>
                </a:solidFill>
                <a:latin typeface="Livvic"/>
              </a:rPr>
              <a:t>, and ease of doing business initiatives have encouraged companies to invest in these districts.</a:t>
            </a:r>
          </a:p>
          <a:p>
            <a:pPr algn="l"/>
            <a:endParaRPr lang="en-US" sz="1200" dirty="0">
              <a:solidFill>
                <a:schemeClr val="dk1"/>
              </a:solidFill>
              <a:latin typeface="Livvic"/>
            </a:endParaRPr>
          </a:p>
          <a:p>
            <a:pPr algn="l"/>
            <a:r>
              <a:rPr lang="en-US" sz="1200" b="1" dirty="0">
                <a:solidFill>
                  <a:schemeClr val="dk1"/>
                </a:solidFill>
                <a:latin typeface="Livvic"/>
              </a:rPr>
              <a:t>Connectivity</a:t>
            </a:r>
            <a:r>
              <a:rPr lang="en-US" sz="1200" dirty="0">
                <a:solidFill>
                  <a:schemeClr val="dk1"/>
                </a:solidFill>
                <a:latin typeface="Livvic"/>
              </a:rPr>
              <a:t>: Good transportation networks and connectivity to major cities and ports enhance the attractiveness of these districts for </a:t>
            </a:r>
            <a:r>
              <a:rPr lang="en-US" sz="1200" dirty="0">
                <a:solidFill>
                  <a:schemeClr val="accent4">
                    <a:lumMod val="60000"/>
                    <a:lumOff val="40000"/>
                  </a:schemeClr>
                </a:solidFill>
                <a:latin typeface="Livvic"/>
              </a:rPr>
              <a:t>logistics and manufacturing companies</a:t>
            </a:r>
            <a:r>
              <a:rPr lang="en-US" sz="1200" dirty="0">
                <a:solidFill>
                  <a:schemeClr val="dk1"/>
                </a:solidFill>
                <a:latin typeface="Livvic"/>
              </a:rPr>
              <a:t>.</a:t>
            </a:r>
          </a:p>
          <a:p>
            <a:pPr algn="l"/>
            <a:endParaRPr lang="en-US" sz="1200" dirty="0">
              <a:solidFill>
                <a:schemeClr val="dk1"/>
              </a:solidFill>
              <a:latin typeface="Livvic"/>
            </a:endParaRPr>
          </a:p>
          <a:p>
            <a:pPr algn="l"/>
            <a:r>
              <a:rPr lang="en-US" sz="1200" b="1" dirty="0">
                <a:solidFill>
                  <a:schemeClr val="dk1"/>
                </a:solidFill>
                <a:latin typeface="Livvic"/>
              </a:rPr>
              <a:t>Economic Diversification</a:t>
            </a:r>
            <a:r>
              <a:rPr lang="en-US" sz="1200" dirty="0">
                <a:solidFill>
                  <a:schemeClr val="dk1"/>
                </a:solidFill>
                <a:latin typeface="Livvic"/>
              </a:rPr>
              <a:t>: The districts have diversified economies, with a focus on sectors like </a:t>
            </a:r>
            <a:r>
              <a:rPr lang="en-US" sz="1200" dirty="0">
                <a:solidFill>
                  <a:schemeClr val="accent4">
                    <a:lumMod val="60000"/>
                    <a:lumOff val="40000"/>
                  </a:schemeClr>
                </a:solidFill>
                <a:latin typeface="Livvic"/>
              </a:rPr>
              <a:t>IT, manufacturing, real estate, and pharmaceuticals,</a:t>
            </a:r>
            <a:r>
              <a:rPr lang="en-US" sz="1200" dirty="0">
                <a:solidFill>
                  <a:schemeClr val="dk1"/>
                </a:solidFill>
                <a:latin typeface="Livvic"/>
              </a:rPr>
              <a:t> attracting a wide range of investments.</a:t>
            </a:r>
          </a:p>
          <a:p>
            <a:pPr algn="l"/>
            <a:r>
              <a:rPr lang="en-US" sz="1200" dirty="0">
                <a:solidFill>
                  <a:schemeClr val="dk1"/>
                </a:solidFill>
                <a:latin typeface="Livvic"/>
              </a:rPr>
              <a:t>.</a:t>
            </a:r>
          </a:p>
        </p:txBody>
      </p:sp>
      <p:graphicFrame>
        <p:nvGraphicFramePr>
          <p:cNvPr id="5" name="Chart 4">
            <a:extLst>
              <a:ext uri="{FF2B5EF4-FFF2-40B4-BE49-F238E27FC236}">
                <a16:creationId xmlns:a16="http://schemas.microsoft.com/office/drawing/2014/main" id="{6B9041FD-8738-464C-B1F7-5088724E9DB5}"/>
              </a:ext>
            </a:extLst>
          </p:cNvPr>
          <p:cNvGraphicFramePr>
            <a:graphicFrameLocks/>
          </p:cNvGraphicFramePr>
          <p:nvPr>
            <p:extLst>
              <p:ext uri="{D42A27DB-BD31-4B8C-83A1-F6EECF244321}">
                <p14:modId xmlns:p14="http://schemas.microsoft.com/office/powerpoint/2010/main" val="1762843438"/>
              </p:ext>
            </p:extLst>
          </p:nvPr>
        </p:nvGraphicFramePr>
        <p:xfrm>
          <a:off x="-3914775" y="1469220"/>
          <a:ext cx="3700636" cy="301335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776295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2" name="TextBox 1">
            <a:extLst>
              <a:ext uri="{FF2B5EF4-FFF2-40B4-BE49-F238E27FC236}">
                <a16:creationId xmlns:a16="http://schemas.microsoft.com/office/drawing/2014/main" id="{66C7CB03-1549-48E0-90E2-5584A32BF7A1}"/>
              </a:ext>
            </a:extLst>
          </p:cNvPr>
          <p:cNvSpPr txBox="1"/>
          <p:nvPr/>
        </p:nvSpPr>
        <p:spPr>
          <a:xfrm>
            <a:off x="561860" y="290706"/>
            <a:ext cx="8020279" cy="738664"/>
          </a:xfrm>
          <a:prstGeom prst="rect">
            <a:avLst/>
          </a:prstGeom>
          <a:noFill/>
        </p:spPr>
        <p:txBody>
          <a:bodyPr wrap="square" rtlCol="0">
            <a:spAutoFit/>
          </a:bodyPr>
          <a:lstStyle/>
          <a:p>
            <a:r>
              <a:rPr lang="en-US" b="1" dirty="0">
                <a:solidFill>
                  <a:schemeClr val="dk1"/>
                </a:solidFill>
                <a:latin typeface="Livvic"/>
              </a:rPr>
              <a:t>9. List down the top 3 districts that have attracted the most significant sector investments during FY 2019 to 2022? What factors could have led to the substantial investments in these particular districts? </a:t>
            </a:r>
            <a:endParaRPr lang="en-IN" b="1" dirty="0">
              <a:solidFill>
                <a:schemeClr val="dk1"/>
              </a:solidFill>
              <a:latin typeface="Livvic"/>
              <a:sym typeface="Livvic"/>
            </a:endParaRPr>
          </a:p>
        </p:txBody>
      </p:sp>
      <p:sp>
        <p:nvSpPr>
          <p:cNvPr id="9" name="Google Shape;357;p39">
            <a:extLst>
              <a:ext uri="{FF2B5EF4-FFF2-40B4-BE49-F238E27FC236}">
                <a16:creationId xmlns:a16="http://schemas.microsoft.com/office/drawing/2014/main" id="{9D9D99C4-A122-4C14-80D0-47287BC0CA63}"/>
              </a:ext>
            </a:extLst>
          </p:cNvPr>
          <p:cNvSpPr txBox="1">
            <a:spLocks/>
          </p:cNvSpPr>
          <p:nvPr/>
        </p:nvSpPr>
        <p:spPr>
          <a:xfrm>
            <a:off x="4186411" y="1029370"/>
            <a:ext cx="4814370" cy="194652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b="1" dirty="0">
                <a:solidFill>
                  <a:schemeClr val="dk1"/>
                </a:solidFill>
                <a:latin typeface="Livvic"/>
              </a:rPr>
              <a:t>Proximity to Hyderabad</a:t>
            </a:r>
            <a:r>
              <a:rPr lang="en-US" sz="1200" dirty="0">
                <a:solidFill>
                  <a:schemeClr val="dk1"/>
                </a:solidFill>
                <a:latin typeface="Livvic"/>
              </a:rPr>
              <a:t>: All three districts are in close proximity to Hyderabad, the </a:t>
            </a:r>
            <a:r>
              <a:rPr lang="en-US" sz="1200" dirty="0">
                <a:solidFill>
                  <a:schemeClr val="accent4">
                    <a:lumMod val="60000"/>
                    <a:lumOff val="40000"/>
                  </a:schemeClr>
                </a:solidFill>
                <a:latin typeface="Livvic"/>
              </a:rPr>
              <a:t>state capital </a:t>
            </a:r>
            <a:r>
              <a:rPr lang="en-US" sz="1200" dirty="0">
                <a:solidFill>
                  <a:schemeClr val="dk1"/>
                </a:solidFill>
                <a:latin typeface="Livvic"/>
              </a:rPr>
              <a:t>and an economic hub. This proximity provides access to a </a:t>
            </a:r>
            <a:r>
              <a:rPr lang="en-US" sz="1200" dirty="0">
                <a:solidFill>
                  <a:schemeClr val="accent4">
                    <a:lumMod val="60000"/>
                    <a:lumOff val="40000"/>
                  </a:schemeClr>
                </a:solidFill>
                <a:latin typeface="Livvic"/>
              </a:rPr>
              <a:t>skilled workforce, infrastructure, and market opportunities,</a:t>
            </a:r>
            <a:r>
              <a:rPr lang="en-US" sz="1200" dirty="0">
                <a:solidFill>
                  <a:schemeClr val="dk1"/>
                </a:solidFill>
                <a:latin typeface="Livvic"/>
              </a:rPr>
              <a:t> making them favorable locations for investments.</a:t>
            </a:r>
          </a:p>
          <a:p>
            <a:pPr algn="l"/>
            <a:endParaRPr lang="en-US" sz="1200" dirty="0">
              <a:solidFill>
                <a:schemeClr val="dk1"/>
              </a:solidFill>
              <a:latin typeface="Livvic"/>
            </a:endParaRPr>
          </a:p>
          <a:p>
            <a:pPr algn="l"/>
            <a:r>
              <a:rPr lang="en-US" sz="1200" b="1" dirty="0">
                <a:solidFill>
                  <a:schemeClr val="dk1"/>
                </a:solidFill>
                <a:latin typeface="Livvic"/>
              </a:rPr>
              <a:t>Industrial Infrastructure</a:t>
            </a:r>
            <a:r>
              <a:rPr lang="en-US" sz="1200" dirty="0">
                <a:solidFill>
                  <a:schemeClr val="dk1"/>
                </a:solidFill>
                <a:latin typeface="Livvic"/>
              </a:rPr>
              <a:t>: These districts have </a:t>
            </a:r>
            <a:r>
              <a:rPr lang="en-US" sz="1200" dirty="0">
                <a:solidFill>
                  <a:schemeClr val="accent4">
                    <a:lumMod val="60000"/>
                    <a:lumOff val="40000"/>
                  </a:schemeClr>
                </a:solidFill>
                <a:latin typeface="Livvic"/>
              </a:rPr>
              <a:t>developed industrial parks, technology zones, and IT clusters</a:t>
            </a:r>
            <a:r>
              <a:rPr lang="en-US" sz="1200" dirty="0">
                <a:solidFill>
                  <a:schemeClr val="dk1"/>
                </a:solidFill>
                <a:latin typeface="Livvic"/>
              </a:rPr>
              <a:t>, creating an enabling environment for businesses to thrive.</a:t>
            </a:r>
          </a:p>
          <a:p>
            <a:pPr algn="l"/>
            <a:endParaRPr lang="en-US" sz="1200" dirty="0">
              <a:solidFill>
                <a:schemeClr val="dk1"/>
              </a:solidFill>
              <a:latin typeface="Livvic"/>
            </a:endParaRPr>
          </a:p>
          <a:p>
            <a:pPr algn="l"/>
            <a:r>
              <a:rPr lang="en-US" sz="1200" b="1" dirty="0">
                <a:solidFill>
                  <a:schemeClr val="dk1"/>
                </a:solidFill>
                <a:latin typeface="Livvic"/>
              </a:rPr>
              <a:t>Government Policies</a:t>
            </a:r>
            <a:r>
              <a:rPr lang="en-US" sz="1200" dirty="0">
                <a:solidFill>
                  <a:schemeClr val="dk1"/>
                </a:solidFill>
                <a:latin typeface="Livvic"/>
              </a:rPr>
              <a:t>: The government's </a:t>
            </a:r>
            <a:r>
              <a:rPr lang="en-US" sz="1200" dirty="0">
                <a:solidFill>
                  <a:schemeClr val="accent4">
                    <a:lumMod val="60000"/>
                    <a:lumOff val="40000"/>
                  </a:schemeClr>
                </a:solidFill>
                <a:latin typeface="Livvic"/>
              </a:rPr>
              <a:t>pro-business policies, investment incentives</a:t>
            </a:r>
            <a:r>
              <a:rPr lang="en-US" sz="1200" dirty="0">
                <a:solidFill>
                  <a:schemeClr val="dk1"/>
                </a:solidFill>
                <a:latin typeface="Livvic"/>
              </a:rPr>
              <a:t>, and ease of doing business initiatives have encouraged companies to invest in these districts.</a:t>
            </a:r>
          </a:p>
          <a:p>
            <a:pPr algn="l"/>
            <a:endParaRPr lang="en-US" sz="1200" dirty="0">
              <a:solidFill>
                <a:schemeClr val="dk1"/>
              </a:solidFill>
              <a:latin typeface="Livvic"/>
            </a:endParaRPr>
          </a:p>
          <a:p>
            <a:pPr algn="l"/>
            <a:r>
              <a:rPr lang="en-US" sz="1200" b="1" dirty="0">
                <a:solidFill>
                  <a:schemeClr val="dk1"/>
                </a:solidFill>
                <a:latin typeface="Livvic"/>
              </a:rPr>
              <a:t>Connectivity</a:t>
            </a:r>
            <a:r>
              <a:rPr lang="en-US" sz="1200" dirty="0">
                <a:solidFill>
                  <a:schemeClr val="dk1"/>
                </a:solidFill>
                <a:latin typeface="Livvic"/>
              </a:rPr>
              <a:t>: Good transportation networks and connectivity to major cities and ports enhance the attractiveness of these districts for </a:t>
            </a:r>
            <a:r>
              <a:rPr lang="en-US" sz="1200" dirty="0">
                <a:solidFill>
                  <a:schemeClr val="accent4">
                    <a:lumMod val="60000"/>
                    <a:lumOff val="40000"/>
                  </a:schemeClr>
                </a:solidFill>
                <a:latin typeface="Livvic"/>
              </a:rPr>
              <a:t>logistics and manufacturing companies</a:t>
            </a:r>
            <a:r>
              <a:rPr lang="en-US" sz="1200" dirty="0">
                <a:solidFill>
                  <a:schemeClr val="dk1"/>
                </a:solidFill>
                <a:latin typeface="Livvic"/>
              </a:rPr>
              <a:t>.</a:t>
            </a:r>
          </a:p>
          <a:p>
            <a:pPr algn="l"/>
            <a:endParaRPr lang="en-US" sz="1200" dirty="0">
              <a:solidFill>
                <a:schemeClr val="dk1"/>
              </a:solidFill>
              <a:latin typeface="Livvic"/>
            </a:endParaRPr>
          </a:p>
          <a:p>
            <a:pPr algn="l"/>
            <a:r>
              <a:rPr lang="en-US" sz="1200" b="1" dirty="0">
                <a:solidFill>
                  <a:schemeClr val="dk1"/>
                </a:solidFill>
                <a:latin typeface="Livvic"/>
              </a:rPr>
              <a:t>Economic Diversification</a:t>
            </a:r>
            <a:r>
              <a:rPr lang="en-US" sz="1200" dirty="0">
                <a:solidFill>
                  <a:schemeClr val="dk1"/>
                </a:solidFill>
                <a:latin typeface="Livvic"/>
              </a:rPr>
              <a:t>: The districts have diversified economies, with a focus on sectors like </a:t>
            </a:r>
            <a:r>
              <a:rPr lang="en-US" sz="1200" dirty="0">
                <a:solidFill>
                  <a:schemeClr val="accent4">
                    <a:lumMod val="60000"/>
                    <a:lumOff val="40000"/>
                  </a:schemeClr>
                </a:solidFill>
                <a:latin typeface="Livvic"/>
              </a:rPr>
              <a:t>IT, manufacturing, real estate, and pharmaceuticals,</a:t>
            </a:r>
            <a:r>
              <a:rPr lang="en-US" sz="1200" dirty="0">
                <a:solidFill>
                  <a:schemeClr val="dk1"/>
                </a:solidFill>
                <a:latin typeface="Livvic"/>
              </a:rPr>
              <a:t> attracting a wide range of investments.</a:t>
            </a:r>
          </a:p>
          <a:p>
            <a:pPr algn="l"/>
            <a:r>
              <a:rPr lang="en-US" sz="1200" dirty="0">
                <a:solidFill>
                  <a:schemeClr val="dk1"/>
                </a:solidFill>
                <a:latin typeface="Livvic"/>
              </a:rPr>
              <a:t>.</a:t>
            </a:r>
          </a:p>
        </p:txBody>
      </p:sp>
      <p:graphicFrame>
        <p:nvGraphicFramePr>
          <p:cNvPr id="5" name="Chart 4">
            <a:extLst>
              <a:ext uri="{FF2B5EF4-FFF2-40B4-BE49-F238E27FC236}">
                <a16:creationId xmlns:a16="http://schemas.microsoft.com/office/drawing/2014/main" id="{6B9041FD-8738-464C-B1F7-5088724E9DB5}"/>
              </a:ext>
            </a:extLst>
          </p:cNvPr>
          <p:cNvGraphicFramePr>
            <a:graphicFrameLocks/>
          </p:cNvGraphicFramePr>
          <p:nvPr/>
        </p:nvGraphicFramePr>
        <p:xfrm>
          <a:off x="485775" y="1282533"/>
          <a:ext cx="3700636" cy="301335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8074861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2" name="TextBox 1">
            <a:extLst>
              <a:ext uri="{FF2B5EF4-FFF2-40B4-BE49-F238E27FC236}">
                <a16:creationId xmlns:a16="http://schemas.microsoft.com/office/drawing/2014/main" id="{66C7CB03-1549-48E0-90E2-5584A32BF7A1}"/>
              </a:ext>
            </a:extLst>
          </p:cNvPr>
          <p:cNvSpPr txBox="1"/>
          <p:nvPr/>
        </p:nvSpPr>
        <p:spPr>
          <a:xfrm>
            <a:off x="561860" y="1813179"/>
            <a:ext cx="8020279" cy="1015663"/>
          </a:xfrm>
          <a:prstGeom prst="rect">
            <a:avLst/>
          </a:prstGeom>
          <a:noFill/>
        </p:spPr>
        <p:txBody>
          <a:bodyPr wrap="square" rtlCol="0">
            <a:spAutoFit/>
          </a:bodyPr>
          <a:lstStyle/>
          <a:p>
            <a:r>
              <a:rPr lang="en-US" sz="2000" b="1" dirty="0">
                <a:solidFill>
                  <a:schemeClr val="dk1"/>
                </a:solidFill>
                <a:latin typeface="Livvic"/>
              </a:rPr>
              <a:t>10. Is there any relationship between district investments, vehicles sales and stamps revenue within the same district between FY 2021 and 2022?</a:t>
            </a:r>
            <a:endParaRPr lang="en-IN" sz="2000" b="1" dirty="0">
              <a:solidFill>
                <a:schemeClr val="dk1"/>
              </a:solidFill>
              <a:latin typeface="Livvic"/>
              <a:sym typeface="Livvic"/>
            </a:endParaRPr>
          </a:p>
        </p:txBody>
      </p:sp>
      <p:sp>
        <p:nvSpPr>
          <p:cNvPr id="9" name="Google Shape;357;p39">
            <a:extLst>
              <a:ext uri="{FF2B5EF4-FFF2-40B4-BE49-F238E27FC236}">
                <a16:creationId xmlns:a16="http://schemas.microsoft.com/office/drawing/2014/main" id="{9D9D99C4-A122-4C14-80D0-47287BC0CA63}"/>
              </a:ext>
            </a:extLst>
          </p:cNvPr>
          <p:cNvSpPr txBox="1">
            <a:spLocks/>
          </p:cNvSpPr>
          <p:nvPr/>
        </p:nvSpPr>
        <p:spPr>
          <a:xfrm>
            <a:off x="9594544" y="1813179"/>
            <a:ext cx="2699132" cy="262845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b="1" dirty="0">
                <a:solidFill>
                  <a:schemeClr val="dk1"/>
                </a:solidFill>
                <a:latin typeface="Livvic"/>
              </a:rPr>
              <a:t>District Investment and Stamp Revenue</a:t>
            </a:r>
            <a:endParaRPr lang="en-US" sz="1200" dirty="0">
              <a:solidFill>
                <a:schemeClr val="dk1"/>
              </a:solidFill>
              <a:latin typeface="Livvic"/>
            </a:endParaRPr>
          </a:p>
          <a:p>
            <a:pPr algn="l"/>
            <a:endParaRPr lang="en-US" sz="1200" dirty="0">
              <a:solidFill>
                <a:schemeClr val="dk1"/>
              </a:solidFill>
              <a:latin typeface="Livvic"/>
            </a:endParaRPr>
          </a:p>
          <a:p>
            <a:pPr algn="l"/>
            <a:r>
              <a:rPr lang="en-US" sz="1200" dirty="0">
                <a:solidFill>
                  <a:schemeClr val="dk1"/>
                </a:solidFill>
                <a:latin typeface="Livvic"/>
              </a:rPr>
              <a:t> A </a:t>
            </a:r>
            <a:r>
              <a:rPr lang="en-US" sz="1200" dirty="0">
                <a:solidFill>
                  <a:schemeClr val="accent4">
                    <a:lumMod val="60000"/>
                    <a:lumOff val="40000"/>
                  </a:schemeClr>
                </a:solidFill>
                <a:latin typeface="Livvic"/>
              </a:rPr>
              <a:t>linear relationship </a:t>
            </a:r>
            <a:r>
              <a:rPr lang="en-US" sz="1200" dirty="0">
                <a:solidFill>
                  <a:schemeClr val="dk1"/>
                </a:solidFill>
                <a:latin typeface="Livvic"/>
              </a:rPr>
              <a:t>is observed between district investments and stamp revenue. As investments in a district increase, stamp revenue also tends to increase. This suggests that economic activity and investments have a positive impact on stamp revenue generation</a:t>
            </a:r>
            <a:r>
              <a:rPr lang="en-US" sz="1600" b="0" i="0" dirty="0">
                <a:solidFill>
                  <a:srgbClr val="D1D5DB"/>
                </a:solidFill>
                <a:effectLst/>
                <a:latin typeface="Söhne"/>
              </a:rPr>
              <a:t>.</a:t>
            </a:r>
            <a:endParaRPr lang="en-US" sz="1200" dirty="0">
              <a:solidFill>
                <a:schemeClr val="dk1"/>
              </a:solidFill>
              <a:latin typeface="Livvic"/>
            </a:endParaRPr>
          </a:p>
        </p:txBody>
      </p:sp>
      <p:graphicFrame>
        <p:nvGraphicFramePr>
          <p:cNvPr id="6" name="Chart 5">
            <a:extLst>
              <a:ext uri="{FF2B5EF4-FFF2-40B4-BE49-F238E27FC236}">
                <a16:creationId xmlns:a16="http://schemas.microsoft.com/office/drawing/2014/main" id="{4433D222-99EB-4739-9AB3-433442E24E53}"/>
              </a:ext>
            </a:extLst>
          </p:cNvPr>
          <p:cNvGraphicFramePr>
            <a:graphicFrameLocks/>
          </p:cNvGraphicFramePr>
          <p:nvPr>
            <p:extLst>
              <p:ext uri="{D42A27DB-BD31-4B8C-83A1-F6EECF244321}">
                <p14:modId xmlns:p14="http://schemas.microsoft.com/office/powerpoint/2010/main" val="3744528686"/>
              </p:ext>
            </p:extLst>
          </p:nvPr>
        </p:nvGraphicFramePr>
        <p:xfrm>
          <a:off x="-5658710" y="1437227"/>
          <a:ext cx="5658710" cy="370627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48979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2" name="TextBox 1">
            <a:extLst>
              <a:ext uri="{FF2B5EF4-FFF2-40B4-BE49-F238E27FC236}">
                <a16:creationId xmlns:a16="http://schemas.microsoft.com/office/drawing/2014/main" id="{66C7CB03-1549-48E0-90E2-5584A32BF7A1}"/>
              </a:ext>
            </a:extLst>
          </p:cNvPr>
          <p:cNvSpPr txBox="1"/>
          <p:nvPr/>
        </p:nvSpPr>
        <p:spPr>
          <a:xfrm>
            <a:off x="561860" y="290706"/>
            <a:ext cx="8020279" cy="523220"/>
          </a:xfrm>
          <a:prstGeom prst="rect">
            <a:avLst/>
          </a:prstGeom>
          <a:noFill/>
        </p:spPr>
        <p:txBody>
          <a:bodyPr wrap="square" rtlCol="0">
            <a:spAutoFit/>
          </a:bodyPr>
          <a:lstStyle/>
          <a:p>
            <a:r>
              <a:rPr lang="en-US" b="1" dirty="0">
                <a:solidFill>
                  <a:schemeClr val="dk1"/>
                </a:solidFill>
                <a:latin typeface="Livvic"/>
              </a:rPr>
              <a:t>10. Is there any relationship between district investments, vehicles sales and stamps revenue within the same district between FY 2021 and 2022?</a:t>
            </a:r>
            <a:endParaRPr lang="en-IN" b="1" dirty="0">
              <a:solidFill>
                <a:schemeClr val="dk1"/>
              </a:solidFill>
              <a:latin typeface="Livvic"/>
              <a:sym typeface="Livvic"/>
            </a:endParaRPr>
          </a:p>
        </p:txBody>
      </p:sp>
      <p:sp>
        <p:nvSpPr>
          <p:cNvPr id="9" name="Google Shape;357;p39">
            <a:extLst>
              <a:ext uri="{FF2B5EF4-FFF2-40B4-BE49-F238E27FC236}">
                <a16:creationId xmlns:a16="http://schemas.microsoft.com/office/drawing/2014/main" id="{9D9D99C4-A122-4C14-80D0-47287BC0CA63}"/>
              </a:ext>
            </a:extLst>
          </p:cNvPr>
          <p:cNvSpPr txBox="1">
            <a:spLocks/>
          </p:cNvSpPr>
          <p:nvPr/>
        </p:nvSpPr>
        <p:spPr>
          <a:xfrm>
            <a:off x="6070294" y="1965579"/>
            <a:ext cx="2699132" cy="262845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b="1" dirty="0">
                <a:solidFill>
                  <a:schemeClr val="dk1"/>
                </a:solidFill>
                <a:latin typeface="Livvic"/>
              </a:rPr>
              <a:t>District Investment and Stamp Revenue</a:t>
            </a:r>
            <a:endParaRPr lang="en-US" sz="1200" dirty="0">
              <a:solidFill>
                <a:schemeClr val="dk1"/>
              </a:solidFill>
              <a:latin typeface="Livvic"/>
            </a:endParaRPr>
          </a:p>
          <a:p>
            <a:pPr algn="l"/>
            <a:endParaRPr lang="en-US" sz="1200" dirty="0">
              <a:solidFill>
                <a:schemeClr val="dk1"/>
              </a:solidFill>
              <a:latin typeface="Livvic"/>
            </a:endParaRPr>
          </a:p>
          <a:p>
            <a:pPr algn="l"/>
            <a:r>
              <a:rPr lang="en-US" sz="1200" dirty="0">
                <a:solidFill>
                  <a:schemeClr val="dk1"/>
                </a:solidFill>
                <a:latin typeface="Livvic"/>
              </a:rPr>
              <a:t> A </a:t>
            </a:r>
            <a:r>
              <a:rPr lang="en-US" sz="1200" dirty="0">
                <a:solidFill>
                  <a:schemeClr val="accent4">
                    <a:lumMod val="60000"/>
                    <a:lumOff val="40000"/>
                  </a:schemeClr>
                </a:solidFill>
                <a:latin typeface="Livvic"/>
              </a:rPr>
              <a:t>linear relationship </a:t>
            </a:r>
            <a:r>
              <a:rPr lang="en-US" sz="1200" dirty="0">
                <a:solidFill>
                  <a:schemeClr val="dk1"/>
                </a:solidFill>
                <a:latin typeface="Livvic"/>
              </a:rPr>
              <a:t>is observed between district investments and stamp revenue. As investments in a district increase, stamp revenue also tends to increase. This suggests that economic activity and investments have a positive impact on stamp revenue generation</a:t>
            </a:r>
            <a:r>
              <a:rPr lang="en-US" sz="1600" b="0" i="0" dirty="0">
                <a:solidFill>
                  <a:srgbClr val="D1D5DB"/>
                </a:solidFill>
                <a:effectLst/>
                <a:latin typeface="Söhne"/>
              </a:rPr>
              <a:t>.</a:t>
            </a:r>
            <a:endParaRPr lang="en-US" sz="1200" dirty="0">
              <a:solidFill>
                <a:schemeClr val="dk1"/>
              </a:solidFill>
              <a:latin typeface="Livvic"/>
            </a:endParaRPr>
          </a:p>
        </p:txBody>
      </p:sp>
      <p:graphicFrame>
        <p:nvGraphicFramePr>
          <p:cNvPr id="6" name="Chart 5">
            <a:extLst>
              <a:ext uri="{FF2B5EF4-FFF2-40B4-BE49-F238E27FC236}">
                <a16:creationId xmlns:a16="http://schemas.microsoft.com/office/drawing/2014/main" id="{4433D222-99EB-4739-9AB3-433442E24E53}"/>
              </a:ext>
            </a:extLst>
          </p:cNvPr>
          <p:cNvGraphicFramePr>
            <a:graphicFrameLocks/>
          </p:cNvGraphicFramePr>
          <p:nvPr/>
        </p:nvGraphicFramePr>
        <p:xfrm>
          <a:off x="411584" y="1282533"/>
          <a:ext cx="5658710" cy="370627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041851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2" name="TextBox 1">
            <a:extLst>
              <a:ext uri="{FF2B5EF4-FFF2-40B4-BE49-F238E27FC236}">
                <a16:creationId xmlns:a16="http://schemas.microsoft.com/office/drawing/2014/main" id="{66C7CB03-1549-48E0-90E2-5584A32BF7A1}"/>
              </a:ext>
            </a:extLst>
          </p:cNvPr>
          <p:cNvSpPr txBox="1"/>
          <p:nvPr/>
        </p:nvSpPr>
        <p:spPr>
          <a:xfrm>
            <a:off x="561860" y="257655"/>
            <a:ext cx="8020279" cy="523220"/>
          </a:xfrm>
          <a:prstGeom prst="rect">
            <a:avLst/>
          </a:prstGeom>
          <a:noFill/>
        </p:spPr>
        <p:txBody>
          <a:bodyPr wrap="square" rtlCol="0">
            <a:spAutoFit/>
          </a:bodyPr>
          <a:lstStyle/>
          <a:p>
            <a:r>
              <a:rPr lang="en-US" b="1" dirty="0">
                <a:solidFill>
                  <a:schemeClr val="dk1"/>
                </a:solidFill>
                <a:latin typeface="Livvic"/>
              </a:rPr>
              <a:t>10. Is there any relationship between district investments, vehicles sales and stamps revenue within the same district between FY 2021 and 2022?</a:t>
            </a:r>
            <a:endParaRPr lang="en-IN" b="1" dirty="0">
              <a:solidFill>
                <a:schemeClr val="dk1"/>
              </a:solidFill>
              <a:latin typeface="Livvic"/>
              <a:sym typeface="Livvic"/>
            </a:endParaRPr>
          </a:p>
        </p:txBody>
      </p:sp>
      <p:sp>
        <p:nvSpPr>
          <p:cNvPr id="9" name="Google Shape;357;p39">
            <a:extLst>
              <a:ext uri="{FF2B5EF4-FFF2-40B4-BE49-F238E27FC236}">
                <a16:creationId xmlns:a16="http://schemas.microsoft.com/office/drawing/2014/main" id="{9D9D99C4-A122-4C14-80D0-47287BC0CA63}"/>
              </a:ext>
            </a:extLst>
          </p:cNvPr>
          <p:cNvSpPr txBox="1">
            <a:spLocks/>
          </p:cNvSpPr>
          <p:nvPr/>
        </p:nvSpPr>
        <p:spPr>
          <a:xfrm>
            <a:off x="9708844" y="1257522"/>
            <a:ext cx="2699132" cy="262845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b="1" dirty="0">
                <a:solidFill>
                  <a:schemeClr val="dk1"/>
                </a:solidFill>
                <a:latin typeface="Livvic"/>
              </a:rPr>
              <a:t>District Investment and Vehicle Sales</a:t>
            </a:r>
            <a:r>
              <a:rPr lang="en-US" sz="1200" dirty="0">
                <a:solidFill>
                  <a:schemeClr val="dk1"/>
                </a:solidFill>
                <a:latin typeface="Livvic"/>
              </a:rPr>
              <a:t>: While there may be some correlation between district investments and vehicle sales, it's not necessarily a linear relationship. Other factors </a:t>
            </a:r>
            <a:r>
              <a:rPr lang="en-US" sz="1200" dirty="0">
                <a:solidFill>
                  <a:schemeClr val="accent4">
                    <a:lumMod val="60000"/>
                    <a:lumOff val="40000"/>
                  </a:schemeClr>
                </a:solidFill>
                <a:latin typeface="Livvic"/>
              </a:rPr>
              <a:t>like consumer preferences, infrastructure development, and economic conditions</a:t>
            </a:r>
            <a:r>
              <a:rPr lang="en-US" sz="1200" dirty="0">
                <a:solidFill>
                  <a:schemeClr val="dk1"/>
                </a:solidFill>
                <a:latin typeface="Livvic"/>
              </a:rPr>
              <a:t> can also influence vehicle sales.</a:t>
            </a:r>
          </a:p>
          <a:p>
            <a:pPr algn="l"/>
            <a:r>
              <a:rPr lang="en-US" sz="1200" dirty="0">
                <a:solidFill>
                  <a:schemeClr val="dk1"/>
                </a:solidFill>
                <a:latin typeface="Livvic"/>
              </a:rPr>
              <a:t>In the case of </a:t>
            </a:r>
            <a:r>
              <a:rPr lang="en-US" sz="1200" b="1" dirty="0">
                <a:solidFill>
                  <a:schemeClr val="dk1"/>
                </a:solidFill>
                <a:latin typeface="Livvic"/>
              </a:rPr>
              <a:t>Hyderabad</a:t>
            </a:r>
            <a:r>
              <a:rPr lang="en-US" sz="1200" dirty="0">
                <a:solidFill>
                  <a:schemeClr val="dk1"/>
                </a:solidFill>
                <a:latin typeface="Livvic"/>
              </a:rPr>
              <a:t>, although it </a:t>
            </a:r>
            <a:r>
              <a:rPr lang="en-US" sz="1200" dirty="0">
                <a:solidFill>
                  <a:schemeClr val="accent4">
                    <a:lumMod val="60000"/>
                    <a:lumOff val="40000"/>
                  </a:schemeClr>
                </a:solidFill>
                <a:latin typeface="Livvic"/>
              </a:rPr>
              <a:t>has lower investments </a:t>
            </a:r>
            <a:r>
              <a:rPr lang="en-US" sz="1200" dirty="0">
                <a:solidFill>
                  <a:schemeClr val="dk1"/>
                </a:solidFill>
                <a:latin typeface="Livvic"/>
              </a:rPr>
              <a:t>compared to some other districts, it may have higher vehicle sales due to various factors such as a </a:t>
            </a:r>
            <a:r>
              <a:rPr lang="en-US" sz="1200" dirty="0">
                <a:solidFill>
                  <a:schemeClr val="accent4">
                    <a:lumMod val="60000"/>
                    <a:lumOff val="40000"/>
                  </a:schemeClr>
                </a:solidFill>
                <a:latin typeface="Livvic"/>
              </a:rPr>
              <a:t>larger population, urbanization, higher income levels, and a more developed transportation infrastructure</a:t>
            </a:r>
            <a:r>
              <a:rPr lang="en-US" sz="1200" dirty="0">
                <a:solidFill>
                  <a:schemeClr val="dk1"/>
                </a:solidFill>
                <a:latin typeface="Livvic"/>
              </a:rPr>
              <a:t>. These factors can contribute to increased vehicle demand and sales.</a:t>
            </a:r>
          </a:p>
        </p:txBody>
      </p:sp>
      <p:graphicFrame>
        <p:nvGraphicFramePr>
          <p:cNvPr id="5" name="Chart 4">
            <a:extLst>
              <a:ext uri="{FF2B5EF4-FFF2-40B4-BE49-F238E27FC236}">
                <a16:creationId xmlns:a16="http://schemas.microsoft.com/office/drawing/2014/main" id="{415C6077-868F-4FD8-A353-6B3C328919BF}"/>
              </a:ext>
            </a:extLst>
          </p:cNvPr>
          <p:cNvGraphicFramePr>
            <a:graphicFrameLocks/>
          </p:cNvGraphicFramePr>
          <p:nvPr>
            <p:extLst>
              <p:ext uri="{D42A27DB-BD31-4B8C-83A1-F6EECF244321}">
                <p14:modId xmlns:p14="http://schemas.microsoft.com/office/powerpoint/2010/main" val="2763451373"/>
              </p:ext>
            </p:extLst>
          </p:nvPr>
        </p:nvGraphicFramePr>
        <p:xfrm>
          <a:off x="561860" y="5618975"/>
          <a:ext cx="5511819" cy="354806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4428543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2" name="TextBox 1">
            <a:extLst>
              <a:ext uri="{FF2B5EF4-FFF2-40B4-BE49-F238E27FC236}">
                <a16:creationId xmlns:a16="http://schemas.microsoft.com/office/drawing/2014/main" id="{66C7CB03-1549-48E0-90E2-5584A32BF7A1}"/>
              </a:ext>
            </a:extLst>
          </p:cNvPr>
          <p:cNvSpPr txBox="1"/>
          <p:nvPr/>
        </p:nvSpPr>
        <p:spPr>
          <a:xfrm>
            <a:off x="561860" y="257655"/>
            <a:ext cx="8020279" cy="523220"/>
          </a:xfrm>
          <a:prstGeom prst="rect">
            <a:avLst/>
          </a:prstGeom>
          <a:noFill/>
        </p:spPr>
        <p:txBody>
          <a:bodyPr wrap="square" rtlCol="0">
            <a:spAutoFit/>
          </a:bodyPr>
          <a:lstStyle/>
          <a:p>
            <a:r>
              <a:rPr lang="en-US" b="1" dirty="0">
                <a:solidFill>
                  <a:schemeClr val="dk1"/>
                </a:solidFill>
                <a:latin typeface="Livvic"/>
              </a:rPr>
              <a:t>10. Is there any relationship between district investments, vehicles sales and stamps revenue within the same district between FY 2021 and 2022?</a:t>
            </a:r>
            <a:endParaRPr lang="en-IN" b="1" dirty="0">
              <a:solidFill>
                <a:schemeClr val="dk1"/>
              </a:solidFill>
              <a:latin typeface="Livvic"/>
              <a:sym typeface="Livvic"/>
            </a:endParaRPr>
          </a:p>
        </p:txBody>
      </p:sp>
      <p:sp>
        <p:nvSpPr>
          <p:cNvPr id="9" name="Google Shape;357;p39">
            <a:extLst>
              <a:ext uri="{FF2B5EF4-FFF2-40B4-BE49-F238E27FC236}">
                <a16:creationId xmlns:a16="http://schemas.microsoft.com/office/drawing/2014/main" id="{9D9D99C4-A122-4C14-80D0-47287BC0CA63}"/>
              </a:ext>
            </a:extLst>
          </p:cNvPr>
          <p:cNvSpPr txBox="1">
            <a:spLocks/>
          </p:cNvSpPr>
          <p:nvPr/>
        </p:nvSpPr>
        <p:spPr>
          <a:xfrm>
            <a:off x="6070294" y="1161275"/>
            <a:ext cx="2699132" cy="262845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b="1" dirty="0">
                <a:solidFill>
                  <a:schemeClr val="dk1"/>
                </a:solidFill>
                <a:latin typeface="Livvic"/>
              </a:rPr>
              <a:t>District Investment and Vehicle Sales</a:t>
            </a:r>
            <a:r>
              <a:rPr lang="en-US" sz="1200" dirty="0">
                <a:solidFill>
                  <a:schemeClr val="dk1"/>
                </a:solidFill>
                <a:latin typeface="Livvic"/>
              </a:rPr>
              <a:t>: While there may be some correlation between district investments and vehicle sales, it's not necessarily a linear relationship. Other factors </a:t>
            </a:r>
            <a:r>
              <a:rPr lang="en-US" sz="1200" dirty="0">
                <a:solidFill>
                  <a:schemeClr val="accent4">
                    <a:lumMod val="60000"/>
                    <a:lumOff val="40000"/>
                  </a:schemeClr>
                </a:solidFill>
                <a:latin typeface="Livvic"/>
              </a:rPr>
              <a:t>like consumer preferences, infrastructure development, and economic conditions</a:t>
            </a:r>
            <a:r>
              <a:rPr lang="en-US" sz="1200" dirty="0">
                <a:solidFill>
                  <a:schemeClr val="dk1"/>
                </a:solidFill>
                <a:latin typeface="Livvic"/>
              </a:rPr>
              <a:t> can also influence vehicle sales.</a:t>
            </a:r>
          </a:p>
          <a:p>
            <a:pPr algn="l"/>
            <a:r>
              <a:rPr lang="en-US" sz="1200" dirty="0">
                <a:solidFill>
                  <a:schemeClr val="dk1"/>
                </a:solidFill>
                <a:latin typeface="Livvic"/>
              </a:rPr>
              <a:t>In the case of </a:t>
            </a:r>
            <a:r>
              <a:rPr lang="en-US" sz="1200" b="1" dirty="0">
                <a:solidFill>
                  <a:schemeClr val="dk1"/>
                </a:solidFill>
                <a:latin typeface="Livvic"/>
              </a:rPr>
              <a:t>Hyderabad</a:t>
            </a:r>
            <a:r>
              <a:rPr lang="en-US" sz="1200" dirty="0">
                <a:solidFill>
                  <a:schemeClr val="dk1"/>
                </a:solidFill>
                <a:latin typeface="Livvic"/>
              </a:rPr>
              <a:t>, although it </a:t>
            </a:r>
            <a:r>
              <a:rPr lang="en-US" sz="1200" dirty="0">
                <a:solidFill>
                  <a:schemeClr val="accent4">
                    <a:lumMod val="60000"/>
                    <a:lumOff val="40000"/>
                  </a:schemeClr>
                </a:solidFill>
                <a:latin typeface="Livvic"/>
              </a:rPr>
              <a:t>has lower investments </a:t>
            </a:r>
            <a:r>
              <a:rPr lang="en-US" sz="1200" dirty="0">
                <a:solidFill>
                  <a:schemeClr val="dk1"/>
                </a:solidFill>
                <a:latin typeface="Livvic"/>
              </a:rPr>
              <a:t>compared to some other districts, it may have higher vehicle sales due to various factors such as a </a:t>
            </a:r>
            <a:r>
              <a:rPr lang="en-US" sz="1200" dirty="0">
                <a:solidFill>
                  <a:schemeClr val="accent4">
                    <a:lumMod val="60000"/>
                    <a:lumOff val="40000"/>
                  </a:schemeClr>
                </a:solidFill>
                <a:latin typeface="Livvic"/>
              </a:rPr>
              <a:t>larger population, urbanization, higher income levels, and a more developed transportation infrastructure</a:t>
            </a:r>
            <a:r>
              <a:rPr lang="en-US" sz="1200" dirty="0">
                <a:solidFill>
                  <a:schemeClr val="dk1"/>
                </a:solidFill>
                <a:latin typeface="Livvic"/>
              </a:rPr>
              <a:t>. These factors can contribute to increased vehicle demand and sales.</a:t>
            </a:r>
          </a:p>
        </p:txBody>
      </p:sp>
      <p:graphicFrame>
        <p:nvGraphicFramePr>
          <p:cNvPr id="5" name="Chart 4">
            <a:extLst>
              <a:ext uri="{FF2B5EF4-FFF2-40B4-BE49-F238E27FC236}">
                <a16:creationId xmlns:a16="http://schemas.microsoft.com/office/drawing/2014/main" id="{415C6077-868F-4FD8-A353-6B3C328919BF}"/>
              </a:ext>
            </a:extLst>
          </p:cNvPr>
          <p:cNvGraphicFramePr>
            <a:graphicFrameLocks/>
          </p:cNvGraphicFramePr>
          <p:nvPr/>
        </p:nvGraphicFramePr>
        <p:xfrm>
          <a:off x="374574" y="1161275"/>
          <a:ext cx="5511819" cy="354806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1685965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2" name="TextBox 1">
            <a:extLst>
              <a:ext uri="{FF2B5EF4-FFF2-40B4-BE49-F238E27FC236}">
                <a16:creationId xmlns:a16="http://schemas.microsoft.com/office/drawing/2014/main" id="{66C7CB03-1549-48E0-90E2-5584A32BF7A1}"/>
              </a:ext>
            </a:extLst>
          </p:cNvPr>
          <p:cNvSpPr txBox="1"/>
          <p:nvPr/>
        </p:nvSpPr>
        <p:spPr>
          <a:xfrm>
            <a:off x="793215" y="918574"/>
            <a:ext cx="8020279" cy="369332"/>
          </a:xfrm>
          <a:prstGeom prst="rect">
            <a:avLst/>
          </a:prstGeom>
          <a:noFill/>
        </p:spPr>
        <p:txBody>
          <a:bodyPr wrap="square" rtlCol="0">
            <a:spAutoFit/>
          </a:bodyPr>
          <a:lstStyle/>
          <a:p>
            <a:r>
              <a:rPr lang="en-US" sz="1800" b="1" dirty="0">
                <a:solidFill>
                  <a:schemeClr val="dk1"/>
                </a:solidFill>
                <a:latin typeface="Livvic"/>
                <a:sym typeface="Livvic"/>
              </a:rPr>
              <a:t>Note :</a:t>
            </a:r>
            <a:endParaRPr lang="en-IN" sz="1800" b="1" dirty="0">
              <a:solidFill>
                <a:schemeClr val="dk1"/>
              </a:solidFill>
              <a:latin typeface="Livvic"/>
              <a:sym typeface="Livvic"/>
            </a:endParaRPr>
          </a:p>
        </p:txBody>
      </p:sp>
      <p:sp>
        <p:nvSpPr>
          <p:cNvPr id="9" name="Google Shape;357;p39">
            <a:extLst>
              <a:ext uri="{FF2B5EF4-FFF2-40B4-BE49-F238E27FC236}">
                <a16:creationId xmlns:a16="http://schemas.microsoft.com/office/drawing/2014/main" id="{9D9D99C4-A122-4C14-80D0-47287BC0CA63}"/>
              </a:ext>
            </a:extLst>
          </p:cNvPr>
          <p:cNvSpPr txBox="1">
            <a:spLocks/>
          </p:cNvSpPr>
          <p:nvPr/>
        </p:nvSpPr>
        <p:spPr>
          <a:xfrm>
            <a:off x="1399142" y="1365117"/>
            <a:ext cx="7304182" cy="262845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600" dirty="0">
                <a:solidFill>
                  <a:schemeClr val="dk1"/>
                </a:solidFill>
                <a:latin typeface="Livvic"/>
              </a:rPr>
              <a:t>Performing additional statistical analysis is crucial to accurately quantify and validate these relationships. It's vital to acknowledge that each district possesses distinct economic and demographic characteristics that can influence the connections between investments, vehicle sales, and stamp revenue. Hence, a comprehensive analysis, incorporating statistical modeling, becomes imperative to gain a deeper understanding of these relationships and pinpoint the unique drivers in each district.</a:t>
            </a:r>
          </a:p>
          <a:p>
            <a:pPr algn="l"/>
            <a:r>
              <a:rPr lang="en-US" sz="1600" dirty="0">
                <a:solidFill>
                  <a:schemeClr val="dk1"/>
                </a:solidFill>
                <a:latin typeface="Livvic"/>
              </a:rPr>
              <a:t>This initial observation underscores the necessity for a nuanced, data-driven approach to economic analysis and policymaking.</a:t>
            </a:r>
          </a:p>
          <a:p>
            <a:pPr algn="l"/>
            <a:endParaRPr lang="en-US" sz="1200" dirty="0">
              <a:solidFill>
                <a:schemeClr val="dk1"/>
              </a:solidFill>
              <a:latin typeface="Livvic"/>
            </a:endParaRPr>
          </a:p>
        </p:txBody>
      </p:sp>
    </p:spTree>
    <p:extLst>
      <p:ext uri="{BB962C8B-B14F-4D97-AF65-F5344CB8AC3E}">
        <p14:creationId xmlns:p14="http://schemas.microsoft.com/office/powerpoint/2010/main" val="22013238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2" name="TextBox 1">
            <a:extLst>
              <a:ext uri="{FF2B5EF4-FFF2-40B4-BE49-F238E27FC236}">
                <a16:creationId xmlns:a16="http://schemas.microsoft.com/office/drawing/2014/main" id="{66C7CB03-1549-48E0-90E2-5584A32BF7A1}"/>
              </a:ext>
            </a:extLst>
          </p:cNvPr>
          <p:cNvSpPr txBox="1"/>
          <p:nvPr/>
        </p:nvSpPr>
        <p:spPr>
          <a:xfrm>
            <a:off x="780069" y="1878637"/>
            <a:ext cx="8020279" cy="1015663"/>
          </a:xfrm>
          <a:prstGeom prst="rect">
            <a:avLst/>
          </a:prstGeom>
          <a:noFill/>
        </p:spPr>
        <p:txBody>
          <a:bodyPr wrap="square" rtlCol="0">
            <a:spAutoFit/>
          </a:bodyPr>
          <a:lstStyle/>
          <a:p>
            <a:r>
              <a:rPr lang="en-US" sz="2000" b="1" dirty="0">
                <a:solidFill>
                  <a:schemeClr val="dk1"/>
                </a:solidFill>
                <a:latin typeface="Livvic"/>
              </a:rPr>
              <a:t>11. Are there any particular sectors that have shown substantial investment in multiple districts between FY 2021 and 2022?</a:t>
            </a:r>
            <a:endParaRPr lang="en-IN" sz="2000" b="1" dirty="0">
              <a:solidFill>
                <a:schemeClr val="dk1"/>
              </a:solidFill>
              <a:latin typeface="Livvic"/>
              <a:sym typeface="Livvic"/>
            </a:endParaRPr>
          </a:p>
        </p:txBody>
      </p:sp>
      <p:graphicFrame>
        <p:nvGraphicFramePr>
          <p:cNvPr id="6" name="Chart 5">
            <a:extLst>
              <a:ext uri="{FF2B5EF4-FFF2-40B4-BE49-F238E27FC236}">
                <a16:creationId xmlns:a16="http://schemas.microsoft.com/office/drawing/2014/main" id="{077FAFCB-F533-47BD-8C1B-459B924661D9}"/>
              </a:ext>
            </a:extLst>
          </p:cNvPr>
          <p:cNvGraphicFramePr>
            <a:graphicFrameLocks/>
          </p:cNvGraphicFramePr>
          <p:nvPr>
            <p:extLst>
              <p:ext uri="{D42A27DB-BD31-4B8C-83A1-F6EECF244321}">
                <p14:modId xmlns:p14="http://schemas.microsoft.com/office/powerpoint/2010/main" val="2906797507"/>
              </p:ext>
            </p:extLst>
          </p:nvPr>
        </p:nvGraphicFramePr>
        <p:xfrm>
          <a:off x="561859" y="5496040"/>
          <a:ext cx="8020279" cy="33147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1715151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2" name="TextBox 1">
            <a:extLst>
              <a:ext uri="{FF2B5EF4-FFF2-40B4-BE49-F238E27FC236}">
                <a16:creationId xmlns:a16="http://schemas.microsoft.com/office/drawing/2014/main" id="{66C7CB03-1549-48E0-90E2-5584A32BF7A1}"/>
              </a:ext>
            </a:extLst>
          </p:cNvPr>
          <p:cNvSpPr txBox="1"/>
          <p:nvPr/>
        </p:nvSpPr>
        <p:spPr>
          <a:xfrm>
            <a:off x="561860" y="257655"/>
            <a:ext cx="8020279" cy="523220"/>
          </a:xfrm>
          <a:prstGeom prst="rect">
            <a:avLst/>
          </a:prstGeom>
          <a:noFill/>
        </p:spPr>
        <p:txBody>
          <a:bodyPr wrap="square" rtlCol="0">
            <a:spAutoFit/>
          </a:bodyPr>
          <a:lstStyle/>
          <a:p>
            <a:r>
              <a:rPr lang="en-US" b="1" dirty="0">
                <a:solidFill>
                  <a:schemeClr val="dk1"/>
                </a:solidFill>
                <a:latin typeface="Livvic"/>
              </a:rPr>
              <a:t>11. Are there any particular sectors that have shown substantial investment in multiple districts between FY 2021 and 2022?</a:t>
            </a:r>
            <a:endParaRPr lang="en-IN" b="1" dirty="0">
              <a:solidFill>
                <a:schemeClr val="dk1"/>
              </a:solidFill>
              <a:latin typeface="Livvic"/>
              <a:sym typeface="Livvic"/>
            </a:endParaRPr>
          </a:p>
        </p:txBody>
      </p:sp>
      <p:graphicFrame>
        <p:nvGraphicFramePr>
          <p:cNvPr id="6" name="Chart 5">
            <a:extLst>
              <a:ext uri="{FF2B5EF4-FFF2-40B4-BE49-F238E27FC236}">
                <a16:creationId xmlns:a16="http://schemas.microsoft.com/office/drawing/2014/main" id="{077FAFCB-F533-47BD-8C1B-459B924661D9}"/>
              </a:ext>
            </a:extLst>
          </p:cNvPr>
          <p:cNvGraphicFramePr>
            <a:graphicFrameLocks/>
          </p:cNvGraphicFramePr>
          <p:nvPr/>
        </p:nvGraphicFramePr>
        <p:xfrm>
          <a:off x="561860" y="1266940"/>
          <a:ext cx="8020279" cy="33147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9220017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C43A15C4-1CCC-42FA-BFFC-7079988DD3EC}"/>
              </a:ext>
            </a:extLst>
          </p:cNvPr>
          <p:cNvGraphicFramePr/>
          <p:nvPr>
            <p:extLst>
              <p:ext uri="{D42A27DB-BD31-4B8C-83A1-F6EECF244321}">
                <p14:modId xmlns:p14="http://schemas.microsoft.com/office/powerpoint/2010/main" val="4057010386"/>
              </p:ext>
            </p:extLst>
          </p:nvPr>
        </p:nvGraphicFramePr>
        <p:xfrm>
          <a:off x="121187" y="286438"/>
          <a:ext cx="8879594" cy="46270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91112579"/>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40"/>
        <p:cNvGrpSpPr/>
        <p:nvPr/>
      </p:nvGrpSpPr>
      <p:grpSpPr>
        <a:xfrm>
          <a:off x="0" y="0"/>
          <a:ext cx="0" cy="0"/>
          <a:chOff x="0" y="0"/>
          <a:chExt cx="0" cy="0"/>
        </a:xfrm>
      </p:grpSpPr>
      <p:sp>
        <p:nvSpPr>
          <p:cNvPr id="142" name="Google Shape;142;p26"/>
          <p:cNvSpPr/>
          <p:nvPr/>
        </p:nvSpPr>
        <p:spPr>
          <a:xfrm rot="-5400000" flipH="1">
            <a:off x="-957900" y="957900"/>
            <a:ext cx="5140800" cy="3225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6"/>
          <p:cNvSpPr txBox="1">
            <a:spLocks noGrp="1"/>
          </p:cNvSpPr>
          <p:nvPr>
            <p:ph type="ctrTitle" idx="6"/>
          </p:nvPr>
        </p:nvSpPr>
        <p:spPr>
          <a:xfrm>
            <a:off x="3521517" y="2808869"/>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dirty="0"/>
              <a:t>PRELIMINARY INSIGHTS</a:t>
            </a:r>
            <a:endParaRPr sz="1400" dirty="0"/>
          </a:p>
        </p:txBody>
      </p:sp>
      <p:sp>
        <p:nvSpPr>
          <p:cNvPr id="145" name="Google Shape;145;p26"/>
          <p:cNvSpPr txBox="1">
            <a:spLocks noGrp="1"/>
          </p:cNvSpPr>
          <p:nvPr>
            <p:ph type="title" idx="8"/>
          </p:nvPr>
        </p:nvSpPr>
        <p:spPr>
          <a:xfrm>
            <a:off x="2116525" y="2894963"/>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rPr>
              <a:t>03</a:t>
            </a:r>
            <a:endParaRPr dirty="0">
              <a:solidFill>
                <a:schemeClr val="lt1"/>
              </a:solidFill>
            </a:endParaRPr>
          </a:p>
        </p:txBody>
      </p:sp>
      <p:sp>
        <p:nvSpPr>
          <p:cNvPr id="146" name="Google Shape;146;p26"/>
          <p:cNvSpPr txBox="1">
            <a:spLocks noGrp="1"/>
          </p:cNvSpPr>
          <p:nvPr>
            <p:ph type="ctrTitle"/>
          </p:nvPr>
        </p:nvSpPr>
        <p:spPr>
          <a:xfrm>
            <a:off x="3518782" y="1112494"/>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endParaRPr sz="1400" dirty="0"/>
          </a:p>
          <a:p>
            <a:pPr marL="0" lvl="0" indent="0" algn="l" rtl="0">
              <a:spcBef>
                <a:spcPts val="0"/>
              </a:spcBef>
              <a:spcAft>
                <a:spcPts val="0"/>
              </a:spcAft>
              <a:buNone/>
            </a:pPr>
            <a:r>
              <a:rPr lang="en" sz="1400" dirty="0"/>
              <a:t>ABOUT THE PROJECT</a:t>
            </a:r>
            <a:endParaRPr sz="1400" dirty="0"/>
          </a:p>
        </p:txBody>
      </p:sp>
      <p:sp>
        <p:nvSpPr>
          <p:cNvPr id="148" name="Google Shape;148;p26"/>
          <p:cNvSpPr txBox="1">
            <a:spLocks noGrp="1"/>
          </p:cNvSpPr>
          <p:nvPr>
            <p:ph type="title" idx="2"/>
          </p:nvPr>
        </p:nvSpPr>
        <p:spPr>
          <a:xfrm>
            <a:off x="2116525" y="1225613"/>
            <a:ext cx="17391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rPr>
              <a:t>01</a:t>
            </a:r>
            <a:endParaRPr dirty="0">
              <a:solidFill>
                <a:schemeClr val="lt1"/>
              </a:solidFill>
            </a:endParaRPr>
          </a:p>
        </p:txBody>
      </p:sp>
      <p:sp>
        <p:nvSpPr>
          <p:cNvPr id="149" name="Google Shape;149;p26"/>
          <p:cNvSpPr txBox="1">
            <a:spLocks noGrp="1"/>
          </p:cNvSpPr>
          <p:nvPr>
            <p:ph type="ctrTitle" idx="3"/>
          </p:nvPr>
        </p:nvSpPr>
        <p:spPr>
          <a:xfrm>
            <a:off x="3518782" y="1961040"/>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400" dirty="0"/>
              <a:t>OBJECTIVE</a:t>
            </a:r>
            <a:endParaRPr dirty="0"/>
          </a:p>
        </p:txBody>
      </p:sp>
      <p:sp>
        <p:nvSpPr>
          <p:cNvPr id="151" name="Google Shape;151;p26"/>
          <p:cNvSpPr txBox="1">
            <a:spLocks noGrp="1"/>
          </p:cNvSpPr>
          <p:nvPr>
            <p:ph type="title" idx="5"/>
          </p:nvPr>
        </p:nvSpPr>
        <p:spPr>
          <a:xfrm>
            <a:off x="2116525" y="2060288"/>
            <a:ext cx="1615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rPr>
              <a:t>02</a:t>
            </a:r>
            <a:endParaRPr dirty="0">
              <a:solidFill>
                <a:schemeClr val="lt1"/>
              </a:solidFill>
            </a:endParaRPr>
          </a:p>
        </p:txBody>
      </p:sp>
      <p:sp>
        <p:nvSpPr>
          <p:cNvPr id="152" name="Google Shape;152;p26"/>
          <p:cNvSpPr txBox="1">
            <a:spLocks noGrp="1"/>
          </p:cNvSpPr>
          <p:nvPr>
            <p:ph type="ctrTitle" idx="13"/>
          </p:nvPr>
        </p:nvSpPr>
        <p:spPr>
          <a:xfrm>
            <a:off x="3521517" y="3656699"/>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400" dirty="0"/>
              <a:t>SECONDARY INSIGHTS</a:t>
            </a:r>
            <a:endParaRPr sz="1400" dirty="0"/>
          </a:p>
        </p:txBody>
      </p:sp>
      <p:sp>
        <p:nvSpPr>
          <p:cNvPr id="154" name="Google Shape;154;p26"/>
          <p:cNvSpPr txBox="1">
            <a:spLocks noGrp="1"/>
          </p:cNvSpPr>
          <p:nvPr>
            <p:ph type="title" idx="15"/>
          </p:nvPr>
        </p:nvSpPr>
        <p:spPr>
          <a:xfrm>
            <a:off x="2116525" y="3729638"/>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04</a:t>
            </a:r>
            <a:endParaRPr>
              <a:solidFill>
                <a:schemeClr val="lt1"/>
              </a:solidFill>
            </a:endParaRPr>
          </a:p>
        </p:txBody>
      </p:sp>
      <p:sp>
        <p:nvSpPr>
          <p:cNvPr id="141" name="Google Shape;141;p26"/>
          <p:cNvSpPr txBox="1">
            <a:spLocks noGrp="1"/>
          </p:cNvSpPr>
          <p:nvPr>
            <p:ph type="ctrTitle" idx="9"/>
          </p:nvPr>
        </p:nvSpPr>
        <p:spPr>
          <a:xfrm>
            <a:off x="469045" y="260131"/>
            <a:ext cx="228691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solidFill>
                  <a:schemeClr val="bg1"/>
                </a:solidFill>
              </a:rPr>
              <a:t>CONTENTS</a:t>
            </a:r>
            <a:endParaRPr sz="2400" dirty="0">
              <a:solidFill>
                <a:schemeClr val="bg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2" name="TextBox 1">
            <a:extLst>
              <a:ext uri="{FF2B5EF4-FFF2-40B4-BE49-F238E27FC236}">
                <a16:creationId xmlns:a16="http://schemas.microsoft.com/office/drawing/2014/main" id="{66C7CB03-1549-48E0-90E2-5584A32BF7A1}"/>
              </a:ext>
            </a:extLst>
          </p:cNvPr>
          <p:cNvSpPr txBox="1"/>
          <p:nvPr/>
        </p:nvSpPr>
        <p:spPr>
          <a:xfrm>
            <a:off x="561860" y="1925091"/>
            <a:ext cx="8020279" cy="1015663"/>
          </a:xfrm>
          <a:prstGeom prst="rect">
            <a:avLst/>
          </a:prstGeom>
          <a:noFill/>
        </p:spPr>
        <p:txBody>
          <a:bodyPr wrap="square" rtlCol="0">
            <a:spAutoFit/>
          </a:bodyPr>
          <a:lstStyle/>
          <a:p>
            <a:r>
              <a:rPr lang="en-US" sz="2000" b="1" dirty="0">
                <a:solidFill>
                  <a:schemeClr val="dk1"/>
                </a:solidFill>
                <a:latin typeface="Livvic"/>
              </a:rPr>
              <a:t>12. Can we identify any seasonal patterns or cyclicality in the investment trends for specific sectors? Do certain sectors experience higher investments during particular months?</a:t>
            </a:r>
            <a:endParaRPr lang="en-IN" sz="2000" b="1" dirty="0">
              <a:solidFill>
                <a:schemeClr val="dk1"/>
              </a:solidFill>
              <a:latin typeface="Livvic"/>
              <a:sym typeface="Livvic"/>
            </a:endParaRPr>
          </a:p>
        </p:txBody>
      </p:sp>
      <p:graphicFrame>
        <p:nvGraphicFramePr>
          <p:cNvPr id="4" name="Chart 3">
            <a:extLst>
              <a:ext uri="{FF2B5EF4-FFF2-40B4-BE49-F238E27FC236}">
                <a16:creationId xmlns:a16="http://schemas.microsoft.com/office/drawing/2014/main" id="{796F1430-8588-46C7-805A-272F6C4EB818}"/>
              </a:ext>
            </a:extLst>
          </p:cNvPr>
          <p:cNvGraphicFramePr>
            <a:graphicFrameLocks/>
          </p:cNvGraphicFramePr>
          <p:nvPr>
            <p:extLst>
              <p:ext uri="{D42A27DB-BD31-4B8C-83A1-F6EECF244321}">
                <p14:modId xmlns:p14="http://schemas.microsoft.com/office/powerpoint/2010/main" val="44057310"/>
              </p:ext>
            </p:extLst>
          </p:nvPr>
        </p:nvGraphicFramePr>
        <p:xfrm>
          <a:off x="-5734050" y="1721156"/>
          <a:ext cx="5734050" cy="2743200"/>
        </p:xfrm>
        <a:graphic>
          <a:graphicData uri="http://schemas.openxmlformats.org/drawingml/2006/chart">
            <c:chart xmlns:c="http://schemas.openxmlformats.org/drawingml/2006/chart" xmlns:r="http://schemas.openxmlformats.org/officeDocument/2006/relationships" r:id="rId3"/>
          </a:graphicData>
        </a:graphic>
      </p:graphicFrame>
      <p:sp>
        <p:nvSpPr>
          <p:cNvPr id="5" name="Google Shape;357;p39">
            <a:extLst>
              <a:ext uri="{FF2B5EF4-FFF2-40B4-BE49-F238E27FC236}">
                <a16:creationId xmlns:a16="http://schemas.microsoft.com/office/drawing/2014/main" id="{6103E4E5-67BE-4315-8FEB-3F05A77C4D2D}"/>
              </a:ext>
            </a:extLst>
          </p:cNvPr>
          <p:cNvSpPr txBox="1">
            <a:spLocks/>
          </p:cNvSpPr>
          <p:nvPr/>
        </p:nvSpPr>
        <p:spPr>
          <a:xfrm>
            <a:off x="9372830" y="2143090"/>
            <a:ext cx="2699132" cy="262845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b="1" dirty="0">
                <a:solidFill>
                  <a:schemeClr val="dk1"/>
                </a:solidFill>
                <a:latin typeface="Livvic"/>
              </a:rPr>
              <a:t>Overall Sector Investments</a:t>
            </a:r>
            <a:r>
              <a:rPr lang="en-US" sz="1200" dirty="0">
                <a:solidFill>
                  <a:schemeClr val="dk1"/>
                </a:solidFill>
                <a:latin typeface="Livvic"/>
              </a:rPr>
              <a:t>: </a:t>
            </a:r>
          </a:p>
          <a:p>
            <a:pPr algn="l"/>
            <a:r>
              <a:rPr lang="en-US" sz="1200" dirty="0">
                <a:solidFill>
                  <a:schemeClr val="accent4">
                    <a:lumMod val="60000"/>
                    <a:lumOff val="40000"/>
                  </a:schemeClr>
                </a:solidFill>
                <a:latin typeface="Livvic"/>
              </a:rPr>
              <a:t>May</a:t>
            </a:r>
            <a:r>
              <a:rPr lang="en-US" sz="1200" dirty="0">
                <a:solidFill>
                  <a:schemeClr val="dk1"/>
                </a:solidFill>
                <a:latin typeface="Livvic"/>
              </a:rPr>
              <a:t> records the </a:t>
            </a:r>
            <a:r>
              <a:rPr lang="en-US" sz="1200" dirty="0">
                <a:solidFill>
                  <a:schemeClr val="accent4">
                    <a:lumMod val="60000"/>
                    <a:lumOff val="40000"/>
                  </a:schemeClr>
                </a:solidFill>
                <a:latin typeface="Livvic"/>
              </a:rPr>
              <a:t>lowest</a:t>
            </a:r>
            <a:r>
              <a:rPr lang="en-US" sz="1200" dirty="0">
                <a:solidFill>
                  <a:schemeClr val="dk1"/>
                </a:solidFill>
                <a:latin typeface="Livvic"/>
              </a:rPr>
              <a:t> overall sector investments at 1,842.50 Crores, while </a:t>
            </a:r>
            <a:r>
              <a:rPr lang="en-US" sz="1200" dirty="0">
                <a:solidFill>
                  <a:schemeClr val="accent4">
                    <a:lumMod val="60000"/>
                    <a:lumOff val="40000"/>
                  </a:schemeClr>
                </a:solidFill>
                <a:latin typeface="Livvic"/>
              </a:rPr>
              <a:t>August stands out with the highest investments</a:t>
            </a:r>
            <a:r>
              <a:rPr lang="en-US" sz="1200" dirty="0">
                <a:solidFill>
                  <a:schemeClr val="dk1"/>
                </a:solidFill>
                <a:latin typeface="Livvic"/>
              </a:rPr>
              <a:t> at 5,102.22 Crores. This suggests a potential seasonal trend of higher investments during the </a:t>
            </a:r>
            <a:r>
              <a:rPr lang="en-US" sz="1200" dirty="0">
                <a:solidFill>
                  <a:schemeClr val="accent4">
                    <a:lumMod val="60000"/>
                    <a:lumOff val="40000"/>
                  </a:schemeClr>
                </a:solidFill>
                <a:latin typeface="Livvic"/>
              </a:rPr>
              <a:t>summer months..</a:t>
            </a:r>
          </a:p>
        </p:txBody>
      </p:sp>
    </p:spTree>
    <p:extLst>
      <p:ext uri="{BB962C8B-B14F-4D97-AF65-F5344CB8AC3E}">
        <p14:creationId xmlns:p14="http://schemas.microsoft.com/office/powerpoint/2010/main" val="13135238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2" name="TextBox 1">
            <a:extLst>
              <a:ext uri="{FF2B5EF4-FFF2-40B4-BE49-F238E27FC236}">
                <a16:creationId xmlns:a16="http://schemas.microsoft.com/office/drawing/2014/main" id="{66C7CB03-1549-48E0-90E2-5584A32BF7A1}"/>
              </a:ext>
            </a:extLst>
          </p:cNvPr>
          <p:cNvSpPr txBox="1"/>
          <p:nvPr/>
        </p:nvSpPr>
        <p:spPr>
          <a:xfrm>
            <a:off x="561860" y="257655"/>
            <a:ext cx="8020279" cy="738664"/>
          </a:xfrm>
          <a:prstGeom prst="rect">
            <a:avLst/>
          </a:prstGeom>
          <a:noFill/>
        </p:spPr>
        <p:txBody>
          <a:bodyPr wrap="square" rtlCol="0">
            <a:spAutoFit/>
          </a:bodyPr>
          <a:lstStyle/>
          <a:p>
            <a:r>
              <a:rPr lang="en-US" b="1" dirty="0">
                <a:solidFill>
                  <a:schemeClr val="dk1"/>
                </a:solidFill>
                <a:latin typeface="Livvic"/>
              </a:rPr>
              <a:t>12. Can we identify any seasonal patterns or cyclicality in the investment trends for specific sectors? Do certain sectors experience higher investments during particular months?</a:t>
            </a:r>
            <a:endParaRPr lang="en-IN" b="1" dirty="0">
              <a:solidFill>
                <a:schemeClr val="dk1"/>
              </a:solidFill>
              <a:latin typeface="Livvic"/>
              <a:sym typeface="Livvic"/>
            </a:endParaRPr>
          </a:p>
        </p:txBody>
      </p:sp>
      <p:graphicFrame>
        <p:nvGraphicFramePr>
          <p:cNvPr id="4" name="Chart 3">
            <a:extLst>
              <a:ext uri="{FF2B5EF4-FFF2-40B4-BE49-F238E27FC236}">
                <a16:creationId xmlns:a16="http://schemas.microsoft.com/office/drawing/2014/main" id="{796F1430-8588-46C7-805A-272F6C4EB818}"/>
              </a:ext>
            </a:extLst>
          </p:cNvPr>
          <p:cNvGraphicFramePr>
            <a:graphicFrameLocks/>
          </p:cNvGraphicFramePr>
          <p:nvPr/>
        </p:nvGraphicFramePr>
        <p:xfrm>
          <a:off x="561860" y="1530656"/>
          <a:ext cx="5734050" cy="2743200"/>
        </p:xfrm>
        <a:graphic>
          <a:graphicData uri="http://schemas.openxmlformats.org/drawingml/2006/chart">
            <c:chart xmlns:c="http://schemas.openxmlformats.org/drawingml/2006/chart" xmlns:r="http://schemas.openxmlformats.org/officeDocument/2006/relationships" r:id="rId3"/>
          </a:graphicData>
        </a:graphic>
      </p:graphicFrame>
      <p:sp>
        <p:nvSpPr>
          <p:cNvPr id="5" name="Google Shape;357;p39">
            <a:extLst>
              <a:ext uri="{FF2B5EF4-FFF2-40B4-BE49-F238E27FC236}">
                <a16:creationId xmlns:a16="http://schemas.microsoft.com/office/drawing/2014/main" id="{6103E4E5-67BE-4315-8FEB-3F05A77C4D2D}"/>
              </a:ext>
            </a:extLst>
          </p:cNvPr>
          <p:cNvSpPr txBox="1">
            <a:spLocks/>
          </p:cNvSpPr>
          <p:nvPr/>
        </p:nvSpPr>
        <p:spPr>
          <a:xfrm>
            <a:off x="6191480" y="2257390"/>
            <a:ext cx="2699132" cy="262845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b="1" dirty="0">
                <a:solidFill>
                  <a:schemeClr val="dk1"/>
                </a:solidFill>
                <a:latin typeface="Livvic"/>
              </a:rPr>
              <a:t>Overall Sector Investments</a:t>
            </a:r>
            <a:r>
              <a:rPr lang="en-US" sz="1200" dirty="0">
                <a:solidFill>
                  <a:schemeClr val="dk1"/>
                </a:solidFill>
                <a:latin typeface="Livvic"/>
              </a:rPr>
              <a:t>: </a:t>
            </a:r>
          </a:p>
          <a:p>
            <a:pPr algn="l"/>
            <a:r>
              <a:rPr lang="en-US" sz="1200" dirty="0">
                <a:solidFill>
                  <a:schemeClr val="accent4">
                    <a:lumMod val="60000"/>
                    <a:lumOff val="40000"/>
                  </a:schemeClr>
                </a:solidFill>
                <a:latin typeface="Livvic"/>
              </a:rPr>
              <a:t>May</a:t>
            </a:r>
            <a:r>
              <a:rPr lang="en-US" sz="1200" dirty="0">
                <a:solidFill>
                  <a:schemeClr val="dk1"/>
                </a:solidFill>
                <a:latin typeface="Livvic"/>
              </a:rPr>
              <a:t> records the </a:t>
            </a:r>
            <a:r>
              <a:rPr lang="en-US" sz="1200" dirty="0">
                <a:solidFill>
                  <a:schemeClr val="accent4">
                    <a:lumMod val="60000"/>
                    <a:lumOff val="40000"/>
                  </a:schemeClr>
                </a:solidFill>
                <a:latin typeface="Livvic"/>
              </a:rPr>
              <a:t>lowest</a:t>
            </a:r>
            <a:r>
              <a:rPr lang="en-US" sz="1200" dirty="0">
                <a:solidFill>
                  <a:schemeClr val="dk1"/>
                </a:solidFill>
                <a:latin typeface="Livvic"/>
              </a:rPr>
              <a:t> overall sector investments at 1,842.50 Crores, while </a:t>
            </a:r>
            <a:r>
              <a:rPr lang="en-US" sz="1200" dirty="0">
                <a:solidFill>
                  <a:schemeClr val="accent4">
                    <a:lumMod val="60000"/>
                    <a:lumOff val="40000"/>
                  </a:schemeClr>
                </a:solidFill>
                <a:latin typeface="Livvic"/>
              </a:rPr>
              <a:t>August stands out with the highest investments</a:t>
            </a:r>
            <a:r>
              <a:rPr lang="en-US" sz="1200" dirty="0">
                <a:solidFill>
                  <a:schemeClr val="dk1"/>
                </a:solidFill>
                <a:latin typeface="Livvic"/>
              </a:rPr>
              <a:t> at 5,102.22 Crores. This suggests a potential seasonal trend of higher investments during the </a:t>
            </a:r>
            <a:r>
              <a:rPr lang="en-US" sz="1200" dirty="0">
                <a:solidFill>
                  <a:schemeClr val="accent4">
                    <a:lumMod val="60000"/>
                    <a:lumOff val="40000"/>
                  </a:schemeClr>
                </a:solidFill>
                <a:latin typeface="Livvic"/>
              </a:rPr>
              <a:t>summer months..</a:t>
            </a:r>
          </a:p>
        </p:txBody>
      </p:sp>
    </p:spTree>
    <p:extLst>
      <p:ext uri="{BB962C8B-B14F-4D97-AF65-F5344CB8AC3E}">
        <p14:creationId xmlns:p14="http://schemas.microsoft.com/office/powerpoint/2010/main" val="16173452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1393951D-169A-411C-BA9C-D03E407DDE27}"/>
              </a:ext>
            </a:extLst>
          </p:cNvPr>
          <p:cNvGraphicFramePr/>
          <p:nvPr>
            <p:extLst>
              <p:ext uri="{D42A27DB-BD31-4B8C-83A1-F6EECF244321}">
                <p14:modId xmlns:p14="http://schemas.microsoft.com/office/powerpoint/2010/main" val="1215130878"/>
              </p:ext>
            </p:extLst>
          </p:nvPr>
        </p:nvGraphicFramePr>
        <p:xfrm>
          <a:off x="286439" y="165253"/>
          <a:ext cx="8714342" cy="47205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66616253"/>
      </p:ext>
    </p:extLst>
  </p:cSld>
  <p:clrMapOvr>
    <a:masterClrMapping/>
  </p:clrMapOvr>
  <p:transition spd="slow">
    <p:push/>
  </p:transition>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4"/>
        <p:cNvGrpSpPr/>
        <p:nvPr/>
      </p:nvGrpSpPr>
      <p:grpSpPr>
        <a:xfrm>
          <a:off x="0" y="0"/>
          <a:ext cx="0" cy="0"/>
          <a:chOff x="0" y="0"/>
          <a:chExt cx="0" cy="0"/>
        </a:xfrm>
      </p:grpSpPr>
      <p:pic>
        <p:nvPicPr>
          <p:cNvPr id="3" name="Picture 2" descr="Magnifying glass showing decling performance">
            <a:extLst>
              <a:ext uri="{FF2B5EF4-FFF2-40B4-BE49-F238E27FC236}">
                <a16:creationId xmlns:a16="http://schemas.microsoft.com/office/drawing/2014/main" id="{FF2340F7-1DF7-47F0-B34C-A5ABFCAB3915}"/>
              </a:ext>
            </a:extLst>
          </p:cNvPr>
          <p:cNvPicPr>
            <a:picLocks noChangeAspect="1"/>
          </p:cNvPicPr>
          <p:nvPr/>
        </p:nvPicPr>
        <p:blipFill>
          <a:blip r:embed="rId4">
            <a:duotone>
              <a:schemeClr val="accent5">
                <a:shade val="45000"/>
                <a:satMod val="135000"/>
              </a:schemeClr>
              <a:prstClr val="white"/>
            </a:duotone>
          </a:blip>
          <a:stretch>
            <a:fillRect/>
          </a:stretch>
        </p:blipFill>
        <p:spPr>
          <a:xfrm>
            <a:off x="-43471" y="0"/>
            <a:ext cx="7717134" cy="5143500"/>
          </a:xfrm>
          <a:prstGeom prst="rect">
            <a:avLst/>
          </a:prstGeom>
        </p:spPr>
      </p:pic>
      <p:sp>
        <p:nvSpPr>
          <p:cNvPr id="245" name="Google Shape;245;p35"/>
          <p:cNvSpPr/>
          <p:nvPr/>
        </p:nvSpPr>
        <p:spPr>
          <a:xfrm>
            <a:off x="7396225" y="25"/>
            <a:ext cx="17385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5"/>
          <p:cNvSpPr/>
          <p:nvPr/>
        </p:nvSpPr>
        <p:spPr>
          <a:xfrm>
            <a:off x="720000" y="540000"/>
            <a:ext cx="3310200" cy="1568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5"/>
          <p:cNvSpPr txBox="1">
            <a:spLocks noGrp="1"/>
          </p:cNvSpPr>
          <p:nvPr>
            <p:ph type="ctrTitle"/>
          </p:nvPr>
        </p:nvSpPr>
        <p:spPr>
          <a:xfrm>
            <a:off x="802776" y="1211420"/>
            <a:ext cx="3430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lt1"/>
                </a:solidFill>
              </a:rPr>
              <a:t>SECONDARY </a:t>
            </a:r>
            <a:br>
              <a:rPr lang="en-US" dirty="0">
                <a:solidFill>
                  <a:schemeClr val="lt1"/>
                </a:solidFill>
              </a:rPr>
            </a:br>
            <a:r>
              <a:rPr lang="en-US" dirty="0">
                <a:solidFill>
                  <a:schemeClr val="lt1"/>
                </a:solidFill>
              </a:rPr>
              <a:t>INSIGHTS</a:t>
            </a:r>
            <a:endParaRPr dirty="0">
              <a:solidFill>
                <a:schemeClr val="lt1"/>
              </a:solidFill>
            </a:endParaRPr>
          </a:p>
        </p:txBody>
      </p:sp>
      <p:sp>
        <p:nvSpPr>
          <p:cNvPr id="248" name="Google Shape;248;p35"/>
          <p:cNvSpPr txBox="1">
            <a:spLocks noGrp="1"/>
          </p:cNvSpPr>
          <p:nvPr>
            <p:ph type="title" idx="2"/>
          </p:nvPr>
        </p:nvSpPr>
        <p:spPr>
          <a:xfrm>
            <a:off x="7193449" y="251100"/>
            <a:ext cx="1738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1"/>
                </a:solidFill>
              </a:rPr>
              <a:t>04</a:t>
            </a:r>
            <a:endParaRPr dirty="0">
              <a:solidFill>
                <a:schemeClr val="lt1"/>
              </a:solidFill>
            </a:endParaRPr>
          </a:p>
        </p:txBody>
      </p:sp>
    </p:spTree>
    <p:extLst>
      <p:ext uri="{BB962C8B-B14F-4D97-AF65-F5344CB8AC3E}">
        <p14:creationId xmlns:p14="http://schemas.microsoft.com/office/powerpoint/2010/main" val="2830212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11" name="Google Shape;207;p30">
            <a:extLst>
              <a:ext uri="{FF2B5EF4-FFF2-40B4-BE49-F238E27FC236}">
                <a16:creationId xmlns:a16="http://schemas.microsoft.com/office/drawing/2014/main" id="{44E7E8A7-927C-461B-9A0C-44A1C93E6AFA}"/>
              </a:ext>
            </a:extLst>
          </p:cNvPr>
          <p:cNvSpPr/>
          <p:nvPr/>
        </p:nvSpPr>
        <p:spPr>
          <a:xfrm rot="-5400000">
            <a:off x="4284283" y="-3137620"/>
            <a:ext cx="487499" cy="7036765"/>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9"/>
          <p:cNvSpPr txBox="1">
            <a:spLocks noGrp="1"/>
          </p:cNvSpPr>
          <p:nvPr>
            <p:ph type="subTitle" idx="1"/>
          </p:nvPr>
        </p:nvSpPr>
        <p:spPr>
          <a:xfrm>
            <a:off x="4286964" y="1503290"/>
            <a:ext cx="375945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1" i="0" dirty="0">
                <a:solidFill>
                  <a:schemeClr val="tx1">
                    <a:lumMod val="60000"/>
                    <a:lumOff val="40000"/>
                  </a:schemeClr>
                </a:solidFill>
                <a:effectLst/>
                <a:latin typeface="Livvic" panose="020B0604020202020204" charset="0"/>
              </a:rPr>
              <a:t>Justification</a:t>
            </a:r>
            <a:r>
              <a:rPr lang="en-US" sz="1100" b="0" i="0" dirty="0">
                <a:solidFill>
                  <a:schemeClr val="tx1">
                    <a:lumMod val="60000"/>
                    <a:lumOff val="40000"/>
                  </a:schemeClr>
                </a:solidFill>
                <a:effectLst/>
                <a:latin typeface="Livvic" panose="020B0604020202020204" charset="0"/>
              </a:rPr>
              <a:t>: As the capital and economic hub of Telangana, Hyderabad offers the most significant opportunities for commercial property investment. It has a robust </a:t>
            </a:r>
            <a:r>
              <a:rPr lang="en-US" sz="1100" b="0" i="0" dirty="0">
                <a:solidFill>
                  <a:schemeClr val="accent4">
                    <a:lumMod val="60000"/>
                    <a:lumOff val="40000"/>
                  </a:schemeClr>
                </a:solidFill>
                <a:effectLst/>
                <a:latin typeface="Livvic" panose="020B0604020202020204" charset="0"/>
              </a:rPr>
              <a:t>IT sector, a growing startup ecosystem, and a diverse economy</a:t>
            </a:r>
            <a:r>
              <a:rPr lang="en-US" sz="1100" b="0" i="0" dirty="0">
                <a:solidFill>
                  <a:schemeClr val="tx1">
                    <a:lumMod val="60000"/>
                    <a:lumOff val="40000"/>
                  </a:schemeClr>
                </a:solidFill>
                <a:effectLst/>
                <a:latin typeface="Livvic" panose="020B0604020202020204" charset="0"/>
              </a:rPr>
              <a:t>. The city's connectivity, business-friendly policies, and availability of skilled talent make it a prime choice for investors.</a:t>
            </a:r>
            <a:endParaRPr sz="1100" dirty="0">
              <a:solidFill>
                <a:schemeClr val="tx1">
                  <a:lumMod val="60000"/>
                  <a:lumOff val="40000"/>
                </a:schemeClr>
              </a:solidFill>
              <a:latin typeface="Livvic" panose="020B0604020202020204" charset="0"/>
            </a:endParaRPr>
          </a:p>
        </p:txBody>
      </p:sp>
      <p:sp>
        <p:nvSpPr>
          <p:cNvPr id="358" name="Google Shape;358;p39"/>
          <p:cNvSpPr txBox="1">
            <a:spLocks noGrp="1"/>
          </p:cNvSpPr>
          <p:nvPr>
            <p:ph type="subTitle" idx="2"/>
          </p:nvPr>
        </p:nvSpPr>
        <p:spPr>
          <a:xfrm>
            <a:off x="3820073" y="3572277"/>
            <a:ext cx="4372890" cy="1112400"/>
          </a:xfrm>
          <a:prstGeom prst="rect">
            <a:avLst/>
          </a:prstGeom>
        </p:spPr>
        <p:txBody>
          <a:bodyPr spcFirstLastPara="1" wrap="square" lIns="91425" tIns="91425" rIns="91425" bIns="91425" anchor="t" anchorCtr="0">
            <a:noAutofit/>
          </a:bodyPr>
          <a:lstStyle/>
          <a:p>
            <a:pPr marL="457200" lvl="1" indent="0" algn="l"/>
            <a:r>
              <a:rPr lang="en-US" sz="1100" b="1" dirty="0">
                <a:solidFill>
                  <a:schemeClr val="tx1">
                    <a:lumMod val="60000"/>
                    <a:lumOff val="40000"/>
                  </a:schemeClr>
                </a:solidFill>
                <a:latin typeface="Livvic" panose="020B0604020202020204" charset="0"/>
              </a:rPr>
              <a:t>Justification</a:t>
            </a:r>
            <a:r>
              <a:rPr lang="en-US" sz="1100" dirty="0">
                <a:solidFill>
                  <a:schemeClr val="tx1">
                    <a:lumMod val="60000"/>
                    <a:lumOff val="40000"/>
                  </a:schemeClr>
                </a:solidFill>
                <a:latin typeface="Livvic" panose="020B0604020202020204" charset="0"/>
              </a:rPr>
              <a:t>: Rangareddy, adjacent to Hyderabad, benefits from the capital's economic spill-over. It has witnessed significant </a:t>
            </a:r>
            <a:r>
              <a:rPr lang="en-US" sz="1100" dirty="0">
                <a:solidFill>
                  <a:schemeClr val="accent4">
                    <a:lumMod val="60000"/>
                    <a:lumOff val="40000"/>
                  </a:schemeClr>
                </a:solidFill>
                <a:latin typeface="Livvic" panose="020B0604020202020204" charset="0"/>
              </a:rPr>
              <a:t>industrial and infrastructure development, making it an attractive location for businesses</a:t>
            </a:r>
            <a:r>
              <a:rPr lang="en-US" sz="1100" dirty="0">
                <a:solidFill>
                  <a:schemeClr val="tx1">
                    <a:lumMod val="60000"/>
                    <a:lumOff val="40000"/>
                  </a:schemeClr>
                </a:solidFill>
                <a:latin typeface="Livvic" panose="020B0604020202020204" charset="0"/>
              </a:rPr>
              <a:t>. Proximity to Hyderabad and its well-developed transportation networks enhance its commercial appeal.</a:t>
            </a:r>
          </a:p>
          <a:p>
            <a:br>
              <a:rPr lang="en-US" sz="1100" dirty="0"/>
            </a:br>
            <a:endParaRPr sz="1100" dirty="0"/>
          </a:p>
        </p:txBody>
      </p:sp>
      <p:sp>
        <p:nvSpPr>
          <p:cNvPr id="359" name="Google Shape;359;p39"/>
          <p:cNvSpPr txBox="1">
            <a:spLocks noGrp="1"/>
          </p:cNvSpPr>
          <p:nvPr>
            <p:ph type="ctrTitle"/>
          </p:nvPr>
        </p:nvSpPr>
        <p:spPr>
          <a:xfrm>
            <a:off x="4286964" y="1118390"/>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b="1" i="0" dirty="0">
                <a:effectLst/>
                <a:latin typeface="Livvic" panose="020B0604020202020204" charset="0"/>
              </a:rPr>
              <a:t>Hyderabad</a:t>
            </a:r>
            <a:endParaRPr dirty="0">
              <a:solidFill>
                <a:srgbClr val="FFFFFF"/>
              </a:solidFill>
              <a:latin typeface="Livvic" panose="020B0604020202020204" charset="0"/>
            </a:endParaRPr>
          </a:p>
        </p:txBody>
      </p:sp>
      <p:sp>
        <p:nvSpPr>
          <p:cNvPr id="360" name="Google Shape;360;p39"/>
          <p:cNvSpPr txBox="1">
            <a:spLocks noGrp="1"/>
          </p:cNvSpPr>
          <p:nvPr>
            <p:ph type="ctrTitle" idx="3"/>
          </p:nvPr>
        </p:nvSpPr>
        <p:spPr>
          <a:xfrm>
            <a:off x="4286964" y="3255311"/>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b="1" i="0" dirty="0">
                <a:effectLst/>
                <a:latin typeface="Livvic" panose="020B0604020202020204" charset="0"/>
              </a:rPr>
              <a:t>Rangareddy</a:t>
            </a:r>
            <a:endParaRPr dirty="0">
              <a:solidFill>
                <a:srgbClr val="FFFFFF"/>
              </a:solidFill>
              <a:latin typeface="Livvic" panose="020B0604020202020204" charset="0"/>
            </a:endParaRPr>
          </a:p>
        </p:txBody>
      </p:sp>
      <p:sp>
        <p:nvSpPr>
          <p:cNvPr id="361" name="Google Shape;361;p39"/>
          <p:cNvSpPr/>
          <p:nvPr/>
        </p:nvSpPr>
        <p:spPr>
          <a:xfrm>
            <a:off x="2595381" y="940035"/>
            <a:ext cx="159300" cy="1867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 name="Google Shape;362;p39"/>
          <p:cNvSpPr/>
          <p:nvPr/>
        </p:nvSpPr>
        <p:spPr>
          <a:xfrm>
            <a:off x="2595381" y="3025372"/>
            <a:ext cx="159300" cy="1867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19204341-4632-41FF-9568-0724D8E7A65F}"/>
              </a:ext>
            </a:extLst>
          </p:cNvPr>
          <p:cNvSpPr>
            <a:spLocks noGrp="1"/>
          </p:cNvSpPr>
          <p:nvPr>
            <p:ph type="ctrTitle" idx="4"/>
          </p:nvPr>
        </p:nvSpPr>
        <p:spPr>
          <a:xfrm>
            <a:off x="155812" y="162149"/>
            <a:ext cx="8832375" cy="487500"/>
          </a:xfrm>
        </p:spPr>
        <p:txBody>
          <a:bodyPr/>
          <a:lstStyle/>
          <a:p>
            <a:pPr algn="ctr"/>
            <a:r>
              <a:rPr lang="en-US" sz="1800" i="0" dirty="0">
                <a:solidFill>
                  <a:schemeClr val="bg1"/>
                </a:solidFill>
                <a:effectLst/>
                <a:latin typeface="Livvic" panose="020B0604020202020204" charset="0"/>
              </a:rPr>
              <a:t>Top 5 districts to buy commercial properties in Telangana</a:t>
            </a:r>
            <a:endParaRPr lang="en-IN" sz="1800" dirty="0">
              <a:solidFill>
                <a:schemeClr val="bg1"/>
              </a:solidFill>
              <a:latin typeface="Livvic" panose="020B0604020202020204" charset="0"/>
            </a:endParaRPr>
          </a:p>
        </p:txBody>
      </p:sp>
      <p:pic>
        <p:nvPicPr>
          <p:cNvPr id="7" name="Picture 6">
            <a:extLst>
              <a:ext uri="{FF2B5EF4-FFF2-40B4-BE49-F238E27FC236}">
                <a16:creationId xmlns:a16="http://schemas.microsoft.com/office/drawing/2014/main" id="{0CF8D51D-2C89-4BC0-9A0C-0FEBE2C54121}"/>
              </a:ext>
            </a:extLst>
          </p:cNvPr>
          <p:cNvPicPr>
            <a:picLocks noChangeAspect="1"/>
          </p:cNvPicPr>
          <p:nvPr/>
        </p:nvPicPr>
        <p:blipFill>
          <a:blip r:embed="rId3"/>
          <a:stretch>
            <a:fillRect/>
          </a:stretch>
        </p:blipFill>
        <p:spPr>
          <a:xfrm>
            <a:off x="14813" y="945052"/>
            <a:ext cx="2590425" cy="1867500"/>
          </a:xfrm>
          <a:prstGeom prst="rect">
            <a:avLst/>
          </a:prstGeom>
        </p:spPr>
      </p:pic>
      <p:pic>
        <p:nvPicPr>
          <p:cNvPr id="9" name="Picture 8">
            <a:extLst>
              <a:ext uri="{FF2B5EF4-FFF2-40B4-BE49-F238E27FC236}">
                <a16:creationId xmlns:a16="http://schemas.microsoft.com/office/drawing/2014/main" id="{C99D39D6-6B19-421C-A824-1C89F98504E3}"/>
              </a:ext>
            </a:extLst>
          </p:cNvPr>
          <p:cNvPicPr>
            <a:picLocks noChangeAspect="1"/>
          </p:cNvPicPr>
          <p:nvPr/>
        </p:nvPicPr>
        <p:blipFill>
          <a:blip r:embed="rId4"/>
          <a:stretch>
            <a:fillRect/>
          </a:stretch>
        </p:blipFill>
        <p:spPr>
          <a:xfrm>
            <a:off x="-1" y="3007476"/>
            <a:ext cx="2605239" cy="18675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7" name="Google Shape;357;p39"/>
          <p:cNvSpPr txBox="1">
            <a:spLocks noGrp="1"/>
          </p:cNvSpPr>
          <p:nvPr>
            <p:ph type="subTitle" idx="1"/>
          </p:nvPr>
        </p:nvSpPr>
        <p:spPr>
          <a:xfrm>
            <a:off x="4167436" y="1301675"/>
            <a:ext cx="375945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1" dirty="0">
                <a:solidFill>
                  <a:schemeClr val="tx1">
                    <a:lumMod val="60000"/>
                    <a:lumOff val="40000"/>
                  </a:schemeClr>
                </a:solidFill>
                <a:latin typeface="Livvic" panose="020B0604020202020204" charset="0"/>
              </a:rPr>
              <a:t>Justification</a:t>
            </a:r>
            <a:r>
              <a:rPr lang="en-US" sz="1100" dirty="0">
                <a:solidFill>
                  <a:schemeClr val="tx1">
                    <a:lumMod val="60000"/>
                    <a:lumOff val="40000"/>
                  </a:schemeClr>
                </a:solidFill>
                <a:latin typeface="Livvic" panose="020B0604020202020204" charset="0"/>
              </a:rPr>
              <a:t>: This district has shown </a:t>
            </a:r>
            <a:r>
              <a:rPr lang="en-US" sz="1100" dirty="0">
                <a:solidFill>
                  <a:schemeClr val="accent4">
                    <a:lumMod val="60000"/>
                    <a:lumOff val="40000"/>
                  </a:schemeClr>
                </a:solidFill>
                <a:latin typeface="Livvic" panose="020B0604020202020204" charset="0"/>
              </a:rPr>
              <a:t>considerable growth in recent years</a:t>
            </a:r>
            <a:r>
              <a:rPr lang="en-US" sz="1100" dirty="0">
                <a:solidFill>
                  <a:schemeClr val="tx1">
                    <a:lumMod val="60000"/>
                    <a:lumOff val="40000"/>
                  </a:schemeClr>
                </a:solidFill>
                <a:latin typeface="Livvic" panose="020B0604020202020204" charset="0"/>
              </a:rPr>
              <a:t>, partly due to its proximity to Hyderabad and the presence of </a:t>
            </a:r>
            <a:r>
              <a:rPr lang="en-US" sz="1100" dirty="0">
                <a:solidFill>
                  <a:schemeClr val="accent4">
                    <a:lumMod val="60000"/>
                    <a:lumOff val="40000"/>
                  </a:schemeClr>
                </a:solidFill>
                <a:latin typeface="Livvic" panose="020B0604020202020204" charset="0"/>
              </a:rPr>
              <a:t>industrial zones</a:t>
            </a:r>
            <a:r>
              <a:rPr lang="en-US" sz="1100" dirty="0">
                <a:solidFill>
                  <a:schemeClr val="tx1">
                    <a:lumMod val="60000"/>
                    <a:lumOff val="40000"/>
                  </a:schemeClr>
                </a:solidFill>
                <a:latin typeface="Livvic" panose="020B0604020202020204" charset="0"/>
              </a:rPr>
              <a:t>. It offers a strategic location for businesses looking to serve both urban and suburban markets.</a:t>
            </a:r>
            <a:endParaRPr sz="1100" dirty="0">
              <a:solidFill>
                <a:schemeClr val="tx1">
                  <a:lumMod val="60000"/>
                  <a:lumOff val="40000"/>
                </a:schemeClr>
              </a:solidFill>
              <a:latin typeface="Livvic" panose="020B0604020202020204" charset="0"/>
            </a:endParaRPr>
          </a:p>
        </p:txBody>
      </p:sp>
      <p:sp>
        <p:nvSpPr>
          <p:cNvPr id="358" name="Google Shape;358;p39"/>
          <p:cNvSpPr txBox="1">
            <a:spLocks noGrp="1"/>
          </p:cNvSpPr>
          <p:nvPr>
            <p:ph type="subTitle" idx="2"/>
          </p:nvPr>
        </p:nvSpPr>
        <p:spPr>
          <a:xfrm>
            <a:off x="3730641" y="3602367"/>
            <a:ext cx="4372890" cy="1112400"/>
          </a:xfrm>
          <a:prstGeom prst="rect">
            <a:avLst/>
          </a:prstGeom>
        </p:spPr>
        <p:txBody>
          <a:bodyPr spcFirstLastPara="1" wrap="square" lIns="91425" tIns="91425" rIns="91425" bIns="91425" anchor="t" anchorCtr="0">
            <a:noAutofit/>
          </a:bodyPr>
          <a:lstStyle/>
          <a:p>
            <a:pPr marL="457200" lvl="1" indent="0" algn="l"/>
            <a:r>
              <a:rPr lang="en-US" sz="1100" b="1" dirty="0">
                <a:solidFill>
                  <a:schemeClr val="tx1">
                    <a:lumMod val="60000"/>
                    <a:lumOff val="40000"/>
                  </a:schemeClr>
                </a:solidFill>
                <a:latin typeface="Livvic" panose="020B0604020202020204" charset="0"/>
              </a:rPr>
              <a:t>Justification</a:t>
            </a:r>
            <a:r>
              <a:rPr lang="en-US" sz="1100" dirty="0">
                <a:solidFill>
                  <a:schemeClr val="tx1">
                    <a:lumMod val="60000"/>
                    <a:lumOff val="40000"/>
                  </a:schemeClr>
                </a:solidFill>
                <a:latin typeface="Livvic" panose="020B0604020202020204" charset="0"/>
              </a:rPr>
              <a:t>: Sangareddy's strategic location and connectivity to Hyderabad make it an emerging commercial hub. It has seen notable investments in infrastructure, making it an appealing choice for businesses seeking expansion opportunities.</a:t>
            </a:r>
            <a:br>
              <a:rPr lang="en-US" sz="1100" dirty="0">
                <a:solidFill>
                  <a:schemeClr val="tx1">
                    <a:lumMod val="60000"/>
                    <a:lumOff val="40000"/>
                  </a:schemeClr>
                </a:solidFill>
                <a:latin typeface="Livvic" panose="020B0604020202020204" charset="0"/>
              </a:rPr>
            </a:br>
            <a:endParaRPr sz="1100" dirty="0">
              <a:solidFill>
                <a:schemeClr val="tx1">
                  <a:lumMod val="60000"/>
                  <a:lumOff val="40000"/>
                </a:schemeClr>
              </a:solidFill>
              <a:latin typeface="Livvic" panose="020B0604020202020204" charset="0"/>
            </a:endParaRPr>
          </a:p>
        </p:txBody>
      </p:sp>
      <p:sp>
        <p:nvSpPr>
          <p:cNvPr id="359" name="Google Shape;359;p39"/>
          <p:cNvSpPr txBox="1">
            <a:spLocks noGrp="1"/>
          </p:cNvSpPr>
          <p:nvPr>
            <p:ph type="ctrTitle"/>
          </p:nvPr>
        </p:nvSpPr>
        <p:spPr>
          <a:xfrm>
            <a:off x="4167436" y="916775"/>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b="1" i="0" dirty="0">
                <a:effectLst/>
                <a:latin typeface="Livvic" panose="020B0604020202020204" charset="0"/>
              </a:rPr>
              <a:t>Medchal Malkajgiri</a:t>
            </a:r>
            <a:endParaRPr dirty="0">
              <a:solidFill>
                <a:srgbClr val="FFFFFF"/>
              </a:solidFill>
              <a:latin typeface="Livvic" panose="020B0604020202020204" charset="0"/>
            </a:endParaRPr>
          </a:p>
        </p:txBody>
      </p:sp>
      <p:sp>
        <p:nvSpPr>
          <p:cNvPr id="360" name="Google Shape;360;p39"/>
          <p:cNvSpPr txBox="1">
            <a:spLocks noGrp="1"/>
          </p:cNvSpPr>
          <p:nvPr>
            <p:ph type="ctrTitle" idx="3"/>
          </p:nvPr>
        </p:nvSpPr>
        <p:spPr>
          <a:xfrm>
            <a:off x="4167436" y="3217467"/>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b="1" i="0" dirty="0">
                <a:effectLst/>
                <a:latin typeface="Livvic" panose="020B0604020202020204" charset="0"/>
              </a:rPr>
              <a:t>Sangareddy</a:t>
            </a:r>
            <a:endParaRPr dirty="0">
              <a:solidFill>
                <a:srgbClr val="FFFFFF"/>
              </a:solidFill>
              <a:latin typeface="Livvic" panose="020B0604020202020204" charset="0"/>
            </a:endParaRPr>
          </a:p>
        </p:txBody>
      </p:sp>
      <p:sp>
        <p:nvSpPr>
          <p:cNvPr id="361" name="Google Shape;361;p39"/>
          <p:cNvSpPr/>
          <p:nvPr/>
        </p:nvSpPr>
        <p:spPr>
          <a:xfrm>
            <a:off x="2792272" y="704250"/>
            <a:ext cx="159300" cy="1867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9"/>
          <p:cNvSpPr/>
          <p:nvPr/>
        </p:nvSpPr>
        <p:spPr>
          <a:xfrm>
            <a:off x="2805151" y="3024889"/>
            <a:ext cx="159300" cy="1867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9ACBBD52-A0DC-48A7-A631-87D7553A1F06}"/>
              </a:ext>
            </a:extLst>
          </p:cNvPr>
          <p:cNvPicPr>
            <a:picLocks noChangeAspect="1"/>
          </p:cNvPicPr>
          <p:nvPr/>
        </p:nvPicPr>
        <p:blipFill>
          <a:blip r:embed="rId3"/>
          <a:stretch>
            <a:fillRect/>
          </a:stretch>
        </p:blipFill>
        <p:spPr>
          <a:xfrm>
            <a:off x="0" y="701361"/>
            <a:ext cx="2805151" cy="1867500"/>
          </a:xfrm>
          <a:prstGeom prst="rect">
            <a:avLst/>
          </a:prstGeom>
        </p:spPr>
      </p:pic>
      <p:pic>
        <p:nvPicPr>
          <p:cNvPr id="5" name="Picture 4">
            <a:extLst>
              <a:ext uri="{FF2B5EF4-FFF2-40B4-BE49-F238E27FC236}">
                <a16:creationId xmlns:a16="http://schemas.microsoft.com/office/drawing/2014/main" id="{33080FA0-56F6-4B55-BCAE-848DDBD277D7}"/>
              </a:ext>
            </a:extLst>
          </p:cNvPr>
          <p:cNvPicPr>
            <a:picLocks noChangeAspect="1"/>
          </p:cNvPicPr>
          <p:nvPr/>
        </p:nvPicPr>
        <p:blipFill>
          <a:blip r:embed="rId4"/>
          <a:stretch>
            <a:fillRect/>
          </a:stretch>
        </p:blipFill>
        <p:spPr>
          <a:xfrm>
            <a:off x="5088" y="3029423"/>
            <a:ext cx="2800063" cy="1862966"/>
          </a:xfrm>
          <a:prstGeom prst="rect">
            <a:avLst/>
          </a:prstGeom>
        </p:spPr>
      </p:pic>
    </p:spTree>
    <p:extLst>
      <p:ext uri="{BB962C8B-B14F-4D97-AF65-F5344CB8AC3E}">
        <p14:creationId xmlns:p14="http://schemas.microsoft.com/office/powerpoint/2010/main" val="25193633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7" name="Google Shape;357;p39"/>
          <p:cNvSpPr txBox="1">
            <a:spLocks noGrp="1"/>
          </p:cNvSpPr>
          <p:nvPr>
            <p:ph type="subTitle" idx="1"/>
          </p:nvPr>
        </p:nvSpPr>
        <p:spPr>
          <a:xfrm>
            <a:off x="4109550" y="1546645"/>
            <a:ext cx="3759450" cy="1112400"/>
          </a:xfrm>
          <a:prstGeom prst="rect">
            <a:avLst/>
          </a:prstGeom>
        </p:spPr>
        <p:txBody>
          <a:bodyPr spcFirstLastPara="1" wrap="square" lIns="91425" tIns="91425" rIns="91425" bIns="91425" anchor="t" anchorCtr="0">
            <a:noAutofit/>
          </a:bodyPr>
          <a:lstStyle/>
          <a:p>
            <a:pPr marL="457200" lvl="1" indent="0" algn="l"/>
            <a:r>
              <a:rPr lang="en-US" sz="1100" b="1" dirty="0">
                <a:solidFill>
                  <a:schemeClr val="tx1">
                    <a:lumMod val="60000"/>
                    <a:lumOff val="40000"/>
                  </a:schemeClr>
                </a:solidFill>
                <a:latin typeface="Livvic" panose="020B0604020202020204" charset="0"/>
              </a:rPr>
              <a:t>Justification</a:t>
            </a:r>
            <a:r>
              <a:rPr lang="en-US" sz="1100" dirty="0">
                <a:solidFill>
                  <a:schemeClr val="tx1">
                    <a:lumMod val="60000"/>
                    <a:lumOff val="40000"/>
                  </a:schemeClr>
                </a:solidFill>
                <a:latin typeface="Livvic" panose="020B0604020202020204" charset="0"/>
              </a:rPr>
              <a:t>: Mahabubnagar is gaining prominence due to its potential for industrial growth and the development of industrial corridors. Its strategic location, coupled with government incentives, could attract businesses looking for cost-effective commercial properties.</a:t>
            </a:r>
          </a:p>
          <a:p>
            <a:br>
              <a:rPr lang="en-US" sz="1100" dirty="0"/>
            </a:br>
            <a:endParaRPr sz="1100" dirty="0">
              <a:solidFill>
                <a:schemeClr val="tx1">
                  <a:lumMod val="60000"/>
                  <a:lumOff val="40000"/>
                </a:schemeClr>
              </a:solidFill>
              <a:latin typeface="Livvic" panose="020B0604020202020204" charset="0"/>
            </a:endParaRPr>
          </a:p>
        </p:txBody>
      </p:sp>
      <p:sp>
        <p:nvSpPr>
          <p:cNvPr id="359" name="Google Shape;359;p39"/>
          <p:cNvSpPr txBox="1">
            <a:spLocks noGrp="1"/>
          </p:cNvSpPr>
          <p:nvPr>
            <p:ph type="ctrTitle"/>
          </p:nvPr>
        </p:nvSpPr>
        <p:spPr>
          <a:xfrm>
            <a:off x="4572000" y="1173964"/>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b="1" i="0" dirty="0">
                <a:effectLst/>
                <a:latin typeface="Livvic" panose="020B0604020202020204" charset="0"/>
              </a:rPr>
              <a:t>Mahabubnagar</a:t>
            </a:r>
            <a:endParaRPr dirty="0">
              <a:solidFill>
                <a:srgbClr val="FFFFFF"/>
              </a:solidFill>
              <a:latin typeface="Livvic" panose="020B0604020202020204" charset="0"/>
            </a:endParaRPr>
          </a:p>
        </p:txBody>
      </p:sp>
      <p:sp>
        <p:nvSpPr>
          <p:cNvPr id="361" name="Google Shape;361;p39"/>
          <p:cNvSpPr/>
          <p:nvPr/>
        </p:nvSpPr>
        <p:spPr>
          <a:xfrm>
            <a:off x="2741945" y="990445"/>
            <a:ext cx="159300" cy="1867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57;p39">
            <a:extLst>
              <a:ext uri="{FF2B5EF4-FFF2-40B4-BE49-F238E27FC236}">
                <a16:creationId xmlns:a16="http://schemas.microsoft.com/office/drawing/2014/main" id="{0CA59F9E-3255-4E50-A33F-E6100AFDF7BB}"/>
              </a:ext>
            </a:extLst>
          </p:cNvPr>
          <p:cNvSpPr txBox="1">
            <a:spLocks/>
          </p:cNvSpPr>
          <p:nvPr/>
        </p:nvSpPr>
        <p:spPr>
          <a:xfrm>
            <a:off x="0" y="3596854"/>
            <a:ext cx="8988187" cy="111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1pPr>
            <a:lvl2pPr marL="914400" marR="0" lvl="1"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2pPr>
            <a:lvl3pPr marL="1371600" marR="0" lvl="2"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3pPr>
            <a:lvl4pPr marL="1828800" marR="0" lvl="3"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4pPr>
            <a:lvl5pPr marL="2286000" marR="0" lvl="4"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5pPr>
            <a:lvl6pPr marL="2743200" marR="0" lvl="5"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6pPr>
            <a:lvl7pPr marL="3200400" marR="0" lvl="6"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7pPr>
            <a:lvl8pPr marL="3657600" marR="0" lvl="7"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8pPr>
            <a:lvl9pPr marL="4114800" marR="0" lvl="8"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9pPr>
          </a:lstStyle>
          <a:p>
            <a:pPr marL="457200" lvl="1" indent="0"/>
            <a:r>
              <a:rPr lang="en-US" sz="1100" dirty="0">
                <a:solidFill>
                  <a:schemeClr val="tx1">
                    <a:lumMod val="60000"/>
                    <a:lumOff val="40000"/>
                  </a:schemeClr>
                </a:solidFill>
                <a:latin typeface="Livvic" panose="020B0604020202020204" charset="0"/>
              </a:rPr>
              <a:t>It's important to note that the suitability of a district for commercial property investment may also depend on the specific needs and objectives of the investor. Factors like budget, industry sector, and long-term growth prospects should be considered when making an investment decision. Consulting with real estate experts and conducting thorough due diligence is advisable before making any commercial property investment.</a:t>
            </a:r>
            <a:br>
              <a:rPr lang="en-US" sz="1100" dirty="0"/>
            </a:br>
            <a:endParaRPr lang="en-US" sz="1100" dirty="0">
              <a:solidFill>
                <a:schemeClr val="tx1">
                  <a:lumMod val="60000"/>
                  <a:lumOff val="40000"/>
                </a:schemeClr>
              </a:solidFill>
              <a:latin typeface="Livvic" panose="020B0604020202020204" charset="0"/>
            </a:endParaRPr>
          </a:p>
        </p:txBody>
      </p:sp>
      <p:pic>
        <p:nvPicPr>
          <p:cNvPr id="3" name="Picture 2">
            <a:extLst>
              <a:ext uri="{FF2B5EF4-FFF2-40B4-BE49-F238E27FC236}">
                <a16:creationId xmlns:a16="http://schemas.microsoft.com/office/drawing/2014/main" id="{45EA41F7-9DEE-4EF3-9281-D1466037A46E}"/>
              </a:ext>
            </a:extLst>
          </p:cNvPr>
          <p:cNvPicPr>
            <a:picLocks noChangeAspect="1"/>
          </p:cNvPicPr>
          <p:nvPr/>
        </p:nvPicPr>
        <p:blipFill>
          <a:blip r:embed="rId3"/>
          <a:stretch>
            <a:fillRect/>
          </a:stretch>
        </p:blipFill>
        <p:spPr>
          <a:xfrm>
            <a:off x="-1" y="990446"/>
            <a:ext cx="2743201" cy="1867500"/>
          </a:xfrm>
          <a:prstGeom prst="rect">
            <a:avLst/>
          </a:prstGeom>
        </p:spPr>
      </p:pic>
    </p:spTree>
    <p:extLst>
      <p:ext uri="{BB962C8B-B14F-4D97-AF65-F5344CB8AC3E}">
        <p14:creationId xmlns:p14="http://schemas.microsoft.com/office/powerpoint/2010/main" val="2498869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7" name="Title 2">
            <a:extLst>
              <a:ext uri="{FF2B5EF4-FFF2-40B4-BE49-F238E27FC236}">
                <a16:creationId xmlns:a16="http://schemas.microsoft.com/office/drawing/2014/main" id="{95E4BF84-6599-4093-ADC5-4E7EEF1FC5EB}"/>
              </a:ext>
            </a:extLst>
          </p:cNvPr>
          <p:cNvSpPr txBox="1">
            <a:spLocks/>
          </p:cNvSpPr>
          <p:nvPr/>
        </p:nvSpPr>
        <p:spPr>
          <a:xfrm>
            <a:off x="311625" y="415579"/>
            <a:ext cx="8832375" cy="487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Livvic"/>
              <a:buNone/>
              <a:defRPr sz="24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2pPr>
            <a:lvl3pPr marR="0" lvl="2"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3pPr>
            <a:lvl4pPr marR="0" lvl="3"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4pPr>
            <a:lvl5pPr marR="0" lvl="4"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5pPr>
            <a:lvl6pPr marR="0" lvl="5"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6pPr>
            <a:lvl7pPr marR="0" lvl="6"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7pPr>
            <a:lvl8pPr marR="0" lvl="7"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8pPr>
            <a:lvl9pPr marR="0" lvl="8"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9pPr>
          </a:lstStyle>
          <a:p>
            <a:r>
              <a:rPr lang="en-US" sz="1400" dirty="0"/>
              <a:t>What significant policies or initiatives were put into effect to enhance economic growth, investments, and employment in Telangana by the current government? Can we quantify the impact of these policies using available data?</a:t>
            </a:r>
            <a:endParaRPr lang="en-IN" sz="1800" dirty="0">
              <a:solidFill>
                <a:schemeClr val="bg1">
                  <a:lumMod val="50000"/>
                </a:schemeClr>
              </a:solidFill>
              <a:latin typeface="Livvic" panose="020B0604020202020204" charset="0"/>
            </a:endParaRPr>
          </a:p>
        </p:txBody>
      </p:sp>
      <p:grpSp>
        <p:nvGrpSpPr>
          <p:cNvPr id="4" name="Group 3">
            <a:extLst>
              <a:ext uri="{FF2B5EF4-FFF2-40B4-BE49-F238E27FC236}">
                <a16:creationId xmlns:a16="http://schemas.microsoft.com/office/drawing/2014/main" id="{CAA1B3EF-0F66-4B51-9A6C-48D68EE31481}"/>
              </a:ext>
            </a:extLst>
          </p:cNvPr>
          <p:cNvGrpSpPr/>
          <p:nvPr/>
        </p:nvGrpSpPr>
        <p:grpSpPr>
          <a:xfrm>
            <a:off x="2459150" y="1640032"/>
            <a:ext cx="4225699" cy="2946687"/>
            <a:chOff x="4571999" y="1189800"/>
            <a:chExt cx="4225699" cy="3221901"/>
          </a:xfrm>
        </p:grpSpPr>
        <p:sp>
          <p:nvSpPr>
            <p:cNvPr id="20" name="Google Shape;433;p44">
              <a:extLst>
                <a:ext uri="{FF2B5EF4-FFF2-40B4-BE49-F238E27FC236}">
                  <a16:creationId xmlns:a16="http://schemas.microsoft.com/office/drawing/2014/main" id="{209B4C97-8B49-4E63-BC7E-3AB3EF4137F3}"/>
                </a:ext>
              </a:extLst>
            </p:cNvPr>
            <p:cNvSpPr/>
            <p:nvPr/>
          </p:nvSpPr>
          <p:spPr>
            <a:xfrm rot="5400000">
              <a:off x="4814087" y="2595213"/>
              <a:ext cx="1574400" cy="2058575"/>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34;p44">
              <a:extLst>
                <a:ext uri="{FF2B5EF4-FFF2-40B4-BE49-F238E27FC236}">
                  <a16:creationId xmlns:a16="http://schemas.microsoft.com/office/drawing/2014/main" id="{9C399CA4-2A8A-43B1-A912-ADAB1FEADA2B}"/>
                </a:ext>
              </a:extLst>
            </p:cNvPr>
            <p:cNvSpPr/>
            <p:nvPr/>
          </p:nvSpPr>
          <p:spPr>
            <a:xfrm rot="-5400000" flipH="1">
              <a:off x="6968398" y="934900"/>
              <a:ext cx="1574400" cy="2084200"/>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35;p44">
              <a:extLst>
                <a:ext uri="{FF2B5EF4-FFF2-40B4-BE49-F238E27FC236}">
                  <a16:creationId xmlns:a16="http://schemas.microsoft.com/office/drawing/2014/main" id="{77FB73E1-967D-46CE-B306-510C366DB4D0}"/>
                </a:ext>
              </a:extLst>
            </p:cNvPr>
            <p:cNvSpPr/>
            <p:nvPr/>
          </p:nvSpPr>
          <p:spPr>
            <a:xfrm rot="-5400000" flipH="1">
              <a:off x="6968398" y="2582400"/>
              <a:ext cx="1574400" cy="2084200"/>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37;p44">
              <a:extLst>
                <a:ext uri="{FF2B5EF4-FFF2-40B4-BE49-F238E27FC236}">
                  <a16:creationId xmlns:a16="http://schemas.microsoft.com/office/drawing/2014/main" id="{8C54D554-33C1-4381-AD17-F052A5600DC2}"/>
                </a:ext>
              </a:extLst>
            </p:cNvPr>
            <p:cNvSpPr/>
            <p:nvPr/>
          </p:nvSpPr>
          <p:spPr>
            <a:xfrm rot="5400000">
              <a:off x="4814087" y="947713"/>
              <a:ext cx="1574400" cy="2058575"/>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438;p44">
              <a:extLst>
                <a:ext uri="{FF2B5EF4-FFF2-40B4-BE49-F238E27FC236}">
                  <a16:creationId xmlns:a16="http://schemas.microsoft.com/office/drawing/2014/main" id="{DDE0FAA5-5CD7-4DC5-98B0-403CAE8AB27D}"/>
                </a:ext>
              </a:extLst>
            </p:cNvPr>
            <p:cNvSpPr txBox="1">
              <a:spLocks/>
            </p:cNvSpPr>
            <p:nvPr/>
          </p:nvSpPr>
          <p:spPr>
            <a:xfrm>
              <a:off x="4843163" y="1466120"/>
              <a:ext cx="1516247" cy="384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2pPr>
              <a:lvl3pPr marR="0" lvl="2"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3pPr>
              <a:lvl4pPr marR="0" lvl="3"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4pPr>
              <a:lvl5pPr marR="0" lvl="4"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5pPr>
              <a:lvl6pPr marR="0" lvl="5"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6pPr>
              <a:lvl7pPr marR="0" lvl="6"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7pPr>
              <a:lvl8pPr marR="0" lvl="7"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8pPr>
              <a:lvl9pPr marR="0" lvl="8"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9pPr>
            </a:lstStyle>
            <a:p>
              <a:pPr algn="r"/>
              <a:r>
                <a:rPr lang="en-IN" sz="1600" b="1" i="0" dirty="0">
                  <a:solidFill>
                    <a:schemeClr val="bg1"/>
                  </a:solidFill>
                  <a:effectLst/>
                  <a:latin typeface="Livvic" panose="020B0604020202020204" charset="0"/>
                </a:rPr>
                <a:t>Industrial Policy (TS-</a:t>
              </a:r>
              <a:r>
                <a:rPr lang="en-IN" sz="1600" b="1" i="0" dirty="0" err="1">
                  <a:solidFill>
                    <a:schemeClr val="bg1"/>
                  </a:solidFill>
                  <a:effectLst/>
                  <a:latin typeface="Livvic" panose="020B0604020202020204" charset="0"/>
                </a:rPr>
                <a:t>iPASS</a:t>
              </a:r>
              <a:r>
                <a:rPr lang="en-IN" sz="1600" b="1" i="0" dirty="0">
                  <a:solidFill>
                    <a:schemeClr val="bg1"/>
                  </a:solidFill>
                  <a:effectLst/>
                  <a:latin typeface="Livvic" panose="020B0604020202020204" charset="0"/>
                </a:rPr>
                <a:t>)</a:t>
              </a:r>
              <a:endParaRPr lang="en-IN" sz="1600" dirty="0">
                <a:solidFill>
                  <a:schemeClr val="bg1"/>
                </a:solidFill>
              </a:endParaRPr>
            </a:p>
          </p:txBody>
        </p:sp>
        <p:sp>
          <p:nvSpPr>
            <p:cNvPr id="25" name="Google Shape;438;p44">
              <a:extLst>
                <a:ext uri="{FF2B5EF4-FFF2-40B4-BE49-F238E27FC236}">
                  <a16:creationId xmlns:a16="http://schemas.microsoft.com/office/drawing/2014/main" id="{7CD12DE5-5826-432D-B901-FAE6E7088341}"/>
                </a:ext>
              </a:extLst>
            </p:cNvPr>
            <p:cNvSpPr txBox="1">
              <a:spLocks/>
            </p:cNvSpPr>
            <p:nvPr/>
          </p:nvSpPr>
          <p:spPr>
            <a:xfrm>
              <a:off x="6815636" y="1429570"/>
              <a:ext cx="1516247" cy="384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2pPr>
              <a:lvl3pPr marR="0" lvl="2"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3pPr>
              <a:lvl4pPr marR="0" lvl="3"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4pPr>
              <a:lvl5pPr marR="0" lvl="4"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5pPr>
              <a:lvl6pPr marR="0" lvl="5"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6pPr>
              <a:lvl7pPr marR="0" lvl="6"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7pPr>
              <a:lvl8pPr marR="0" lvl="7"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8pPr>
              <a:lvl9pPr marR="0" lvl="8"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9pPr>
            </a:lstStyle>
            <a:p>
              <a:r>
                <a:rPr lang="en-IN" sz="1600" dirty="0">
                  <a:solidFill>
                    <a:schemeClr val="bg1"/>
                  </a:solidFill>
                </a:rPr>
                <a:t>T-Hub (Innovation Ecosystem)</a:t>
              </a:r>
            </a:p>
          </p:txBody>
        </p:sp>
        <p:sp>
          <p:nvSpPr>
            <p:cNvPr id="26" name="Google Shape;438;p44">
              <a:extLst>
                <a:ext uri="{FF2B5EF4-FFF2-40B4-BE49-F238E27FC236}">
                  <a16:creationId xmlns:a16="http://schemas.microsoft.com/office/drawing/2014/main" id="{9075BC69-359D-4BF2-B7DD-590D197221F0}"/>
                </a:ext>
              </a:extLst>
            </p:cNvPr>
            <p:cNvSpPr txBox="1">
              <a:spLocks/>
            </p:cNvSpPr>
            <p:nvPr/>
          </p:nvSpPr>
          <p:spPr>
            <a:xfrm>
              <a:off x="4970531" y="3003970"/>
              <a:ext cx="1516247" cy="384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2pPr>
              <a:lvl3pPr marR="0" lvl="2"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3pPr>
              <a:lvl4pPr marR="0" lvl="3"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4pPr>
              <a:lvl5pPr marR="0" lvl="4"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5pPr>
              <a:lvl6pPr marR="0" lvl="5"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6pPr>
              <a:lvl7pPr marR="0" lvl="6"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7pPr>
              <a:lvl8pPr marR="0" lvl="7"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8pPr>
              <a:lvl9pPr marR="0" lvl="8"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9pPr>
            </a:lstStyle>
            <a:p>
              <a:pPr algn="r"/>
              <a:r>
                <a:rPr lang="en-US" sz="1600" dirty="0">
                  <a:solidFill>
                    <a:schemeClr val="bg1"/>
                  </a:solidFill>
                  <a:latin typeface="Livvic" panose="020B0604020202020204" charset="0"/>
                </a:rPr>
                <a:t>Mission Kakatiya (Revival of Tanks)</a:t>
              </a:r>
              <a:endParaRPr lang="en-IN" sz="1600" dirty="0">
                <a:solidFill>
                  <a:schemeClr val="bg1"/>
                </a:solidFill>
                <a:latin typeface="Livvic" panose="020B0604020202020204" charset="0"/>
              </a:endParaRPr>
            </a:p>
          </p:txBody>
        </p:sp>
        <p:sp>
          <p:nvSpPr>
            <p:cNvPr id="28" name="Google Shape;438;p44">
              <a:extLst>
                <a:ext uri="{FF2B5EF4-FFF2-40B4-BE49-F238E27FC236}">
                  <a16:creationId xmlns:a16="http://schemas.microsoft.com/office/drawing/2014/main" id="{6569B5C9-930F-4214-9952-660D6F2727F5}"/>
                </a:ext>
              </a:extLst>
            </p:cNvPr>
            <p:cNvSpPr txBox="1">
              <a:spLocks/>
            </p:cNvSpPr>
            <p:nvPr/>
          </p:nvSpPr>
          <p:spPr>
            <a:xfrm>
              <a:off x="6815636" y="2811520"/>
              <a:ext cx="1755342" cy="384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2pPr>
              <a:lvl3pPr marR="0" lvl="2"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3pPr>
              <a:lvl4pPr marR="0" lvl="3"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4pPr>
              <a:lvl5pPr marR="0" lvl="4"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5pPr>
              <a:lvl6pPr marR="0" lvl="5"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6pPr>
              <a:lvl7pPr marR="0" lvl="6"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7pPr>
              <a:lvl8pPr marR="0" lvl="7"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8pPr>
              <a:lvl9pPr marR="0" lvl="8"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9pPr>
            </a:lstStyle>
            <a:p>
              <a:r>
                <a:rPr lang="en-US" sz="1600" dirty="0">
                  <a:solidFill>
                    <a:schemeClr val="bg1"/>
                  </a:solidFill>
                  <a:latin typeface="Livvic" panose="020B0604020202020204" charset="0"/>
                </a:rPr>
                <a:t>Rural Employment Generation Programmes (Rural Jobs)</a:t>
              </a:r>
              <a:endParaRPr lang="en-IN" sz="1600" dirty="0">
                <a:solidFill>
                  <a:schemeClr val="bg1"/>
                </a:solidFill>
                <a:latin typeface="Livvic" panose="020B0604020202020204" charset="0"/>
              </a:endParaRPr>
            </a:p>
          </p:txBody>
        </p:sp>
      </p:grpSp>
    </p:spTree>
    <p:extLst>
      <p:ext uri="{BB962C8B-B14F-4D97-AF65-F5344CB8AC3E}">
        <p14:creationId xmlns:p14="http://schemas.microsoft.com/office/powerpoint/2010/main" val="39101739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grpSp>
        <p:nvGrpSpPr>
          <p:cNvPr id="2" name="Group 1">
            <a:extLst>
              <a:ext uri="{FF2B5EF4-FFF2-40B4-BE49-F238E27FC236}">
                <a16:creationId xmlns:a16="http://schemas.microsoft.com/office/drawing/2014/main" id="{6F8C9139-F97B-4ED0-A7A1-20432AF70585}"/>
              </a:ext>
            </a:extLst>
          </p:cNvPr>
          <p:cNvGrpSpPr/>
          <p:nvPr/>
        </p:nvGrpSpPr>
        <p:grpSpPr>
          <a:xfrm>
            <a:off x="2" y="340811"/>
            <a:ext cx="4044648" cy="668758"/>
            <a:chOff x="2699132" y="1299947"/>
            <a:chExt cx="2058575" cy="1574400"/>
          </a:xfrm>
        </p:grpSpPr>
        <p:sp>
          <p:nvSpPr>
            <p:cNvPr id="12" name="Google Shape;437;p44">
              <a:extLst>
                <a:ext uri="{FF2B5EF4-FFF2-40B4-BE49-F238E27FC236}">
                  <a16:creationId xmlns:a16="http://schemas.microsoft.com/office/drawing/2014/main" id="{CD38C95C-5E23-40A9-82FC-003B953F3F03}"/>
                </a:ext>
              </a:extLst>
            </p:cNvPr>
            <p:cNvSpPr/>
            <p:nvPr/>
          </p:nvSpPr>
          <p:spPr>
            <a:xfrm rot="5400000">
              <a:off x="2941220" y="1057859"/>
              <a:ext cx="1574400" cy="205857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438;p44">
              <a:extLst>
                <a:ext uri="{FF2B5EF4-FFF2-40B4-BE49-F238E27FC236}">
                  <a16:creationId xmlns:a16="http://schemas.microsoft.com/office/drawing/2014/main" id="{05C86AA7-946B-4C7B-AF02-0B90069F238C}"/>
                </a:ext>
              </a:extLst>
            </p:cNvPr>
            <p:cNvSpPr txBox="1">
              <a:spLocks/>
            </p:cNvSpPr>
            <p:nvPr/>
          </p:nvSpPr>
          <p:spPr>
            <a:xfrm>
              <a:off x="2780826" y="1589932"/>
              <a:ext cx="1682930" cy="4075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2pPr>
              <a:lvl3pPr marR="0" lvl="2"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3pPr>
              <a:lvl4pPr marR="0" lvl="3"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4pPr>
              <a:lvl5pPr marR="0" lvl="4"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5pPr>
              <a:lvl6pPr marR="0" lvl="5"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6pPr>
              <a:lvl7pPr marR="0" lvl="6"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7pPr>
              <a:lvl8pPr marR="0" lvl="7"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8pPr>
              <a:lvl9pPr marR="0" lvl="8"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9pPr>
            </a:lstStyle>
            <a:p>
              <a:pPr algn="r"/>
              <a:r>
                <a:rPr lang="en-IN" sz="1600" b="1" i="0" dirty="0">
                  <a:solidFill>
                    <a:schemeClr val="bg1"/>
                  </a:solidFill>
                  <a:effectLst/>
                  <a:latin typeface="Livvic" panose="020B0604020202020204" charset="0"/>
                </a:rPr>
                <a:t>Industrial Policy (TS-</a:t>
              </a:r>
              <a:r>
                <a:rPr lang="en-IN" sz="1600" b="1" i="0" dirty="0" err="1">
                  <a:solidFill>
                    <a:schemeClr val="bg1"/>
                  </a:solidFill>
                  <a:effectLst/>
                  <a:latin typeface="Livvic" panose="020B0604020202020204" charset="0"/>
                </a:rPr>
                <a:t>iPASS</a:t>
              </a:r>
              <a:r>
                <a:rPr lang="en-IN" sz="1600" b="1" i="0" dirty="0">
                  <a:solidFill>
                    <a:schemeClr val="bg1"/>
                  </a:solidFill>
                  <a:effectLst/>
                  <a:latin typeface="Livvic" panose="020B0604020202020204" charset="0"/>
                </a:rPr>
                <a:t>)</a:t>
              </a:r>
              <a:endParaRPr lang="en-IN" sz="1600" dirty="0">
                <a:solidFill>
                  <a:schemeClr val="bg1"/>
                </a:solidFill>
              </a:endParaRPr>
            </a:p>
          </p:txBody>
        </p:sp>
      </p:grpSp>
      <p:sp>
        <p:nvSpPr>
          <p:cNvPr id="16" name="Google Shape;361;p39">
            <a:extLst>
              <a:ext uri="{FF2B5EF4-FFF2-40B4-BE49-F238E27FC236}">
                <a16:creationId xmlns:a16="http://schemas.microsoft.com/office/drawing/2014/main" id="{5771523B-0C94-476E-9801-B887882CAE69}"/>
              </a:ext>
            </a:extLst>
          </p:cNvPr>
          <p:cNvSpPr/>
          <p:nvPr/>
        </p:nvSpPr>
        <p:spPr>
          <a:xfrm>
            <a:off x="4951166" y="678769"/>
            <a:ext cx="148185" cy="147144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2">
            <a:extLst>
              <a:ext uri="{FF2B5EF4-FFF2-40B4-BE49-F238E27FC236}">
                <a16:creationId xmlns:a16="http://schemas.microsoft.com/office/drawing/2014/main" id="{B61D92E1-A928-4CB9-8B7D-34D80A98B9ED}"/>
              </a:ext>
            </a:extLst>
          </p:cNvPr>
          <p:cNvSpPr/>
          <p:nvPr/>
        </p:nvSpPr>
        <p:spPr>
          <a:xfrm>
            <a:off x="4286617" y="2291508"/>
            <a:ext cx="2719200" cy="2737642"/>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b="1" i="0" dirty="0">
                <a:solidFill>
                  <a:schemeClr val="bg1"/>
                </a:solidFill>
                <a:effectLst/>
                <a:latin typeface="Livvic" panose="020B0604020202020204" charset="0"/>
              </a:rPr>
              <a:t>Potential Impact</a:t>
            </a:r>
            <a:r>
              <a:rPr lang="en-US" b="0" i="0" dirty="0">
                <a:solidFill>
                  <a:schemeClr val="bg1"/>
                </a:solidFill>
                <a:effectLst/>
                <a:latin typeface="Livvic" panose="020B0604020202020204" charset="0"/>
              </a:rPr>
              <a:t> </a:t>
            </a:r>
          </a:p>
          <a:p>
            <a:pPr marL="0" lvl="0" indent="0" algn="l" rtl="0">
              <a:spcBef>
                <a:spcPts val="0"/>
              </a:spcBef>
              <a:spcAft>
                <a:spcPts val="0"/>
              </a:spcAft>
              <a:buNone/>
            </a:pPr>
            <a:r>
              <a:rPr lang="en-US" b="0" i="0" dirty="0">
                <a:solidFill>
                  <a:schemeClr val="bg1"/>
                </a:solidFill>
                <a:effectLst/>
                <a:latin typeface="Livvic" panose="020B0604020202020204" charset="0"/>
              </a:rPr>
              <a:t>By streamlining the approval process, this policy can attract investments and promote economic growth. The number of new industries established and the jobs created can be key indicators of its impact.</a:t>
            </a:r>
            <a:endParaRPr dirty="0">
              <a:solidFill>
                <a:schemeClr val="bg1"/>
              </a:solidFill>
              <a:latin typeface="Livvic" panose="020B0604020202020204" charset="0"/>
            </a:endParaRPr>
          </a:p>
        </p:txBody>
      </p:sp>
      <p:sp>
        <p:nvSpPr>
          <p:cNvPr id="27" name="1">
            <a:extLst>
              <a:ext uri="{FF2B5EF4-FFF2-40B4-BE49-F238E27FC236}">
                <a16:creationId xmlns:a16="http://schemas.microsoft.com/office/drawing/2014/main" id="{797D26F5-C430-4DB9-B73B-4047F9CD0F67}"/>
              </a:ext>
            </a:extLst>
          </p:cNvPr>
          <p:cNvSpPr/>
          <p:nvPr/>
        </p:nvSpPr>
        <p:spPr>
          <a:xfrm>
            <a:off x="1464463" y="2291508"/>
            <a:ext cx="2719200" cy="2737642"/>
          </a:xfrm>
          <a:prstGeom prst="rect">
            <a:avLst/>
          </a:prstGeom>
          <a:solidFill>
            <a:srgbClr val="9082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b="1" i="0" dirty="0">
                <a:solidFill>
                  <a:schemeClr val="bg1"/>
                </a:solidFill>
                <a:effectLst/>
                <a:latin typeface="Livvic" panose="020B0604020202020204" charset="0"/>
              </a:rPr>
              <a:t>Initiative</a:t>
            </a:r>
            <a:endParaRPr lang="en-US" b="0" i="0" dirty="0">
              <a:solidFill>
                <a:schemeClr val="bg1"/>
              </a:solidFill>
              <a:effectLst/>
              <a:latin typeface="Livvic" panose="020B0604020202020204" charset="0"/>
            </a:endParaRPr>
          </a:p>
          <a:p>
            <a:pPr marL="0" lvl="0" indent="0" algn="l" rtl="0">
              <a:spcBef>
                <a:spcPts val="0"/>
              </a:spcBef>
              <a:spcAft>
                <a:spcPts val="0"/>
              </a:spcAft>
              <a:buNone/>
            </a:pPr>
            <a:r>
              <a:rPr lang="en-US" b="0" i="0" dirty="0">
                <a:solidFill>
                  <a:schemeClr val="bg1"/>
                </a:solidFill>
                <a:effectLst/>
                <a:latin typeface="Livvic" panose="020B0604020202020204" charset="0"/>
              </a:rPr>
              <a:t>TS-</a:t>
            </a:r>
            <a:r>
              <a:rPr lang="en-US" b="0" i="0" dirty="0" err="1">
                <a:solidFill>
                  <a:schemeClr val="bg1"/>
                </a:solidFill>
                <a:effectLst/>
                <a:latin typeface="Livvic" panose="020B0604020202020204" charset="0"/>
              </a:rPr>
              <a:t>iPASS</a:t>
            </a:r>
            <a:r>
              <a:rPr lang="en-US" b="0" i="0" dirty="0">
                <a:solidFill>
                  <a:schemeClr val="bg1"/>
                </a:solidFill>
                <a:effectLst/>
                <a:latin typeface="Livvic" panose="020B0604020202020204" charset="0"/>
              </a:rPr>
              <a:t> is a comprehensive industrial policy that aims to provide a hassle-free business environment, expedited approvals, and single-window clearances for industries.</a:t>
            </a:r>
            <a:endParaRPr dirty="0">
              <a:solidFill>
                <a:schemeClr val="bg1"/>
              </a:solidFill>
              <a:latin typeface="Livvic" panose="020B0604020202020204" charset="0"/>
            </a:endParaRPr>
          </a:p>
        </p:txBody>
      </p:sp>
      <p:pic>
        <p:nvPicPr>
          <p:cNvPr id="6" name="3">
            <a:extLst>
              <a:ext uri="{FF2B5EF4-FFF2-40B4-BE49-F238E27FC236}">
                <a16:creationId xmlns:a16="http://schemas.microsoft.com/office/drawing/2014/main" id="{CF23DDD8-8852-488C-9B48-FC1171101E26}"/>
              </a:ext>
            </a:extLst>
          </p:cNvPr>
          <p:cNvPicPr>
            <a:picLocks noChangeAspect="1"/>
          </p:cNvPicPr>
          <p:nvPr/>
        </p:nvPicPr>
        <p:blipFill>
          <a:blip r:embed="rId3">
            <a:duotone>
              <a:schemeClr val="accent2">
                <a:shade val="45000"/>
                <a:satMod val="135000"/>
              </a:schemeClr>
              <a:prstClr val="white"/>
            </a:duotone>
            <a:extLst>
              <a:ext uri="{837473B0-CC2E-450A-ABE3-18F120FF3D39}">
                <a1611:picAttrSrcUrl xmlns:a1611="http://schemas.microsoft.com/office/drawing/2016/11/main" r:id="rId4"/>
              </a:ext>
            </a:extLst>
          </a:blip>
          <a:stretch>
            <a:fillRect/>
          </a:stretch>
        </p:blipFill>
        <p:spPr>
          <a:xfrm>
            <a:off x="5099351" y="675190"/>
            <a:ext cx="4044648" cy="1471441"/>
          </a:xfrm>
          <a:prstGeom prst="rect">
            <a:avLst/>
          </a:prstGeom>
        </p:spPr>
      </p:pic>
    </p:spTree>
    <p:extLst>
      <p:ext uri="{BB962C8B-B14F-4D97-AF65-F5344CB8AC3E}">
        <p14:creationId xmlns:p14="http://schemas.microsoft.com/office/powerpoint/2010/main" val="1305015696"/>
      </p:ext>
    </p:extLst>
  </p:cSld>
  <p:clrMapOvr>
    <a:masterClrMapping/>
  </p:clrMapOvr>
  <p:transition spd="slow">
    <p:push dir="u"/>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grpSp>
        <p:nvGrpSpPr>
          <p:cNvPr id="2" name="Group 1">
            <a:extLst>
              <a:ext uri="{FF2B5EF4-FFF2-40B4-BE49-F238E27FC236}">
                <a16:creationId xmlns:a16="http://schemas.microsoft.com/office/drawing/2014/main" id="{427A1E99-1ED7-4B8F-BDFE-C84F1ED77C20}"/>
              </a:ext>
            </a:extLst>
          </p:cNvPr>
          <p:cNvGrpSpPr/>
          <p:nvPr/>
        </p:nvGrpSpPr>
        <p:grpSpPr>
          <a:xfrm>
            <a:off x="0" y="325175"/>
            <a:ext cx="4165943" cy="682739"/>
            <a:chOff x="4840631" y="1344036"/>
            <a:chExt cx="2084200" cy="1574400"/>
          </a:xfrm>
        </p:grpSpPr>
        <p:sp>
          <p:nvSpPr>
            <p:cNvPr id="21" name="Google Shape;434;p44">
              <a:extLst>
                <a:ext uri="{FF2B5EF4-FFF2-40B4-BE49-F238E27FC236}">
                  <a16:creationId xmlns:a16="http://schemas.microsoft.com/office/drawing/2014/main" id="{9C399CA4-2A8A-43B1-A912-ADAB1FEADA2B}"/>
                </a:ext>
              </a:extLst>
            </p:cNvPr>
            <p:cNvSpPr/>
            <p:nvPr/>
          </p:nvSpPr>
          <p:spPr>
            <a:xfrm rot="16200000" flipH="1">
              <a:off x="5095531" y="1089136"/>
              <a:ext cx="1574400" cy="208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38;p44">
              <a:extLst>
                <a:ext uri="{FF2B5EF4-FFF2-40B4-BE49-F238E27FC236}">
                  <a16:creationId xmlns:a16="http://schemas.microsoft.com/office/drawing/2014/main" id="{7CD12DE5-5826-432D-B901-FAE6E7088341}"/>
                </a:ext>
              </a:extLst>
            </p:cNvPr>
            <p:cNvSpPr txBox="1">
              <a:spLocks/>
            </p:cNvSpPr>
            <p:nvPr/>
          </p:nvSpPr>
          <p:spPr>
            <a:xfrm>
              <a:off x="4942769" y="1583804"/>
              <a:ext cx="1828887" cy="5474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2pPr>
              <a:lvl3pPr marR="0" lvl="2"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3pPr>
              <a:lvl4pPr marR="0" lvl="3"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4pPr>
              <a:lvl5pPr marR="0" lvl="4"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5pPr>
              <a:lvl6pPr marR="0" lvl="5"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6pPr>
              <a:lvl7pPr marR="0" lvl="6"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7pPr>
              <a:lvl8pPr marR="0" lvl="7"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8pPr>
              <a:lvl9pPr marR="0" lvl="8"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9pPr>
            </a:lstStyle>
            <a:p>
              <a:r>
                <a:rPr lang="en-IN" sz="1600" dirty="0">
                  <a:solidFill>
                    <a:schemeClr val="bg1"/>
                  </a:solidFill>
                </a:rPr>
                <a:t>T-Hub (Innovation Ecosystem)</a:t>
              </a:r>
            </a:p>
          </p:txBody>
        </p:sp>
      </p:grpSp>
      <p:sp>
        <p:nvSpPr>
          <p:cNvPr id="14" name="Google Shape;361;p39">
            <a:extLst>
              <a:ext uri="{FF2B5EF4-FFF2-40B4-BE49-F238E27FC236}">
                <a16:creationId xmlns:a16="http://schemas.microsoft.com/office/drawing/2014/main" id="{3B010DC6-44D4-4433-9CD5-DE86D316768C}"/>
              </a:ext>
            </a:extLst>
          </p:cNvPr>
          <p:cNvSpPr/>
          <p:nvPr/>
        </p:nvSpPr>
        <p:spPr>
          <a:xfrm>
            <a:off x="4978058" y="666546"/>
            <a:ext cx="148185" cy="147144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2">
            <a:extLst>
              <a:ext uri="{FF2B5EF4-FFF2-40B4-BE49-F238E27FC236}">
                <a16:creationId xmlns:a16="http://schemas.microsoft.com/office/drawing/2014/main" id="{8AA86B62-4B76-469B-A050-4AC4BA44E6C3}"/>
              </a:ext>
            </a:extLst>
          </p:cNvPr>
          <p:cNvSpPr/>
          <p:nvPr/>
        </p:nvSpPr>
        <p:spPr>
          <a:xfrm>
            <a:off x="4286617" y="2291508"/>
            <a:ext cx="2719200" cy="2737642"/>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b="1" i="0" dirty="0">
                <a:solidFill>
                  <a:schemeClr val="bg1"/>
                </a:solidFill>
                <a:effectLst/>
                <a:latin typeface="Livvic" panose="020B0604020202020204" charset="0"/>
              </a:rPr>
              <a:t>Potential Impact</a:t>
            </a:r>
            <a:endParaRPr lang="en-US" b="0" i="0" dirty="0">
              <a:solidFill>
                <a:schemeClr val="bg1"/>
              </a:solidFill>
              <a:effectLst/>
              <a:latin typeface="Livvic" panose="020B0604020202020204" charset="0"/>
            </a:endParaRPr>
          </a:p>
          <a:p>
            <a:pPr marL="0" lvl="0" indent="0" algn="l" rtl="0">
              <a:spcBef>
                <a:spcPts val="0"/>
              </a:spcBef>
              <a:spcAft>
                <a:spcPts val="0"/>
              </a:spcAft>
              <a:buNone/>
            </a:pPr>
            <a:r>
              <a:rPr lang="en-US" b="0" i="0" dirty="0">
                <a:solidFill>
                  <a:schemeClr val="bg1"/>
                </a:solidFill>
                <a:effectLst/>
                <a:latin typeface="Livvic" panose="020B0604020202020204" charset="0"/>
              </a:rPr>
              <a:t>The number of startups incubated, funding received by startups, and the growth of the startup ecosystem can measure the impact of this initiative on employment and economic growth.</a:t>
            </a:r>
            <a:endParaRPr dirty="0">
              <a:solidFill>
                <a:schemeClr val="bg1"/>
              </a:solidFill>
              <a:latin typeface="Livvic" panose="020B0604020202020204" charset="0"/>
            </a:endParaRPr>
          </a:p>
        </p:txBody>
      </p:sp>
      <p:sp>
        <p:nvSpPr>
          <p:cNvPr id="16" name="1">
            <a:extLst>
              <a:ext uri="{FF2B5EF4-FFF2-40B4-BE49-F238E27FC236}">
                <a16:creationId xmlns:a16="http://schemas.microsoft.com/office/drawing/2014/main" id="{9DC097B7-788B-4BEC-9B74-292EE0D87116}"/>
              </a:ext>
            </a:extLst>
          </p:cNvPr>
          <p:cNvSpPr/>
          <p:nvPr/>
        </p:nvSpPr>
        <p:spPr>
          <a:xfrm>
            <a:off x="1464463" y="2291508"/>
            <a:ext cx="2719200" cy="2737642"/>
          </a:xfrm>
          <a:prstGeom prst="rect">
            <a:avLst/>
          </a:prstGeom>
          <a:solidFill>
            <a:srgbClr val="9082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b="1" i="0" dirty="0">
                <a:solidFill>
                  <a:schemeClr val="bg1"/>
                </a:solidFill>
                <a:effectLst/>
                <a:latin typeface="Livvic" panose="020B0604020202020204" charset="0"/>
              </a:rPr>
              <a:t>Initiative</a:t>
            </a:r>
            <a:endParaRPr lang="en-US" dirty="0">
              <a:solidFill>
                <a:schemeClr val="bg1"/>
              </a:solidFill>
              <a:latin typeface="Livvic" panose="020B0604020202020204" charset="0"/>
            </a:endParaRPr>
          </a:p>
          <a:p>
            <a:pPr marL="0" lvl="0" indent="0" algn="l" rtl="0">
              <a:spcBef>
                <a:spcPts val="0"/>
              </a:spcBef>
              <a:spcAft>
                <a:spcPts val="0"/>
              </a:spcAft>
              <a:buNone/>
            </a:pPr>
            <a:r>
              <a:rPr lang="en-US" b="0" i="0" dirty="0">
                <a:solidFill>
                  <a:schemeClr val="bg1"/>
                </a:solidFill>
                <a:effectLst/>
                <a:latin typeface="Livvic" panose="020B0604020202020204" charset="0"/>
              </a:rPr>
              <a:t>T-Hub is a startup incubator and innovation hub that supports and nurtures entrepreneurial talent.</a:t>
            </a:r>
            <a:endParaRPr dirty="0">
              <a:solidFill>
                <a:schemeClr val="bg1"/>
              </a:solidFill>
              <a:latin typeface="Livvic" panose="020B0604020202020204" charset="0"/>
            </a:endParaRPr>
          </a:p>
        </p:txBody>
      </p:sp>
      <p:pic>
        <p:nvPicPr>
          <p:cNvPr id="4" name="3">
            <a:extLst>
              <a:ext uri="{FF2B5EF4-FFF2-40B4-BE49-F238E27FC236}">
                <a16:creationId xmlns:a16="http://schemas.microsoft.com/office/drawing/2014/main" id="{14D4C714-FEFC-4FC8-ACE5-A02728F88BF2}"/>
              </a:ext>
            </a:extLst>
          </p:cNvPr>
          <p:cNvPicPr>
            <a:picLocks noChangeAspect="1"/>
          </p:cNvPicPr>
          <p:nvPr/>
        </p:nvPicPr>
        <p:blipFill>
          <a:blip r:embed="rId3">
            <a:duotone>
              <a:schemeClr val="accent2">
                <a:shade val="45000"/>
                <a:satMod val="135000"/>
              </a:schemeClr>
              <a:prstClr val="white"/>
            </a:duotone>
          </a:blip>
          <a:stretch>
            <a:fillRect/>
          </a:stretch>
        </p:blipFill>
        <p:spPr>
          <a:xfrm>
            <a:off x="5126243" y="666545"/>
            <a:ext cx="4007854" cy="1471441"/>
          </a:xfrm>
          <a:prstGeom prst="rect">
            <a:avLst/>
          </a:prstGeom>
        </p:spPr>
      </p:pic>
    </p:spTree>
    <p:extLst>
      <p:ext uri="{BB962C8B-B14F-4D97-AF65-F5344CB8AC3E}">
        <p14:creationId xmlns:p14="http://schemas.microsoft.com/office/powerpoint/2010/main" val="3517266223"/>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202"/>
        <p:cNvGrpSpPr/>
        <p:nvPr/>
      </p:nvGrpSpPr>
      <p:grpSpPr>
        <a:xfrm>
          <a:off x="0" y="0"/>
          <a:ext cx="0" cy="0"/>
          <a:chOff x="0" y="0"/>
          <a:chExt cx="0" cy="0"/>
        </a:xfrm>
      </p:grpSpPr>
      <p:sp>
        <p:nvSpPr>
          <p:cNvPr id="203" name="Google Shape;203;p30"/>
          <p:cNvSpPr/>
          <p:nvPr/>
        </p:nvSpPr>
        <p:spPr>
          <a:xfrm rot="-5400000">
            <a:off x="6497104" y="496370"/>
            <a:ext cx="1057500" cy="339900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4" name="Google Shape;204;p30"/>
          <p:cNvPicPr preferRelativeResize="0"/>
          <p:nvPr/>
        </p:nvPicPr>
        <p:blipFill rotWithShape="1">
          <a:blip r:embed="rId3">
            <a:alphaModFix/>
          </a:blip>
          <a:srcRect r="37500"/>
          <a:stretch/>
        </p:blipFill>
        <p:spPr>
          <a:xfrm>
            <a:off x="331425" y="271375"/>
            <a:ext cx="4224899" cy="4506149"/>
          </a:xfrm>
          <a:prstGeom prst="rect">
            <a:avLst/>
          </a:prstGeom>
          <a:noFill/>
          <a:ln>
            <a:noFill/>
          </a:ln>
        </p:spPr>
      </p:pic>
      <p:sp>
        <p:nvSpPr>
          <p:cNvPr id="205" name="Google Shape;205;p30"/>
          <p:cNvSpPr txBox="1">
            <a:spLocks noGrp="1"/>
          </p:cNvSpPr>
          <p:nvPr>
            <p:ph type="ctrTitle"/>
          </p:nvPr>
        </p:nvSpPr>
        <p:spPr>
          <a:xfrm>
            <a:off x="5432000" y="710675"/>
            <a:ext cx="3293358" cy="2054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lt1"/>
                </a:solidFill>
              </a:rPr>
              <a:t>ABOUT THE PROJECT</a:t>
            </a:r>
            <a:endParaRPr sz="2800" dirty="0">
              <a:solidFill>
                <a:schemeClr val="lt1"/>
              </a:solidFill>
            </a:endParaRPr>
          </a:p>
        </p:txBody>
      </p:sp>
      <p:sp>
        <p:nvSpPr>
          <p:cNvPr id="206" name="Google Shape;206;p30"/>
          <p:cNvSpPr txBox="1">
            <a:spLocks noGrp="1"/>
          </p:cNvSpPr>
          <p:nvPr>
            <p:ph type="subTitle" idx="1"/>
          </p:nvPr>
        </p:nvSpPr>
        <p:spPr>
          <a:xfrm>
            <a:off x="5363549" y="2724624"/>
            <a:ext cx="3361809" cy="2052899"/>
          </a:xfrm>
          <a:prstGeom prst="rect">
            <a:avLst/>
          </a:prstGeom>
        </p:spPr>
        <p:txBody>
          <a:bodyPr spcFirstLastPara="1" wrap="square" lIns="91425" tIns="91425" rIns="91425" bIns="91425" anchor="t" anchorCtr="0">
            <a:noAutofit/>
          </a:bodyPr>
          <a:lstStyle/>
          <a:p>
            <a:r>
              <a:rPr lang="en-US" dirty="0"/>
              <a:t>Telangana, a rapidly growing state in India with an open data policy, has made all its data accessible online. Analyzing Telangana's growth across various sectors quantitatively can yield valuable insights for the government. These insights can inform data-driven decisions to further boost the state's development..</a:t>
            </a:r>
          </a:p>
          <a:p>
            <a:br>
              <a:rPr lang="en-US" dirty="0"/>
            </a:br>
            <a:endParaRPr lang="en-US" dirty="0"/>
          </a:p>
        </p:txBody>
      </p:sp>
      <p:sp>
        <p:nvSpPr>
          <p:cNvPr id="207" name="Google Shape;207;p30"/>
          <p:cNvSpPr/>
          <p:nvPr/>
        </p:nvSpPr>
        <p:spPr>
          <a:xfrm rot="-5400000">
            <a:off x="6600" y="1660525"/>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8;p35">
            <a:extLst>
              <a:ext uri="{FF2B5EF4-FFF2-40B4-BE49-F238E27FC236}">
                <a16:creationId xmlns:a16="http://schemas.microsoft.com/office/drawing/2014/main" id="{6D5BA0E4-148F-466E-8C76-D092A71D4AEA}"/>
              </a:ext>
            </a:extLst>
          </p:cNvPr>
          <p:cNvSpPr txBox="1">
            <a:spLocks/>
          </p:cNvSpPr>
          <p:nvPr/>
        </p:nvSpPr>
        <p:spPr>
          <a:xfrm>
            <a:off x="7339099" y="271375"/>
            <a:ext cx="17388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1pPr>
            <a:lvl2pPr marR="0" lvl="1"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2pPr>
            <a:lvl3pPr marR="0" lvl="2"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3pPr>
            <a:lvl4pPr marR="0" lvl="3"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4pPr>
            <a:lvl5pPr marR="0" lvl="4"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5pPr>
            <a:lvl6pPr marR="0" lvl="5"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6pPr>
            <a:lvl7pPr marR="0" lvl="6"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7pPr>
            <a:lvl8pPr marR="0" lvl="7"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8pPr>
            <a:lvl9pPr marR="0" lvl="8"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9pPr>
          </a:lstStyle>
          <a:p>
            <a:pPr algn="r"/>
            <a:r>
              <a:rPr lang="en" sz="6000" dirty="0">
                <a:solidFill>
                  <a:schemeClr val="accent5"/>
                </a:solidFill>
              </a:rPr>
              <a:t>01</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grpSp>
        <p:nvGrpSpPr>
          <p:cNvPr id="2" name="Group 1">
            <a:extLst>
              <a:ext uri="{FF2B5EF4-FFF2-40B4-BE49-F238E27FC236}">
                <a16:creationId xmlns:a16="http://schemas.microsoft.com/office/drawing/2014/main" id="{1693A2EB-74F2-46A1-8F22-69A45F56BF28}"/>
              </a:ext>
            </a:extLst>
          </p:cNvPr>
          <p:cNvGrpSpPr/>
          <p:nvPr/>
        </p:nvGrpSpPr>
        <p:grpSpPr>
          <a:xfrm>
            <a:off x="0" y="316524"/>
            <a:ext cx="4478908" cy="691377"/>
            <a:chOff x="2699132" y="3239836"/>
            <a:chExt cx="2058575" cy="1574400"/>
          </a:xfrm>
        </p:grpSpPr>
        <p:sp>
          <p:nvSpPr>
            <p:cNvPr id="20" name="Google Shape;433;p44">
              <a:extLst>
                <a:ext uri="{FF2B5EF4-FFF2-40B4-BE49-F238E27FC236}">
                  <a16:creationId xmlns:a16="http://schemas.microsoft.com/office/drawing/2014/main" id="{209B4C97-8B49-4E63-BC7E-3AB3EF4137F3}"/>
                </a:ext>
              </a:extLst>
            </p:cNvPr>
            <p:cNvSpPr/>
            <p:nvPr/>
          </p:nvSpPr>
          <p:spPr>
            <a:xfrm rot="5400000">
              <a:off x="2941220" y="2997748"/>
              <a:ext cx="1574400" cy="205857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38;p44">
              <a:extLst>
                <a:ext uri="{FF2B5EF4-FFF2-40B4-BE49-F238E27FC236}">
                  <a16:creationId xmlns:a16="http://schemas.microsoft.com/office/drawing/2014/main" id="{9075BC69-359D-4BF2-B7DD-590D197221F0}"/>
                </a:ext>
              </a:extLst>
            </p:cNvPr>
            <p:cNvSpPr txBox="1">
              <a:spLocks/>
            </p:cNvSpPr>
            <p:nvPr/>
          </p:nvSpPr>
          <p:spPr>
            <a:xfrm>
              <a:off x="2763368" y="3588846"/>
              <a:ext cx="1784203" cy="8688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2pPr>
              <a:lvl3pPr marR="0" lvl="2"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3pPr>
              <a:lvl4pPr marR="0" lvl="3"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4pPr>
              <a:lvl5pPr marR="0" lvl="4"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5pPr>
              <a:lvl6pPr marR="0" lvl="5"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6pPr>
              <a:lvl7pPr marR="0" lvl="6"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7pPr>
              <a:lvl8pPr marR="0" lvl="7"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8pPr>
              <a:lvl9pPr marR="0" lvl="8"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9pPr>
            </a:lstStyle>
            <a:p>
              <a:pPr algn="r"/>
              <a:r>
                <a:rPr lang="en-US" sz="1600" dirty="0">
                  <a:solidFill>
                    <a:schemeClr val="bg1"/>
                  </a:solidFill>
                  <a:latin typeface="Livvic" panose="020B0604020202020204" charset="0"/>
                </a:rPr>
                <a:t>Mission Kakatiya (Revival of Tanks)</a:t>
              </a:r>
              <a:endParaRPr lang="en-IN" sz="1600" dirty="0">
                <a:solidFill>
                  <a:schemeClr val="bg1"/>
                </a:solidFill>
                <a:latin typeface="Livvic" panose="020B0604020202020204" charset="0"/>
              </a:endParaRPr>
            </a:p>
          </p:txBody>
        </p:sp>
      </p:grpSp>
      <p:sp>
        <p:nvSpPr>
          <p:cNvPr id="14" name="Google Shape;361;p39">
            <a:extLst>
              <a:ext uri="{FF2B5EF4-FFF2-40B4-BE49-F238E27FC236}">
                <a16:creationId xmlns:a16="http://schemas.microsoft.com/office/drawing/2014/main" id="{D7FA54EA-9F98-4541-9D6A-7A6A3E39AD38}"/>
              </a:ext>
            </a:extLst>
          </p:cNvPr>
          <p:cNvSpPr/>
          <p:nvPr/>
        </p:nvSpPr>
        <p:spPr>
          <a:xfrm>
            <a:off x="4978058" y="666546"/>
            <a:ext cx="148185" cy="147144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2">
            <a:extLst>
              <a:ext uri="{FF2B5EF4-FFF2-40B4-BE49-F238E27FC236}">
                <a16:creationId xmlns:a16="http://schemas.microsoft.com/office/drawing/2014/main" id="{08A86024-BD07-4C12-822E-EFB19E5F312F}"/>
              </a:ext>
            </a:extLst>
          </p:cNvPr>
          <p:cNvSpPr/>
          <p:nvPr/>
        </p:nvSpPr>
        <p:spPr>
          <a:xfrm>
            <a:off x="4286617" y="2291508"/>
            <a:ext cx="2719200" cy="2737642"/>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b="1" i="0" dirty="0">
                <a:solidFill>
                  <a:schemeClr val="bg1"/>
                </a:solidFill>
                <a:effectLst/>
                <a:latin typeface="Livvic" panose="020B0604020202020204" charset="0"/>
              </a:rPr>
              <a:t>Potential Impact</a:t>
            </a:r>
          </a:p>
          <a:p>
            <a:pPr marL="0" lvl="0" indent="0" algn="l" rtl="0">
              <a:spcBef>
                <a:spcPts val="0"/>
              </a:spcBef>
              <a:spcAft>
                <a:spcPts val="0"/>
              </a:spcAft>
              <a:buNone/>
            </a:pPr>
            <a:r>
              <a:rPr lang="en-US" b="0" i="0" dirty="0">
                <a:solidFill>
                  <a:schemeClr val="bg1"/>
                </a:solidFill>
                <a:effectLst/>
                <a:latin typeface="Livvic" panose="020B0604020202020204" charset="0"/>
              </a:rPr>
              <a:t> The increase in the number of revived tanks, improved agricultural outcomes, and the number of rural jobs created can be used to quantify the impact.</a:t>
            </a:r>
            <a:endParaRPr dirty="0">
              <a:solidFill>
                <a:schemeClr val="bg1"/>
              </a:solidFill>
              <a:latin typeface="Livvic" panose="020B0604020202020204" charset="0"/>
            </a:endParaRPr>
          </a:p>
        </p:txBody>
      </p:sp>
      <p:sp>
        <p:nvSpPr>
          <p:cNvPr id="16" name="1">
            <a:extLst>
              <a:ext uri="{FF2B5EF4-FFF2-40B4-BE49-F238E27FC236}">
                <a16:creationId xmlns:a16="http://schemas.microsoft.com/office/drawing/2014/main" id="{91EB065E-0E15-4737-AC65-33EC059B112E}"/>
              </a:ext>
            </a:extLst>
          </p:cNvPr>
          <p:cNvSpPr/>
          <p:nvPr/>
        </p:nvSpPr>
        <p:spPr>
          <a:xfrm>
            <a:off x="1464463" y="2291508"/>
            <a:ext cx="2719200" cy="2737642"/>
          </a:xfrm>
          <a:prstGeom prst="rect">
            <a:avLst/>
          </a:prstGeom>
          <a:solidFill>
            <a:srgbClr val="9082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b="1" i="0" dirty="0">
                <a:solidFill>
                  <a:schemeClr val="bg1"/>
                </a:solidFill>
                <a:effectLst/>
                <a:latin typeface="Livvic" panose="020B0604020202020204" charset="0"/>
              </a:rPr>
              <a:t>Initiative</a:t>
            </a:r>
            <a:endParaRPr lang="en-US" dirty="0">
              <a:solidFill>
                <a:schemeClr val="bg1"/>
              </a:solidFill>
              <a:latin typeface="Livvic" panose="020B0604020202020204" charset="0"/>
            </a:endParaRPr>
          </a:p>
          <a:p>
            <a:pPr marL="0" lvl="0" indent="0" algn="l" rtl="0">
              <a:spcBef>
                <a:spcPts val="0"/>
              </a:spcBef>
              <a:spcAft>
                <a:spcPts val="0"/>
              </a:spcAft>
              <a:buNone/>
            </a:pPr>
            <a:r>
              <a:rPr lang="en-US" b="0" i="0" dirty="0">
                <a:solidFill>
                  <a:schemeClr val="bg1"/>
                </a:solidFill>
                <a:effectLst/>
                <a:latin typeface="Livvic" panose="020B0604020202020204" charset="0"/>
              </a:rPr>
              <a:t> Mission Kakatiya focuses on the restoration of tanks and water bodies, with an aim to improve agricultural productivity and create rural employment.</a:t>
            </a:r>
            <a:endParaRPr dirty="0">
              <a:solidFill>
                <a:schemeClr val="bg1"/>
              </a:solidFill>
              <a:latin typeface="Livvic" panose="020B0604020202020204" charset="0"/>
            </a:endParaRPr>
          </a:p>
        </p:txBody>
      </p:sp>
      <p:pic>
        <p:nvPicPr>
          <p:cNvPr id="4" name="3">
            <a:extLst>
              <a:ext uri="{FF2B5EF4-FFF2-40B4-BE49-F238E27FC236}">
                <a16:creationId xmlns:a16="http://schemas.microsoft.com/office/drawing/2014/main" id="{DA804999-DF5F-49F2-8A96-4E375E4284EF}"/>
              </a:ext>
            </a:extLst>
          </p:cNvPr>
          <p:cNvPicPr>
            <a:picLocks noChangeAspect="1"/>
          </p:cNvPicPr>
          <p:nvPr/>
        </p:nvPicPr>
        <p:blipFill>
          <a:blip r:embed="rId3">
            <a:duotone>
              <a:schemeClr val="accent2">
                <a:shade val="45000"/>
                <a:satMod val="135000"/>
              </a:schemeClr>
              <a:prstClr val="white"/>
            </a:duotone>
          </a:blip>
          <a:stretch>
            <a:fillRect/>
          </a:stretch>
        </p:blipFill>
        <p:spPr>
          <a:xfrm flipH="1">
            <a:off x="5126243" y="662213"/>
            <a:ext cx="4025758" cy="1471441"/>
          </a:xfrm>
          <a:prstGeom prst="rect">
            <a:avLst/>
          </a:prstGeom>
        </p:spPr>
      </p:pic>
    </p:spTree>
    <p:extLst>
      <p:ext uri="{BB962C8B-B14F-4D97-AF65-F5344CB8AC3E}">
        <p14:creationId xmlns:p14="http://schemas.microsoft.com/office/powerpoint/2010/main" val="1816271941"/>
      </p:ext>
    </p:extLst>
  </p:cSld>
  <p:clrMapOvr>
    <a:masterClrMapping/>
  </p:clrMapOvr>
  <p:transition spd="slow">
    <p:push dir="u"/>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grpSp>
        <p:nvGrpSpPr>
          <p:cNvPr id="2" name="Group 1">
            <a:extLst>
              <a:ext uri="{FF2B5EF4-FFF2-40B4-BE49-F238E27FC236}">
                <a16:creationId xmlns:a16="http://schemas.microsoft.com/office/drawing/2014/main" id="{9331FE4C-AEC8-46EE-BFBE-4AF5496BBB04}"/>
              </a:ext>
            </a:extLst>
          </p:cNvPr>
          <p:cNvGrpSpPr/>
          <p:nvPr/>
        </p:nvGrpSpPr>
        <p:grpSpPr>
          <a:xfrm>
            <a:off x="0" y="314909"/>
            <a:ext cx="4303369" cy="703274"/>
            <a:chOff x="4840631" y="2965756"/>
            <a:chExt cx="2084200" cy="1600180"/>
          </a:xfrm>
        </p:grpSpPr>
        <p:sp>
          <p:nvSpPr>
            <p:cNvPr id="22" name="Google Shape;435;p44">
              <a:extLst>
                <a:ext uri="{FF2B5EF4-FFF2-40B4-BE49-F238E27FC236}">
                  <a16:creationId xmlns:a16="http://schemas.microsoft.com/office/drawing/2014/main" id="{77FB73E1-967D-46CE-B306-510C366DB4D0}"/>
                </a:ext>
              </a:extLst>
            </p:cNvPr>
            <p:cNvSpPr/>
            <p:nvPr/>
          </p:nvSpPr>
          <p:spPr>
            <a:xfrm rot="16200000" flipH="1">
              <a:off x="5095531" y="2736636"/>
              <a:ext cx="1574400" cy="208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438;p44">
              <a:extLst>
                <a:ext uri="{FF2B5EF4-FFF2-40B4-BE49-F238E27FC236}">
                  <a16:creationId xmlns:a16="http://schemas.microsoft.com/office/drawing/2014/main" id="{6569B5C9-930F-4214-9952-660D6F2727F5}"/>
                </a:ext>
              </a:extLst>
            </p:cNvPr>
            <p:cNvSpPr txBox="1">
              <a:spLocks/>
            </p:cNvSpPr>
            <p:nvPr/>
          </p:nvSpPr>
          <p:spPr>
            <a:xfrm>
              <a:off x="4942769" y="2965756"/>
              <a:ext cx="1755342" cy="384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2pPr>
              <a:lvl3pPr marR="0" lvl="2"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3pPr>
              <a:lvl4pPr marR="0" lvl="3"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4pPr>
              <a:lvl5pPr marR="0" lvl="4"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5pPr>
              <a:lvl6pPr marR="0" lvl="5"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6pPr>
              <a:lvl7pPr marR="0" lvl="6"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7pPr>
              <a:lvl8pPr marR="0" lvl="7"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8pPr>
              <a:lvl9pPr marR="0" lvl="8"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9pPr>
            </a:lstStyle>
            <a:p>
              <a:r>
                <a:rPr lang="en-US" sz="1600" dirty="0">
                  <a:solidFill>
                    <a:schemeClr val="bg1"/>
                  </a:solidFill>
                  <a:latin typeface="Livvic" panose="020B0604020202020204" charset="0"/>
                </a:rPr>
                <a:t>Rural Employment Generation Programmes (Rural Jobs)</a:t>
              </a:r>
              <a:endParaRPr lang="en-IN" sz="1600" dirty="0">
                <a:solidFill>
                  <a:schemeClr val="bg1"/>
                </a:solidFill>
                <a:latin typeface="Livvic" panose="020B0604020202020204" charset="0"/>
              </a:endParaRPr>
            </a:p>
          </p:txBody>
        </p:sp>
      </p:grpSp>
      <p:sp>
        <p:nvSpPr>
          <p:cNvPr id="14" name="Google Shape;361;p39">
            <a:extLst>
              <a:ext uri="{FF2B5EF4-FFF2-40B4-BE49-F238E27FC236}">
                <a16:creationId xmlns:a16="http://schemas.microsoft.com/office/drawing/2014/main" id="{E377FAF2-033E-488E-BA73-921442CE2980}"/>
              </a:ext>
            </a:extLst>
          </p:cNvPr>
          <p:cNvSpPr/>
          <p:nvPr/>
        </p:nvSpPr>
        <p:spPr>
          <a:xfrm>
            <a:off x="4978058" y="666546"/>
            <a:ext cx="148185" cy="147144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2">
            <a:extLst>
              <a:ext uri="{FF2B5EF4-FFF2-40B4-BE49-F238E27FC236}">
                <a16:creationId xmlns:a16="http://schemas.microsoft.com/office/drawing/2014/main" id="{97AEC428-EDB2-4ABC-85D5-4E93889B2DAC}"/>
              </a:ext>
            </a:extLst>
          </p:cNvPr>
          <p:cNvSpPr/>
          <p:nvPr/>
        </p:nvSpPr>
        <p:spPr>
          <a:xfrm>
            <a:off x="4286617" y="2291508"/>
            <a:ext cx="2719200" cy="2737642"/>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b="1" i="0" dirty="0">
                <a:solidFill>
                  <a:schemeClr val="bg1"/>
                </a:solidFill>
                <a:effectLst/>
                <a:latin typeface="Livvic" panose="020B0604020202020204" charset="0"/>
              </a:rPr>
              <a:t>Potential Impact</a:t>
            </a:r>
            <a:r>
              <a:rPr lang="en-US" b="0" i="0" dirty="0">
                <a:solidFill>
                  <a:schemeClr val="bg1"/>
                </a:solidFill>
                <a:effectLst/>
                <a:latin typeface="Livvic" panose="020B0604020202020204" charset="0"/>
              </a:rPr>
              <a:t> </a:t>
            </a:r>
          </a:p>
          <a:p>
            <a:pPr marL="0" lvl="0" indent="0" algn="l" rtl="0">
              <a:spcBef>
                <a:spcPts val="0"/>
              </a:spcBef>
              <a:spcAft>
                <a:spcPts val="0"/>
              </a:spcAft>
              <a:buNone/>
            </a:pPr>
            <a:r>
              <a:rPr lang="en-US" b="0" i="0" dirty="0">
                <a:solidFill>
                  <a:schemeClr val="bg1"/>
                </a:solidFill>
                <a:effectLst/>
                <a:latin typeface="Livvic" panose="020B0604020202020204" charset="0"/>
              </a:rPr>
              <a:t>The number of jobs created in rural areas and the improvement in rural living standards can be indicators of these programs' success.</a:t>
            </a:r>
            <a:endParaRPr dirty="0">
              <a:solidFill>
                <a:schemeClr val="bg1"/>
              </a:solidFill>
              <a:latin typeface="Livvic" panose="020B0604020202020204" charset="0"/>
            </a:endParaRPr>
          </a:p>
        </p:txBody>
      </p:sp>
      <p:sp>
        <p:nvSpPr>
          <p:cNvPr id="16" name="1">
            <a:extLst>
              <a:ext uri="{FF2B5EF4-FFF2-40B4-BE49-F238E27FC236}">
                <a16:creationId xmlns:a16="http://schemas.microsoft.com/office/drawing/2014/main" id="{BFEDE0C3-DE0F-4E0F-A08D-B47A67B594C1}"/>
              </a:ext>
            </a:extLst>
          </p:cNvPr>
          <p:cNvSpPr/>
          <p:nvPr/>
        </p:nvSpPr>
        <p:spPr>
          <a:xfrm>
            <a:off x="1464463" y="2291508"/>
            <a:ext cx="2719200" cy="2737642"/>
          </a:xfrm>
          <a:prstGeom prst="rect">
            <a:avLst/>
          </a:prstGeom>
          <a:solidFill>
            <a:srgbClr val="9082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b="1" i="0" dirty="0">
                <a:solidFill>
                  <a:schemeClr val="bg1"/>
                </a:solidFill>
                <a:effectLst/>
                <a:latin typeface="Livvic" panose="020B0604020202020204" charset="0"/>
              </a:rPr>
              <a:t>Initiative</a:t>
            </a:r>
            <a:endParaRPr lang="en-US" dirty="0">
              <a:solidFill>
                <a:schemeClr val="bg1"/>
              </a:solidFill>
              <a:latin typeface="Livvic" panose="020B0604020202020204" charset="0"/>
            </a:endParaRPr>
          </a:p>
          <a:p>
            <a:pPr marL="0" lvl="0" indent="0" algn="l" rtl="0">
              <a:spcBef>
                <a:spcPts val="0"/>
              </a:spcBef>
              <a:spcAft>
                <a:spcPts val="0"/>
              </a:spcAft>
              <a:buNone/>
            </a:pPr>
            <a:r>
              <a:rPr lang="en-US" b="0" i="0" dirty="0">
                <a:solidFill>
                  <a:schemeClr val="bg1"/>
                </a:solidFill>
                <a:effectLst/>
                <a:latin typeface="Livvic" panose="020B0604020202020204" charset="0"/>
              </a:rPr>
              <a:t> Various rural employment generation programs aim to create jobs in rural areas through infrastructure development, watershed management, and skill training.</a:t>
            </a:r>
            <a:endParaRPr dirty="0">
              <a:solidFill>
                <a:schemeClr val="bg1"/>
              </a:solidFill>
              <a:latin typeface="Livvic" panose="020B0604020202020204" charset="0"/>
            </a:endParaRPr>
          </a:p>
        </p:txBody>
      </p:sp>
      <p:pic>
        <p:nvPicPr>
          <p:cNvPr id="7" name="3">
            <a:extLst>
              <a:ext uri="{FF2B5EF4-FFF2-40B4-BE49-F238E27FC236}">
                <a16:creationId xmlns:a16="http://schemas.microsoft.com/office/drawing/2014/main" id="{67F02898-FA50-4AE9-8EF0-1F03A8B09AFB}"/>
              </a:ext>
            </a:extLst>
          </p:cNvPr>
          <p:cNvPicPr>
            <a:picLocks noChangeAspect="1"/>
          </p:cNvPicPr>
          <p:nvPr/>
        </p:nvPicPr>
        <p:blipFill>
          <a:blip r:embed="rId3">
            <a:duotone>
              <a:schemeClr val="accent2">
                <a:shade val="45000"/>
                <a:satMod val="135000"/>
              </a:schemeClr>
              <a:prstClr val="white"/>
            </a:duotone>
          </a:blip>
          <a:stretch>
            <a:fillRect/>
          </a:stretch>
        </p:blipFill>
        <p:spPr>
          <a:xfrm>
            <a:off x="5126243" y="666546"/>
            <a:ext cx="4017757" cy="1467054"/>
          </a:xfrm>
          <a:prstGeom prst="rect">
            <a:avLst/>
          </a:prstGeom>
        </p:spPr>
      </p:pic>
    </p:spTree>
    <p:extLst>
      <p:ext uri="{BB962C8B-B14F-4D97-AF65-F5344CB8AC3E}">
        <p14:creationId xmlns:p14="http://schemas.microsoft.com/office/powerpoint/2010/main" val="385906873"/>
      </p:ext>
    </p:extLst>
  </p:cSld>
  <p:clrMapOvr>
    <a:masterClrMapping/>
  </p:clrMapOvr>
  <p:transition spd="slow">
    <p:push dir="u"/>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70" name="Google Shape;370;p40"/>
          <p:cNvSpPr/>
          <p:nvPr/>
        </p:nvSpPr>
        <p:spPr>
          <a:xfrm>
            <a:off x="0" y="771925"/>
            <a:ext cx="1620000" cy="3571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0"/>
          <p:cNvSpPr txBox="1">
            <a:spLocks noGrp="1"/>
          </p:cNvSpPr>
          <p:nvPr>
            <p:ph type="ctrTitle"/>
          </p:nvPr>
        </p:nvSpPr>
        <p:spPr>
          <a:xfrm>
            <a:off x="1729024" y="1099417"/>
            <a:ext cx="6555034"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solidFill>
                  <a:schemeClr val="accent1">
                    <a:lumMod val="75000"/>
                  </a:schemeClr>
                </a:solidFill>
              </a:rPr>
              <a:t>Top 5 Insights &amp; 5 recommendations to Telangana government for sustained growth in the next 5 years based on analysis.</a:t>
            </a:r>
            <a:endParaRPr sz="2800" dirty="0">
              <a:solidFill>
                <a:schemeClr val="accent1">
                  <a:lumMod val="75000"/>
                </a:schemeClr>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80" name="Google Shape;380;p41"/>
          <p:cNvSpPr txBox="1">
            <a:spLocks noGrp="1"/>
          </p:cNvSpPr>
          <p:nvPr>
            <p:ph type="ctrTitle"/>
          </p:nvPr>
        </p:nvSpPr>
        <p:spPr>
          <a:xfrm>
            <a:off x="143000" y="820687"/>
            <a:ext cx="17028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TOP 5 INSIGHTS</a:t>
            </a:r>
            <a:endParaRPr dirty="0"/>
          </a:p>
        </p:txBody>
      </p:sp>
      <p:sp>
        <p:nvSpPr>
          <p:cNvPr id="381" name="Google Shape;381;p41"/>
          <p:cNvSpPr/>
          <p:nvPr/>
        </p:nvSpPr>
        <p:spPr>
          <a:xfrm>
            <a:off x="-165700" y="540000"/>
            <a:ext cx="2320200" cy="1386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Rectangle 5">
            <a:extLst>
              <a:ext uri="{FF2B5EF4-FFF2-40B4-BE49-F238E27FC236}">
                <a16:creationId xmlns:a16="http://schemas.microsoft.com/office/drawing/2014/main" id="{AA31BA70-5030-45B3-903B-7594979BFDBB}"/>
              </a:ext>
            </a:extLst>
          </p:cNvPr>
          <p:cNvSpPr/>
          <p:nvPr/>
        </p:nvSpPr>
        <p:spPr>
          <a:xfrm>
            <a:off x="716433" y="1868364"/>
            <a:ext cx="2038801" cy="1108710"/>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Rectangle 23">
            <a:extLst>
              <a:ext uri="{FF2B5EF4-FFF2-40B4-BE49-F238E27FC236}">
                <a16:creationId xmlns:a16="http://schemas.microsoft.com/office/drawing/2014/main" id="{E73725A2-0E64-405E-871D-6E9BDBE9A175}"/>
              </a:ext>
            </a:extLst>
          </p:cNvPr>
          <p:cNvSpPr/>
          <p:nvPr/>
        </p:nvSpPr>
        <p:spPr>
          <a:xfrm>
            <a:off x="3200553" y="1868364"/>
            <a:ext cx="2038801" cy="1108710"/>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24">
            <a:extLst>
              <a:ext uri="{FF2B5EF4-FFF2-40B4-BE49-F238E27FC236}">
                <a16:creationId xmlns:a16="http://schemas.microsoft.com/office/drawing/2014/main" id="{7AA49717-98FB-41C6-8C89-D4C42F46FC41}"/>
              </a:ext>
            </a:extLst>
          </p:cNvPr>
          <p:cNvSpPr/>
          <p:nvPr/>
        </p:nvSpPr>
        <p:spPr>
          <a:xfrm>
            <a:off x="5684673" y="1868364"/>
            <a:ext cx="2038801" cy="1108710"/>
          </a:xfrm>
          <a:prstGeom prst="rect">
            <a:avLst/>
          </a:prstGeom>
          <a:blipFill>
            <a:blip r:embed="rId5">
              <a:extLst>
                <a:ext uri="{837473B0-CC2E-450A-ABE3-18F120FF3D39}">
                  <a1611:picAttrSrcUrl xmlns:a1611="http://schemas.microsoft.com/office/drawing/2016/11/main" r:id="rId6"/>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TextBox 28">
            <a:extLst>
              <a:ext uri="{FF2B5EF4-FFF2-40B4-BE49-F238E27FC236}">
                <a16:creationId xmlns:a16="http://schemas.microsoft.com/office/drawing/2014/main" id="{539ACA5E-7E1F-4F13-8323-FFDC9E19C028}"/>
              </a:ext>
            </a:extLst>
          </p:cNvPr>
          <p:cNvSpPr txBox="1"/>
          <p:nvPr/>
        </p:nvSpPr>
        <p:spPr>
          <a:xfrm>
            <a:off x="591008" y="2977074"/>
            <a:ext cx="2289352" cy="261610"/>
          </a:xfrm>
          <a:prstGeom prst="rect">
            <a:avLst/>
          </a:prstGeom>
          <a:noFill/>
        </p:spPr>
        <p:txBody>
          <a:bodyPr wrap="square">
            <a:spAutoFit/>
          </a:bodyPr>
          <a:lstStyle/>
          <a:p>
            <a:pPr marL="0" lvl="0" indent="0" algn="l" rtl="0">
              <a:spcBef>
                <a:spcPts val="0"/>
              </a:spcBef>
              <a:spcAft>
                <a:spcPts val="0"/>
              </a:spcAft>
              <a:buNone/>
            </a:pPr>
            <a:r>
              <a:rPr lang="en-IN" sz="1100" b="1" i="0" dirty="0">
                <a:effectLst/>
                <a:latin typeface="Livvic" panose="020B0604020202020204" charset="0"/>
              </a:rPr>
              <a:t>Leverage the Tech Ecosystem</a:t>
            </a:r>
            <a:endParaRPr lang="en-IN" sz="1100" dirty="0">
              <a:solidFill>
                <a:srgbClr val="FFFFFF"/>
              </a:solidFill>
              <a:latin typeface="Livvic" panose="020B0604020202020204" charset="0"/>
            </a:endParaRPr>
          </a:p>
        </p:txBody>
      </p:sp>
      <p:sp>
        <p:nvSpPr>
          <p:cNvPr id="30" name="TextBox 29">
            <a:extLst>
              <a:ext uri="{FF2B5EF4-FFF2-40B4-BE49-F238E27FC236}">
                <a16:creationId xmlns:a16="http://schemas.microsoft.com/office/drawing/2014/main" id="{84C695F3-FA4C-4861-A3E1-91B985371332}"/>
              </a:ext>
            </a:extLst>
          </p:cNvPr>
          <p:cNvSpPr txBox="1"/>
          <p:nvPr/>
        </p:nvSpPr>
        <p:spPr>
          <a:xfrm>
            <a:off x="5625375" y="2975809"/>
            <a:ext cx="2802192" cy="261610"/>
          </a:xfrm>
          <a:prstGeom prst="rect">
            <a:avLst/>
          </a:prstGeom>
          <a:noFill/>
        </p:spPr>
        <p:txBody>
          <a:bodyPr wrap="square">
            <a:spAutoFit/>
          </a:bodyPr>
          <a:lstStyle/>
          <a:p>
            <a:pPr marL="0" lvl="0" indent="0" algn="l" rtl="0">
              <a:spcBef>
                <a:spcPts val="0"/>
              </a:spcBef>
              <a:spcAft>
                <a:spcPts val="0"/>
              </a:spcAft>
              <a:buNone/>
            </a:pPr>
            <a:r>
              <a:rPr lang="en-US" sz="1100" b="1" i="0" dirty="0">
                <a:effectLst/>
                <a:latin typeface="Livvic" panose="020B0604020202020204" charset="0"/>
              </a:rPr>
              <a:t>Focus on Skilling and Education</a:t>
            </a:r>
            <a:endParaRPr lang="en-IN" sz="800" dirty="0">
              <a:solidFill>
                <a:srgbClr val="FFFFFF"/>
              </a:solidFill>
              <a:latin typeface="Livvic" panose="020B0604020202020204" charset="0"/>
            </a:endParaRPr>
          </a:p>
        </p:txBody>
      </p:sp>
      <p:sp>
        <p:nvSpPr>
          <p:cNvPr id="31" name="TextBox 30">
            <a:extLst>
              <a:ext uri="{FF2B5EF4-FFF2-40B4-BE49-F238E27FC236}">
                <a16:creationId xmlns:a16="http://schemas.microsoft.com/office/drawing/2014/main" id="{6D4C29EA-EC5F-4B0D-8FD6-2E735EEFD796}"/>
              </a:ext>
            </a:extLst>
          </p:cNvPr>
          <p:cNvSpPr txBox="1"/>
          <p:nvPr/>
        </p:nvSpPr>
        <p:spPr>
          <a:xfrm>
            <a:off x="3143013" y="2975809"/>
            <a:ext cx="2289352" cy="261610"/>
          </a:xfrm>
          <a:prstGeom prst="rect">
            <a:avLst/>
          </a:prstGeom>
          <a:noFill/>
        </p:spPr>
        <p:txBody>
          <a:bodyPr wrap="square">
            <a:spAutoFit/>
          </a:bodyPr>
          <a:lstStyle/>
          <a:p>
            <a:pPr marL="0" lvl="0" indent="0" algn="l" rtl="0">
              <a:spcBef>
                <a:spcPts val="0"/>
              </a:spcBef>
              <a:spcAft>
                <a:spcPts val="0"/>
              </a:spcAft>
              <a:buNone/>
            </a:pPr>
            <a:r>
              <a:rPr lang="en-IN" sz="1100" b="1" i="0" dirty="0">
                <a:effectLst/>
                <a:latin typeface="Livvic" panose="020B0604020202020204" charset="0"/>
              </a:rPr>
              <a:t>Invest in Infrastructure</a:t>
            </a:r>
            <a:endParaRPr lang="en-IN" sz="1000" dirty="0">
              <a:solidFill>
                <a:srgbClr val="FFFFFF"/>
              </a:solidFill>
              <a:latin typeface="Livvic" panose="020B0604020202020204" charset="0"/>
            </a:endParaRPr>
          </a:p>
        </p:txBody>
      </p:sp>
      <p:sp>
        <p:nvSpPr>
          <p:cNvPr id="8" name="TextBox 7">
            <a:extLst>
              <a:ext uri="{FF2B5EF4-FFF2-40B4-BE49-F238E27FC236}">
                <a16:creationId xmlns:a16="http://schemas.microsoft.com/office/drawing/2014/main" id="{F36BBDBC-47FF-4E46-8752-018F72E1BBB6}"/>
              </a:ext>
            </a:extLst>
          </p:cNvPr>
          <p:cNvSpPr txBox="1"/>
          <p:nvPr/>
        </p:nvSpPr>
        <p:spPr>
          <a:xfrm>
            <a:off x="591008" y="3327094"/>
            <a:ext cx="2164226" cy="1569660"/>
          </a:xfrm>
          <a:prstGeom prst="rect">
            <a:avLst/>
          </a:prstGeom>
          <a:noFill/>
        </p:spPr>
        <p:txBody>
          <a:bodyPr wrap="square" rtlCol="0">
            <a:spAutoFit/>
          </a:bodyPr>
          <a:lstStyle/>
          <a:p>
            <a:r>
              <a:rPr lang="en-US" sz="1200" b="0" i="0" dirty="0">
                <a:solidFill>
                  <a:schemeClr val="bg1">
                    <a:lumMod val="50000"/>
                  </a:schemeClr>
                </a:solidFill>
                <a:effectLst/>
                <a:latin typeface="Livvic" panose="020B0604020202020204" charset="0"/>
              </a:rPr>
              <a:t>Telangana's strong information technology ecosystem, centered around </a:t>
            </a:r>
            <a:r>
              <a:rPr lang="en-US" sz="1200" b="0" i="0" dirty="0">
                <a:solidFill>
                  <a:schemeClr val="accent4">
                    <a:lumMod val="60000"/>
                    <a:lumOff val="40000"/>
                  </a:schemeClr>
                </a:solidFill>
                <a:effectLst/>
                <a:latin typeface="Livvic" panose="020B0604020202020204" charset="0"/>
              </a:rPr>
              <a:t>Hyderabad</a:t>
            </a:r>
            <a:r>
              <a:rPr lang="en-US" sz="1200" b="0" i="0" dirty="0">
                <a:solidFill>
                  <a:schemeClr val="bg1">
                    <a:lumMod val="50000"/>
                  </a:schemeClr>
                </a:solidFill>
                <a:effectLst/>
                <a:latin typeface="Livvic" panose="020B0604020202020204" charset="0"/>
              </a:rPr>
              <a:t>, should be leveraged further. Encourage innovation, support startups, and attract tech giants to foster economic growth.</a:t>
            </a:r>
            <a:endParaRPr lang="en-IN" sz="1200" dirty="0">
              <a:solidFill>
                <a:schemeClr val="bg1">
                  <a:lumMod val="50000"/>
                </a:schemeClr>
              </a:solidFill>
              <a:latin typeface="Livvic" panose="020B0604020202020204" charset="0"/>
            </a:endParaRPr>
          </a:p>
        </p:txBody>
      </p:sp>
      <p:sp>
        <p:nvSpPr>
          <p:cNvPr id="36" name="TextBox 35">
            <a:extLst>
              <a:ext uri="{FF2B5EF4-FFF2-40B4-BE49-F238E27FC236}">
                <a16:creationId xmlns:a16="http://schemas.microsoft.com/office/drawing/2014/main" id="{0C9FF4A7-5F53-4B38-A77B-C6F11A07AE15}"/>
              </a:ext>
            </a:extLst>
          </p:cNvPr>
          <p:cNvSpPr txBox="1"/>
          <p:nvPr/>
        </p:nvSpPr>
        <p:spPr>
          <a:xfrm>
            <a:off x="3143013" y="3360981"/>
            <a:ext cx="2164226" cy="1569660"/>
          </a:xfrm>
          <a:prstGeom prst="rect">
            <a:avLst/>
          </a:prstGeom>
          <a:noFill/>
        </p:spPr>
        <p:txBody>
          <a:bodyPr wrap="square" rtlCol="0">
            <a:spAutoFit/>
          </a:bodyPr>
          <a:lstStyle/>
          <a:p>
            <a:r>
              <a:rPr lang="en-US" sz="1200" b="0" i="0" dirty="0">
                <a:solidFill>
                  <a:schemeClr val="accent4">
                    <a:lumMod val="60000"/>
                    <a:lumOff val="40000"/>
                  </a:schemeClr>
                </a:solidFill>
                <a:effectLst/>
                <a:latin typeface="Livvic" panose="020B0604020202020204" charset="0"/>
              </a:rPr>
              <a:t>Continued investment in infrastructure</a:t>
            </a:r>
            <a:r>
              <a:rPr lang="en-US" sz="1200" b="0" i="0" dirty="0">
                <a:solidFill>
                  <a:schemeClr val="bg1">
                    <a:lumMod val="50000"/>
                  </a:schemeClr>
                </a:solidFill>
                <a:effectLst/>
                <a:latin typeface="Livvic" panose="020B0604020202020204" charset="0"/>
              </a:rPr>
              <a:t>, particularly in transportation and digital connectivity, is essential for sustained growth. Improving connectivity between urban and rural areas can bridge economic disparities.</a:t>
            </a:r>
            <a:endParaRPr lang="en-IN" sz="1050" dirty="0">
              <a:solidFill>
                <a:schemeClr val="bg1">
                  <a:lumMod val="50000"/>
                </a:schemeClr>
              </a:solidFill>
              <a:latin typeface="Livvic" panose="020B0604020202020204" charset="0"/>
            </a:endParaRPr>
          </a:p>
        </p:txBody>
      </p:sp>
      <p:sp>
        <p:nvSpPr>
          <p:cNvPr id="37" name="TextBox 36">
            <a:extLst>
              <a:ext uri="{FF2B5EF4-FFF2-40B4-BE49-F238E27FC236}">
                <a16:creationId xmlns:a16="http://schemas.microsoft.com/office/drawing/2014/main" id="{8036C9A4-321C-4E53-9462-26B2BF64BA43}"/>
              </a:ext>
            </a:extLst>
          </p:cNvPr>
          <p:cNvSpPr txBox="1"/>
          <p:nvPr/>
        </p:nvSpPr>
        <p:spPr>
          <a:xfrm>
            <a:off x="5611467" y="3299689"/>
            <a:ext cx="2164226" cy="1569660"/>
          </a:xfrm>
          <a:prstGeom prst="rect">
            <a:avLst/>
          </a:prstGeom>
          <a:noFill/>
        </p:spPr>
        <p:txBody>
          <a:bodyPr wrap="square" rtlCol="0">
            <a:spAutoFit/>
          </a:bodyPr>
          <a:lstStyle/>
          <a:p>
            <a:r>
              <a:rPr lang="en-US" sz="1200" b="0" i="0" dirty="0">
                <a:solidFill>
                  <a:schemeClr val="bg1">
                    <a:lumMod val="50000"/>
                  </a:schemeClr>
                </a:solidFill>
                <a:effectLst/>
                <a:latin typeface="Livvic" panose="020B0604020202020204" charset="0"/>
              </a:rPr>
              <a:t>Prioritize skill development and education to ensure a skilled workforce that can meet the evolving demands of industries. </a:t>
            </a:r>
            <a:r>
              <a:rPr lang="en-US" sz="1200" b="0" i="0" dirty="0">
                <a:solidFill>
                  <a:schemeClr val="accent4">
                    <a:lumMod val="60000"/>
                    <a:lumOff val="40000"/>
                  </a:schemeClr>
                </a:solidFill>
                <a:effectLst/>
                <a:latin typeface="Livvic" panose="020B0604020202020204" charset="0"/>
              </a:rPr>
              <a:t>Strengthening vocational training and STEM education</a:t>
            </a:r>
            <a:r>
              <a:rPr lang="en-US" sz="1200" b="0" i="0" dirty="0">
                <a:solidFill>
                  <a:schemeClr val="bg1">
                    <a:lumMod val="50000"/>
                  </a:schemeClr>
                </a:solidFill>
                <a:effectLst/>
                <a:latin typeface="Livvic" panose="020B0604020202020204" charset="0"/>
              </a:rPr>
              <a:t> can be beneficial.</a:t>
            </a:r>
            <a:endParaRPr lang="en-IN" sz="900" dirty="0">
              <a:solidFill>
                <a:schemeClr val="bg1">
                  <a:lumMod val="50000"/>
                </a:schemeClr>
              </a:solidFill>
              <a:latin typeface="Livvic" panose="020B060402020202020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80" name="Google Shape;380;p41"/>
          <p:cNvSpPr txBox="1">
            <a:spLocks noGrp="1"/>
          </p:cNvSpPr>
          <p:nvPr>
            <p:ph type="ctrTitle"/>
          </p:nvPr>
        </p:nvSpPr>
        <p:spPr>
          <a:xfrm>
            <a:off x="143000" y="820687"/>
            <a:ext cx="17028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TOP 5 INSIGHTS</a:t>
            </a:r>
            <a:endParaRPr dirty="0"/>
          </a:p>
        </p:txBody>
      </p:sp>
      <p:sp>
        <p:nvSpPr>
          <p:cNvPr id="381" name="Google Shape;381;p41"/>
          <p:cNvSpPr/>
          <p:nvPr/>
        </p:nvSpPr>
        <p:spPr>
          <a:xfrm>
            <a:off x="-165700" y="540000"/>
            <a:ext cx="2320200" cy="1386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Rectangle 25">
            <a:extLst>
              <a:ext uri="{FF2B5EF4-FFF2-40B4-BE49-F238E27FC236}">
                <a16:creationId xmlns:a16="http://schemas.microsoft.com/office/drawing/2014/main" id="{F5D01FB1-A506-4063-87AB-B906C069BC4E}"/>
              </a:ext>
            </a:extLst>
          </p:cNvPr>
          <p:cNvSpPr/>
          <p:nvPr/>
        </p:nvSpPr>
        <p:spPr>
          <a:xfrm>
            <a:off x="1971075" y="1729988"/>
            <a:ext cx="2038801" cy="1108710"/>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Rectangle 26">
            <a:extLst>
              <a:ext uri="{FF2B5EF4-FFF2-40B4-BE49-F238E27FC236}">
                <a16:creationId xmlns:a16="http://schemas.microsoft.com/office/drawing/2014/main" id="{6B55D78C-E290-4F39-9F0B-E6E474B259D7}"/>
              </a:ext>
            </a:extLst>
          </p:cNvPr>
          <p:cNvSpPr/>
          <p:nvPr/>
        </p:nvSpPr>
        <p:spPr>
          <a:xfrm>
            <a:off x="4572000" y="1729988"/>
            <a:ext cx="2038801" cy="1108710"/>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TextBox 31">
            <a:extLst>
              <a:ext uri="{FF2B5EF4-FFF2-40B4-BE49-F238E27FC236}">
                <a16:creationId xmlns:a16="http://schemas.microsoft.com/office/drawing/2014/main" id="{FC705E18-77E4-4132-BFC4-26A8FED0361C}"/>
              </a:ext>
            </a:extLst>
          </p:cNvPr>
          <p:cNvSpPr txBox="1"/>
          <p:nvPr/>
        </p:nvSpPr>
        <p:spPr>
          <a:xfrm>
            <a:off x="1971075" y="2949658"/>
            <a:ext cx="2289352" cy="261610"/>
          </a:xfrm>
          <a:prstGeom prst="rect">
            <a:avLst/>
          </a:prstGeom>
          <a:noFill/>
        </p:spPr>
        <p:txBody>
          <a:bodyPr wrap="square">
            <a:spAutoFit/>
          </a:bodyPr>
          <a:lstStyle/>
          <a:p>
            <a:pPr marL="0" lvl="0" indent="0" algn="l" rtl="0">
              <a:spcBef>
                <a:spcPts val="0"/>
              </a:spcBef>
              <a:spcAft>
                <a:spcPts val="0"/>
              </a:spcAft>
              <a:buNone/>
            </a:pPr>
            <a:r>
              <a:rPr lang="en-IN" sz="1100" b="1" i="0" dirty="0">
                <a:effectLst/>
                <a:latin typeface="Livvic" panose="020B0604020202020204" charset="0"/>
              </a:rPr>
              <a:t>Sustainable Agriculture</a:t>
            </a:r>
            <a:endParaRPr lang="en-IN" sz="800" dirty="0">
              <a:solidFill>
                <a:srgbClr val="FFFFFF"/>
              </a:solidFill>
              <a:latin typeface="Livvic" panose="020B0604020202020204" charset="0"/>
            </a:endParaRPr>
          </a:p>
        </p:txBody>
      </p:sp>
      <p:sp>
        <p:nvSpPr>
          <p:cNvPr id="33" name="TextBox 32">
            <a:extLst>
              <a:ext uri="{FF2B5EF4-FFF2-40B4-BE49-F238E27FC236}">
                <a16:creationId xmlns:a16="http://schemas.microsoft.com/office/drawing/2014/main" id="{E2263C41-BCB8-494A-825C-1148CD333A4F}"/>
              </a:ext>
            </a:extLst>
          </p:cNvPr>
          <p:cNvSpPr txBox="1"/>
          <p:nvPr/>
        </p:nvSpPr>
        <p:spPr>
          <a:xfrm>
            <a:off x="4572000" y="2949658"/>
            <a:ext cx="2289352" cy="261610"/>
          </a:xfrm>
          <a:prstGeom prst="rect">
            <a:avLst/>
          </a:prstGeom>
          <a:noFill/>
        </p:spPr>
        <p:txBody>
          <a:bodyPr wrap="square">
            <a:spAutoFit/>
          </a:bodyPr>
          <a:lstStyle/>
          <a:p>
            <a:pPr marL="0" lvl="0" indent="0" algn="l" rtl="0">
              <a:spcBef>
                <a:spcPts val="0"/>
              </a:spcBef>
              <a:spcAft>
                <a:spcPts val="0"/>
              </a:spcAft>
              <a:buNone/>
            </a:pPr>
            <a:r>
              <a:rPr lang="en-IN" sz="1100" b="1" i="0" dirty="0">
                <a:effectLst/>
                <a:latin typeface="Livvic" panose="020B0604020202020204" charset="0"/>
              </a:rPr>
              <a:t>Diversify Industries</a:t>
            </a:r>
            <a:endParaRPr lang="en-IN" sz="600" dirty="0">
              <a:solidFill>
                <a:srgbClr val="FFFFFF"/>
              </a:solidFill>
              <a:latin typeface="Livvic" panose="020B0604020202020204" charset="0"/>
            </a:endParaRPr>
          </a:p>
        </p:txBody>
      </p:sp>
      <p:sp>
        <p:nvSpPr>
          <p:cNvPr id="14" name="TextBox 13">
            <a:extLst>
              <a:ext uri="{FF2B5EF4-FFF2-40B4-BE49-F238E27FC236}">
                <a16:creationId xmlns:a16="http://schemas.microsoft.com/office/drawing/2014/main" id="{7C614E54-2ACB-4F0B-9670-B8FBC529BCF1}"/>
              </a:ext>
            </a:extLst>
          </p:cNvPr>
          <p:cNvSpPr txBox="1"/>
          <p:nvPr/>
        </p:nvSpPr>
        <p:spPr>
          <a:xfrm>
            <a:off x="1971075" y="3322228"/>
            <a:ext cx="2164226" cy="1569660"/>
          </a:xfrm>
          <a:prstGeom prst="rect">
            <a:avLst/>
          </a:prstGeom>
          <a:noFill/>
        </p:spPr>
        <p:txBody>
          <a:bodyPr wrap="square" rtlCol="0">
            <a:spAutoFit/>
          </a:bodyPr>
          <a:lstStyle/>
          <a:p>
            <a:r>
              <a:rPr lang="en-US" sz="1200" b="0" i="0" dirty="0">
                <a:solidFill>
                  <a:schemeClr val="bg1">
                    <a:lumMod val="50000"/>
                  </a:schemeClr>
                </a:solidFill>
                <a:effectLst/>
                <a:latin typeface="Livvic" panose="020B0604020202020204" charset="0"/>
              </a:rPr>
              <a:t>Develop sustainable agriculture practices to enhance food security and income in rural areas. Initiatives </a:t>
            </a:r>
            <a:r>
              <a:rPr lang="en-US" sz="1200" b="0" i="0" dirty="0">
                <a:solidFill>
                  <a:schemeClr val="accent4">
                    <a:lumMod val="60000"/>
                    <a:lumOff val="40000"/>
                  </a:schemeClr>
                </a:solidFill>
                <a:effectLst/>
                <a:latin typeface="Livvic" panose="020B0604020202020204" charset="0"/>
              </a:rPr>
              <a:t>like Mission Kakatiya</a:t>
            </a:r>
            <a:r>
              <a:rPr lang="en-US" sz="1200" b="0" i="0" dirty="0">
                <a:solidFill>
                  <a:schemeClr val="bg1">
                    <a:lumMod val="50000"/>
                  </a:schemeClr>
                </a:solidFill>
                <a:effectLst/>
                <a:latin typeface="Livvic" panose="020B0604020202020204" charset="0"/>
              </a:rPr>
              <a:t> can be expanded to improve water management.</a:t>
            </a:r>
            <a:endParaRPr lang="en-IN" sz="1050" dirty="0">
              <a:solidFill>
                <a:schemeClr val="bg1">
                  <a:lumMod val="50000"/>
                </a:schemeClr>
              </a:solidFill>
              <a:latin typeface="Livvic" panose="020B0604020202020204" charset="0"/>
            </a:endParaRPr>
          </a:p>
        </p:txBody>
      </p:sp>
      <p:sp>
        <p:nvSpPr>
          <p:cNvPr id="15" name="TextBox 14">
            <a:extLst>
              <a:ext uri="{FF2B5EF4-FFF2-40B4-BE49-F238E27FC236}">
                <a16:creationId xmlns:a16="http://schemas.microsoft.com/office/drawing/2014/main" id="{FA13DA70-AAA7-46DF-A4D4-678BB3AFEBEB}"/>
              </a:ext>
            </a:extLst>
          </p:cNvPr>
          <p:cNvSpPr txBox="1"/>
          <p:nvPr/>
        </p:nvSpPr>
        <p:spPr>
          <a:xfrm>
            <a:off x="4572000" y="3322228"/>
            <a:ext cx="2164226" cy="1384995"/>
          </a:xfrm>
          <a:prstGeom prst="rect">
            <a:avLst/>
          </a:prstGeom>
          <a:noFill/>
        </p:spPr>
        <p:txBody>
          <a:bodyPr wrap="square" rtlCol="0">
            <a:spAutoFit/>
          </a:bodyPr>
          <a:lstStyle/>
          <a:p>
            <a:r>
              <a:rPr lang="en-US" sz="1200" b="0" i="0" dirty="0">
                <a:solidFill>
                  <a:schemeClr val="bg1">
                    <a:lumMod val="50000"/>
                  </a:schemeClr>
                </a:solidFill>
                <a:effectLst/>
                <a:latin typeface="Livvic" panose="020B0604020202020204" charset="0"/>
              </a:rPr>
              <a:t>While technology is a strength, diversifying industries beyond IT, such as </a:t>
            </a:r>
            <a:r>
              <a:rPr lang="en-US" sz="1200" b="0" i="0" dirty="0">
                <a:solidFill>
                  <a:schemeClr val="accent4">
                    <a:lumMod val="60000"/>
                    <a:lumOff val="40000"/>
                  </a:schemeClr>
                </a:solidFill>
                <a:effectLst/>
                <a:latin typeface="Livvic" panose="020B0604020202020204" charset="0"/>
              </a:rPr>
              <a:t>manufacturing and renewable energy</a:t>
            </a:r>
            <a:r>
              <a:rPr lang="en-US" sz="1200" b="0" i="0" dirty="0">
                <a:solidFill>
                  <a:schemeClr val="bg1">
                    <a:lumMod val="50000"/>
                  </a:schemeClr>
                </a:solidFill>
                <a:effectLst/>
                <a:latin typeface="Livvic" panose="020B0604020202020204" charset="0"/>
              </a:rPr>
              <a:t>, can create a more resilient economy.</a:t>
            </a:r>
            <a:endParaRPr lang="en-IN" sz="1050" dirty="0">
              <a:solidFill>
                <a:schemeClr val="bg1">
                  <a:lumMod val="50000"/>
                </a:schemeClr>
              </a:solidFill>
              <a:latin typeface="Livvic" panose="020B0604020202020204" charset="0"/>
            </a:endParaRPr>
          </a:p>
        </p:txBody>
      </p:sp>
    </p:spTree>
    <p:extLst>
      <p:ext uri="{BB962C8B-B14F-4D97-AF65-F5344CB8AC3E}">
        <p14:creationId xmlns:p14="http://schemas.microsoft.com/office/powerpoint/2010/main" val="6179727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80" name="Google Shape;380;p41"/>
          <p:cNvSpPr txBox="1">
            <a:spLocks noGrp="1"/>
          </p:cNvSpPr>
          <p:nvPr>
            <p:ph type="ctrTitle"/>
          </p:nvPr>
        </p:nvSpPr>
        <p:spPr>
          <a:xfrm>
            <a:off x="142999" y="820687"/>
            <a:ext cx="3470533"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TOP 5 RECOMMENDATIONS</a:t>
            </a:r>
            <a:endParaRPr dirty="0"/>
          </a:p>
        </p:txBody>
      </p:sp>
      <p:sp>
        <p:nvSpPr>
          <p:cNvPr id="381" name="Google Shape;381;p41"/>
          <p:cNvSpPr/>
          <p:nvPr/>
        </p:nvSpPr>
        <p:spPr>
          <a:xfrm>
            <a:off x="-165700" y="540000"/>
            <a:ext cx="2320200" cy="1386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Rectangle 5">
            <a:extLst>
              <a:ext uri="{FF2B5EF4-FFF2-40B4-BE49-F238E27FC236}">
                <a16:creationId xmlns:a16="http://schemas.microsoft.com/office/drawing/2014/main" id="{AA31BA70-5030-45B3-903B-7594979BFDBB}"/>
              </a:ext>
            </a:extLst>
          </p:cNvPr>
          <p:cNvSpPr/>
          <p:nvPr/>
        </p:nvSpPr>
        <p:spPr>
          <a:xfrm>
            <a:off x="716433" y="1868364"/>
            <a:ext cx="2038801" cy="1108710"/>
          </a:xfrm>
          <a:prstGeom prst="rect">
            <a:avLst/>
          </a:prstGeom>
          <a:blipFill>
            <a:blip r:embed="rId3">
              <a:extLst>
                <a:ext uri="{837473B0-CC2E-450A-ABE3-18F120FF3D39}">
                  <a1611:picAttrSrcUrl xmlns:a1611="http://schemas.microsoft.com/office/drawing/2016/11/main" r:id="rId4"/>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Rectangle 23">
            <a:extLst>
              <a:ext uri="{FF2B5EF4-FFF2-40B4-BE49-F238E27FC236}">
                <a16:creationId xmlns:a16="http://schemas.microsoft.com/office/drawing/2014/main" id="{E73725A2-0E64-405E-871D-6E9BDBE9A175}"/>
              </a:ext>
            </a:extLst>
          </p:cNvPr>
          <p:cNvSpPr/>
          <p:nvPr/>
        </p:nvSpPr>
        <p:spPr>
          <a:xfrm>
            <a:off x="3200553" y="1868364"/>
            <a:ext cx="2038801" cy="1108710"/>
          </a:xfrm>
          <a:prstGeom prst="rect">
            <a:avLst/>
          </a:prstGeom>
          <a:blipFill>
            <a:blip r:embed="rId5">
              <a:extLst>
                <a:ext uri="{837473B0-CC2E-450A-ABE3-18F120FF3D39}">
                  <a1611:picAttrSrcUrl xmlns:a1611="http://schemas.microsoft.com/office/drawing/2016/11/main" r:id="rId6"/>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24">
            <a:extLst>
              <a:ext uri="{FF2B5EF4-FFF2-40B4-BE49-F238E27FC236}">
                <a16:creationId xmlns:a16="http://schemas.microsoft.com/office/drawing/2014/main" id="{7AA49717-98FB-41C6-8C89-D4C42F46FC41}"/>
              </a:ext>
            </a:extLst>
          </p:cNvPr>
          <p:cNvSpPr/>
          <p:nvPr/>
        </p:nvSpPr>
        <p:spPr>
          <a:xfrm>
            <a:off x="5684673" y="1868364"/>
            <a:ext cx="2038801" cy="1108710"/>
          </a:xfrm>
          <a:prstGeom prst="rect">
            <a:avLst/>
          </a:prstGeom>
          <a:blipFill>
            <a:blip r:embed="rId7">
              <a:extLst>
                <a:ext uri="{837473B0-CC2E-450A-ABE3-18F120FF3D39}">
                  <a1611:picAttrSrcUrl xmlns:a1611="http://schemas.microsoft.com/office/drawing/2016/11/main" r:id="rId8"/>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TextBox 28">
            <a:extLst>
              <a:ext uri="{FF2B5EF4-FFF2-40B4-BE49-F238E27FC236}">
                <a16:creationId xmlns:a16="http://schemas.microsoft.com/office/drawing/2014/main" id="{539ACA5E-7E1F-4F13-8323-FFDC9E19C028}"/>
              </a:ext>
            </a:extLst>
          </p:cNvPr>
          <p:cNvSpPr txBox="1"/>
          <p:nvPr/>
        </p:nvSpPr>
        <p:spPr>
          <a:xfrm>
            <a:off x="591008" y="2977074"/>
            <a:ext cx="2289352" cy="276999"/>
          </a:xfrm>
          <a:prstGeom prst="rect">
            <a:avLst/>
          </a:prstGeom>
          <a:noFill/>
        </p:spPr>
        <p:txBody>
          <a:bodyPr wrap="square">
            <a:spAutoFit/>
          </a:bodyPr>
          <a:lstStyle/>
          <a:p>
            <a:pPr marL="0" lvl="0" indent="0" algn="l" rtl="0">
              <a:spcBef>
                <a:spcPts val="0"/>
              </a:spcBef>
              <a:spcAft>
                <a:spcPts val="0"/>
              </a:spcAft>
              <a:buNone/>
            </a:pPr>
            <a:r>
              <a:rPr lang="en-IN" sz="1200" b="1" i="0" dirty="0">
                <a:effectLst/>
                <a:latin typeface="Livvic" panose="020B0604020202020204" charset="0"/>
              </a:rPr>
              <a:t>Invest in Rural Development</a:t>
            </a:r>
            <a:endParaRPr lang="en-IN" sz="1050" dirty="0">
              <a:solidFill>
                <a:srgbClr val="FFFFFF"/>
              </a:solidFill>
              <a:latin typeface="Livvic" panose="020B0604020202020204" charset="0"/>
            </a:endParaRPr>
          </a:p>
        </p:txBody>
      </p:sp>
      <p:sp>
        <p:nvSpPr>
          <p:cNvPr id="30" name="TextBox 29">
            <a:extLst>
              <a:ext uri="{FF2B5EF4-FFF2-40B4-BE49-F238E27FC236}">
                <a16:creationId xmlns:a16="http://schemas.microsoft.com/office/drawing/2014/main" id="{84C695F3-FA4C-4861-A3E1-91B985371332}"/>
              </a:ext>
            </a:extLst>
          </p:cNvPr>
          <p:cNvSpPr txBox="1"/>
          <p:nvPr/>
        </p:nvSpPr>
        <p:spPr>
          <a:xfrm>
            <a:off x="5625375" y="2975809"/>
            <a:ext cx="2802192" cy="276999"/>
          </a:xfrm>
          <a:prstGeom prst="rect">
            <a:avLst/>
          </a:prstGeom>
          <a:noFill/>
        </p:spPr>
        <p:txBody>
          <a:bodyPr wrap="square">
            <a:spAutoFit/>
          </a:bodyPr>
          <a:lstStyle/>
          <a:p>
            <a:pPr marL="0" lvl="0" indent="0" algn="l" rtl="0">
              <a:spcBef>
                <a:spcPts val="0"/>
              </a:spcBef>
              <a:spcAft>
                <a:spcPts val="0"/>
              </a:spcAft>
              <a:buNone/>
            </a:pPr>
            <a:r>
              <a:rPr lang="en-IN" sz="1200" b="1" i="0" dirty="0">
                <a:effectLst/>
                <a:latin typeface="Livvic" panose="020B0604020202020204" charset="0"/>
              </a:rPr>
              <a:t>Support Innovation</a:t>
            </a:r>
            <a:endParaRPr lang="en-IN" sz="700" dirty="0">
              <a:solidFill>
                <a:srgbClr val="FFFFFF"/>
              </a:solidFill>
              <a:latin typeface="Livvic" panose="020B0604020202020204" charset="0"/>
            </a:endParaRPr>
          </a:p>
        </p:txBody>
      </p:sp>
      <p:sp>
        <p:nvSpPr>
          <p:cNvPr id="31" name="TextBox 30">
            <a:extLst>
              <a:ext uri="{FF2B5EF4-FFF2-40B4-BE49-F238E27FC236}">
                <a16:creationId xmlns:a16="http://schemas.microsoft.com/office/drawing/2014/main" id="{6D4C29EA-EC5F-4B0D-8FD6-2E735EEFD796}"/>
              </a:ext>
            </a:extLst>
          </p:cNvPr>
          <p:cNvSpPr txBox="1"/>
          <p:nvPr/>
        </p:nvSpPr>
        <p:spPr>
          <a:xfrm>
            <a:off x="3143013" y="2975809"/>
            <a:ext cx="2289352" cy="276999"/>
          </a:xfrm>
          <a:prstGeom prst="rect">
            <a:avLst/>
          </a:prstGeom>
          <a:noFill/>
        </p:spPr>
        <p:txBody>
          <a:bodyPr wrap="square">
            <a:spAutoFit/>
          </a:bodyPr>
          <a:lstStyle/>
          <a:p>
            <a:pPr marL="0" lvl="0" indent="0" algn="l" rtl="0">
              <a:spcBef>
                <a:spcPts val="0"/>
              </a:spcBef>
              <a:spcAft>
                <a:spcPts val="0"/>
              </a:spcAft>
              <a:buNone/>
            </a:pPr>
            <a:r>
              <a:rPr lang="en-IN" sz="1200" b="1" i="0" dirty="0">
                <a:effectLst/>
                <a:latin typeface="Livvic" panose="020B0604020202020204" charset="0"/>
              </a:rPr>
              <a:t>Ease of Doing Business</a:t>
            </a:r>
            <a:endParaRPr lang="en-IN" sz="900" dirty="0">
              <a:solidFill>
                <a:srgbClr val="FFFFFF"/>
              </a:solidFill>
              <a:latin typeface="Livvic" panose="020B0604020202020204" charset="0"/>
            </a:endParaRPr>
          </a:p>
        </p:txBody>
      </p:sp>
      <p:sp>
        <p:nvSpPr>
          <p:cNvPr id="14" name="TextBox 13">
            <a:extLst>
              <a:ext uri="{FF2B5EF4-FFF2-40B4-BE49-F238E27FC236}">
                <a16:creationId xmlns:a16="http://schemas.microsoft.com/office/drawing/2014/main" id="{686A7C6B-4D07-4F84-A4DE-217A43F752B6}"/>
              </a:ext>
            </a:extLst>
          </p:cNvPr>
          <p:cNvSpPr txBox="1"/>
          <p:nvPr/>
        </p:nvSpPr>
        <p:spPr>
          <a:xfrm>
            <a:off x="591008" y="3374829"/>
            <a:ext cx="2164226" cy="1569660"/>
          </a:xfrm>
          <a:prstGeom prst="rect">
            <a:avLst/>
          </a:prstGeom>
          <a:noFill/>
        </p:spPr>
        <p:txBody>
          <a:bodyPr wrap="square" rtlCol="0">
            <a:spAutoFit/>
          </a:bodyPr>
          <a:lstStyle/>
          <a:p>
            <a:r>
              <a:rPr lang="en-US" sz="1200" b="0" i="0" dirty="0">
                <a:solidFill>
                  <a:schemeClr val="bg1">
                    <a:lumMod val="50000"/>
                  </a:schemeClr>
                </a:solidFill>
                <a:effectLst/>
                <a:latin typeface="Livvic" panose="020B0604020202020204" charset="0"/>
              </a:rPr>
              <a:t>Develop and implement a comprehensive rural development strategy that includes infrastructure improvement, access to healthcare, and quality education to bridge the urban-rural divide.</a:t>
            </a:r>
            <a:endParaRPr lang="en-IN" sz="1050" dirty="0">
              <a:solidFill>
                <a:schemeClr val="bg1">
                  <a:lumMod val="50000"/>
                </a:schemeClr>
              </a:solidFill>
              <a:latin typeface="Livvic" panose="020B0604020202020204" charset="0"/>
            </a:endParaRPr>
          </a:p>
        </p:txBody>
      </p:sp>
      <p:sp>
        <p:nvSpPr>
          <p:cNvPr id="15" name="TextBox 14">
            <a:extLst>
              <a:ext uri="{FF2B5EF4-FFF2-40B4-BE49-F238E27FC236}">
                <a16:creationId xmlns:a16="http://schemas.microsoft.com/office/drawing/2014/main" id="{AFD20136-759F-45E0-AFDA-A2F57A13044E}"/>
              </a:ext>
            </a:extLst>
          </p:cNvPr>
          <p:cNvSpPr txBox="1"/>
          <p:nvPr/>
        </p:nvSpPr>
        <p:spPr>
          <a:xfrm>
            <a:off x="3143013" y="3374829"/>
            <a:ext cx="2164226" cy="1384995"/>
          </a:xfrm>
          <a:prstGeom prst="rect">
            <a:avLst/>
          </a:prstGeom>
          <a:noFill/>
        </p:spPr>
        <p:txBody>
          <a:bodyPr wrap="square" rtlCol="0">
            <a:spAutoFit/>
          </a:bodyPr>
          <a:lstStyle/>
          <a:p>
            <a:r>
              <a:rPr lang="en-US" sz="1200" b="0" i="0" dirty="0">
                <a:solidFill>
                  <a:schemeClr val="bg1">
                    <a:lumMod val="50000"/>
                  </a:schemeClr>
                </a:solidFill>
                <a:effectLst/>
                <a:latin typeface="Livvic" panose="020B0604020202020204" charset="0"/>
              </a:rPr>
              <a:t>Continue efforts to streamline regulatory processes and enhance the ease of doing business. Ensure that policies like TS-</a:t>
            </a:r>
            <a:r>
              <a:rPr lang="en-US" sz="1200" b="0" i="0" dirty="0" err="1">
                <a:solidFill>
                  <a:schemeClr val="bg1">
                    <a:lumMod val="50000"/>
                  </a:schemeClr>
                </a:solidFill>
                <a:effectLst/>
                <a:latin typeface="Livvic" panose="020B0604020202020204" charset="0"/>
              </a:rPr>
              <a:t>iPASS</a:t>
            </a:r>
            <a:r>
              <a:rPr lang="en-US" sz="1200" b="0" i="0" dirty="0">
                <a:solidFill>
                  <a:schemeClr val="bg1">
                    <a:lumMod val="50000"/>
                  </a:schemeClr>
                </a:solidFill>
                <a:effectLst/>
                <a:latin typeface="Livvic" panose="020B0604020202020204" charset="0"/>
              </a:rPr>
              <a:t> are effectively implemented.</a:t>
            </a:r>
            <a:endParaRPr lang="en-IN" sz="900" dirty="0">
              <a:solidFill>
                <a:schemeClr val="bg1">
                  <a:lumMod val="50000"/>
                </a:schemeClr>
              </a:solidFill>
              <a:latin typeface="Livvic" panose="020B0604020202020204" charset="0"/>
            </a:endParaRPr>
          </a:p>
        </p:txBody>
      </p:sp>
      <p:sp>
        <p:nvSpPr>
          <p:cNvPr id="16" name="TextBox 15">
            <a:extLst>
              <a:ext uri="{FF2B5EF4-FFF2-40B4-BE49-F238E27FC236}">
                <a16:creationId xmlns:a16="http://schemas.microsoft.com/office/drawing/2014/main" id="{C60B979D-1DAA-4BC6-AA91-650456CC8928}"/>
              </a:ext>
            </a:extLst>
          </p:cNvPr>
          <p:cNvSpPr txBox="1"/>
          <p:nvPr/>
        </p:nvSpPr>
        <p:spPr>
          <a:xfrm>
            <a:off x="5684673" y="3380210"/>
            <a:ext cx="2164226" cy="1384995"/>
          </a:xfrm>
          <a:prstGeom prst="rect">
            <a:avLst/>
          </a:prstGeom>
          <a:noFill/>
        </p:spPr>
        <p:txBody>
          <a:bodyPr wrap="square" rtlCol="0">
            <a:spAutoFit/>
          </a:bodyPr>
          <a:lstStyle/>
          <a:p>
            <a:r>
              <a:rPr lang="en-US" sz="1200" b="0" i="0" dirty="0">
                <a:solidFill>
                  <a:schemeClr val="bg1">
                    <a:lumMod val="50000"/>
                  </a:schemeClr>
                </a:solidFill>
                <a:effectLst/>
                <a:latin typeface="Livvic" panose="020B0604020202020204" charset="0"/>
              </a:rPr>
              <a:t>Foster a culture of innovation by providing incentives, resources, and incubation facilities for startups and research institutions. Encourage public-private partnerships for innovation.</a:t>
            </a:r>
            <a:endParaRPr lang="en-IN" sz="900" dirty="0">
              <a:solidFill>
                <a:schemeClr val="bg1">
                  <a:lumMod val="50000"/>
                </a:schemeClr>
              </a:solidFill>
              <a:latin typeface="Livvic" panose="020B0604020202020204" charset="0"/>
            </a:endParaRPr>
          </a:p>
        </p:txBody>
      </p:sp>
    </p:spTree>
    <p:extLst>
      <p:ext uri="{BB962C8B-B14F-4D97-AF65-F5344CB8AC3E}">
        <p14:creationId xmlns:p14="http://schemas.microsoft.com/office/powerpoint/2010/main" val="17771737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80" name="Google Shape;380;p41"/>
          <p:cNvSpPr txBox="1">
            <a:spLocks noGrp="1"/>
          </p:cNvSpPr>
          <p:nvPr>
            <p:ph type="ctrTitle"/>
          </p:nvPr>
        </p:nvSpPr>
        <p:spPr>
          <a:xfrm>
            <a:off x="142999" y="820687"/>
            <a:ext cx="3470533"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TOP 5 RECOMMENDATIONS</a:t>
            </a:r>
            <a:endParaRPr dirty="0"/>
          </a:p>
        </p:txBody>
      </p:sp>
      <p:sp>
        <p:nvSpPr>
          <p:cNvPr id="381" name="Google Shape;381;p41"/>
          <p:cNvSpPr/>
          <p:nvPr/>
        </p:nvSpPr>
        <p:spPr>
          <a:xfrm>
            <a:off x="-165700" y="540000"/>
            <a:ext cx="2320200" cy="1386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Rectangle 25">
            <a:extLst>
              <a:ext uri="{FF2B5EF4-FFF2-40B4-BE49-F238E27FC236}">
                <a16:creationId xmlns:a16="http://schemas.microsoft.com/office/drawing/2014/main" id="{F5D01FB1-A506-4063-87AB-B906C069BC4E}"/>
              </a:ext>
            </a:extLst>
          </p:cNvPr>
          <p:cNvSpPr/>
          <p:nvPr/>
        </p:nvSpPr>
        <p:spPr>
          <a:xfrm>
            <a:off x="1878265" y="1815313"/>
            <a:ext cx="2038801" cy="1108710"/>
          </a:xfrm>
          <a:prstGeom prst="rect">
            <a:avLst/>
          </a:prstGeom>
          <a:blipFill>
            <a:blip r:embed="rId3">
              <a:extLst>
                <a:ext uri="{837473B0-CC2E-450A-ABE3-18F120FF3D39}">
                  <a1611:picAttrSrcUrl xmlns:a1611="http://schemas.microsoft.com/office/drawing/2016/11/main" r:id="rId4"/>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Rectangle 26">
            <a:extLst>
              <a:ext uri="{FF2B5EF4-FFF2-40B4-BE49-F238E27FC236}">
                <a16:creationId xmlns:a16="http://schemas.microsoft.com/office/drawing/2014/main" id="{6B55D78C-E290-4F39-9F0B-E6E474B259D7}"/>
              </a:ext>
            </a:extLst>
          </p:cNvPr>
          <p:cNvSpPr/>
          <p:nvPr/>
        </p:nvSpPr>
        <p:spPr>
          <a:xfrm>
            <a:off x="4572000" y="1815313"/>
            <a:ext cx="2038801" cy="1108710"/>
          </a:xfrm>
          <a:prstGeom prst="rect">
            <a:avLst/>
          </a:prstGeom>
          <a:blipFill>
            <a:blip r:embed="rId5">
              <a:extLst>
                <a:ext uri="{837473B0-CC2E-450A-ABE3-18F120FF3D39}">
                  <a1611:picAttrSrcUrl xmlns:a1611="http://schemas.microsoft.com/office/drawing/2016/11/main" r:id="rId6"/>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2" name="TextBox 31">
            <a:extLst>
              <a:ext uri="{FF2B5EF4-FFF2-40B4-BE49-F238E27FC236}">
                <a16:creationId xmlns:a16="http://schemas.microsoft.com/office/drawing/2014/main" id="{FC705E18-77E4-4132-BFC4-26A8FED0361C}"/>
              </a:ext>
            </a:extLst>
          </p:cNvPr>
          <p:cNvSpPr txBox="1"/>
          <p:nvPr/>
        </p:nvSpPr>
        <p:spPr>
          <a:xfrm>
            <a:off x="1811337" y="2950907"/>
            <a:ext cx="2289352" cy="276999"/>
          </a:xfrm>
          <a:prstGeom prst="rect">
            <a:avLst/>
          </a:prstGeom>
          <a:noFill/>
        </p:spPr>
        <p:txBody>
          <a:bodyPr wrap="square">
            <a:spAutoFit/>
          </a:bodyPr>
          <a:lstStyle/>
          <a:p>
            <a:pPr marL="0" lvl="0" indent="0" algn="l" rtl="0">
              <a:spcBef>
                <a:spcPts val="0"/>
              </a:spcBef>
              <a:spcAft>
                <a:spcPts val="0"/>
              </a:spcAft>
              <a:buNone/>
            </a:pPr>
            <a:r>
              <a:rPr lang="en-IN" sz="1200" b="1" i="0" dirty="0">
                <a:effectLst/>
                <a:latin typeface="Livvic" panose="020B0604020202020204" charset="0"/>
              </a:rPr>
              <a:t>Sustainable Growth</a:t>
            </a:r>
            <a:endParaRPr lang="en-IN" sz="700" dirty="0">
              <a:solidFill>
                <a:srgbClr val="FFFFFF"/>
              </a:solidFill>
              <a:latin typeface="Livvic" panose="020B0604020202020204" charset="0"/>
            </a:endParaRPr>
          </a:p>
        </p:txBody>
      </p:sp>
      <p:sp>
        <p:nvSpPr>
          <p:cNvPr id="33" name="TextBox 32">
            <a:extLst>
              <a:ext uri="{FF2B5EF4-FFF2-40B4-BE49-F238E27FC236}">
                <a16:creationId xmlns:a16="http://schemas.microsoft.com/office/drawing/2014/main" id="{E2263C41-BCB8-494A-825C-1148CD333A4F}"/>
              </a:ext>
            </a:extLst>
          </p:cNvPr>
          <p:cNvSpPr txBox="1"/>
          <p:nvPr/>
        </p:nvSpPr>
        <p:spPr>
          <a:xfrm>
            <a:off x="4442074" y="2920129"/>
            <a:ext cx="2998855" cy="307777"/>
          </a:xfrm>
          <a:prstGeom prst="rect">
            <a:avLst/>
          </a:prstGeom>
          <a:noFill/>
        </p:spPr>
        <p:txBody>
          <a:bodyPr wrap="square">
            <a:spAutoFit/>
          </a:bodyPr>
          <a:lstStyle/>
          <a:p>
            <a:pPr marL="0" lvl="0" indent="0" algn="l" rtl="0">
              <a:spcBef>
                <a:spcPts val="0"/>
              </a:spcBef>
              <a:spcAft>
                <a:spcPts val="0"/>
              </a:spcAft>
              <a:buNone/>
            </a:pPr>
            <a:r>
              <a:rPr lang="en-IN" sz="1400" b="1" i="0" dirty="0">
                <a:effectLst/>
                <a:latin typeface="Söhne"/>
              </a:rPr>
              <a:t>Skilling and Workforce Development</a:t>
            </a:r>
            <a:endParaRPr lang="en-IN" sz="600" dirty="0">
              <a:solidFill>
                <a:srgbClr val="FFFFFF"/>
              </a:solidFill>
              <a:latin typeface="Livvic" panose="020B0604020202020204" charset="0"/>
            </a:endParaRPr>
          </a:p>
        </p:txBody>
      </p:sp>
      <p:sp>
        <p:nvSpPr>
          <p:cNvPr id="17" name="TextBox 16">
            <a:extLst>
              <a:ext uri="{FF2B5EF4-FFF2-40B4-BE49-F238E27FC236}">
                <a16:creationId xmlns:a16="http://schemas.microsoft.com/office/drawing/2014/main" id="{09011026-1318-4E24-9CD5-7541AF3D602C}"/>
              </a:ext>
            </a:extLst>
          </p:cNvPr>
          <p:cNvSpPr txBox="1"/>
          <p:nvPr/>
        </p:nvSpPr>
        <p:spPr>
          <a:xfrm>
            <a:off x="1815552" y="3300966"/>
            <a:ext cx="2164226" cy="1384995"/>
          </a:xfrm>
          <a:prstGeom prst="rect">
            <a:avLst/>
          </a:prstGeom>
          <a:noFill/>
        </p:spPr>
        <p:txBody>
          <a:bodyPr wrap="square" rtlCol="0">
            <a:spAutoFit/>
          </a:bodyPr>
          <a:lstStyle/>
          <a:p>
            <a:r>
              <a:rPr lang="en-US" sz="1200" b="0" i="0" dirty="0">
                <a:solidFill>
                  <a:schemeClr val="bg1">
                    <a:lumMod val="50000"/>
                  </a:schemeClr>
                </a:solidFill>
                <a:effectLst/>
                <a:latin typeface="Livvic" panose="020B0604020202020204" charset="0"/>
              </a:rPr>
              <a:t>Prioritize sustainable and eco-friendly practices, particularly in industries like agriculture and renewable energy. Develop incentives for environmentally responsible practices.</a:t>
            </a:r>
            <a:endParaRPr lang="en-IN" sz="900" dirty="0">
              <a:solidFill>
                <a:schemeClr val="bg1">
                  <a:lumMod val="50000"/>
                </a:schemeClr>
              </a:solidFill>
              <a:latin typeface="Livvic" panose="020B0604020202020204" charset="0"/>
            </a:endParaRPr>
          </a:p>
        </p:txBody>
      </p:sp>
      <p:sp>
        <p:nvSpPr>
          <p:cNvPr id="18" name="TextBox 17">
            <a:extLst>
              <a:ext uri="{FF2B5EF4-FFF2-40B4-BE49-F238E27FC236}">
                <a16:creationId xmlns:a16="http://schemas.microsoft.com/office/drawing/2014/main" id="{85A4975E-C0B5-4867-B2ED-2677254ED1D8}"/>
              </a:ext>
            </a:extLst>
          </p:cNvPr>
          <p:cNvSpPr txBox="1"/>
          <p:nvPr/>
        </p:nvSpPr>
        <p:spPr>
          <a:xfrm>
            <a:off x="4509287" y="3300966"/>
            <a:ext cx="2164226" cy="1384995"/>
          </a:xfrm>
          <a:prstGeom prst="rect">
            <a:avLst/>
          </a:prstGeom>
          <a:noFill/>
        </p:spPr>
        <p:txBody>
          <a:bodyPr wrap="square" rtlCol="0">
            <a:spAutoFit/>
          </a:bodyPr>
          <a:lstStyle/>
          <a:p>
            <a:r>
              <a:rPr lang="en-US" sz="1200" b="0" i="0" dirty="0">
                <a:solidFill>
                  <a:schemeClr val="bg1">
                    <a:lumMod val="50000"/>
                  </a:schemeClr>
                </a:solidFill>
                <a:effectLst/>
                <a:latin typeface="Livvic" panose="020B0604020202020204" charset="0"/>
              </a:rPr>
              <a:t>Establish partnerships with industries to design training programs that align with job market demands. Promote lifelong learning and upskilling among the workforce.</a:t>
            </a:r>
            <a:endParaRPr lang="en-IN" sz="700" dirty="0">
              <a:solidFill>
                <a:schemeClr val="bg1">
                  <a:lumMod val="50000"/>
                </a:schemeClr>
              </a:solidFill>
              <a:latin typeface="Livvic" panose="020B0604020202020204" charset="0"/>
            </a:endParaRPr>
          </a:p>
        </p:txBody>
      </p:sp>
    </p:spTree>
    <p:extLst>
      <p:ext uri="{BB962C8B-B14F-4D97-AF65-F5344CB8AC3E}">
        <p14:creationId xmlns:p14="http://schemas.microsoft.com/office/powerpoint/2010/main" val="5033847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71"/>
        <p:cNvGrpSpPr/>
        <p:nvPr/>
      </p:nvGrpSpPr>
      <p:grpSpPr>
        <a:xfrm>
          <a:off x="0" y="0"/>
          <a:ext cx="0" cy="0"/>
          <a:chOff x="0" y="0"/>
          <a:chExt cx="0" cy="0"/>
        </a:xfrm>
      </p:grpSpPr>
      <p:pic>
        <p:nvPicPr>
          <p:cNvPr id="572" name="Google Shape;572;p49"/>
          <p:cNvPicPr preferRelativeResize="0"/>
          <p:nvPr/>
        </p:nvPicPr>
        <p:blipFill>
          <a:blip r:embed="rId3">
            <a:alphaModFix/>
          </a:blip>
          <a:stretch>
            <a:fillRect/>
          </a:stretch>
        </p:blipFill>
        <p:spPr>
          <a:xfrm>
            <a:off x="3981442" y="0"/>
            <a:ext cx="5162558" cy="5143500"/>
          </a:xfrm>
          <a:prstGeom prst="rect">
            <a:avLst/>
          </a:prstGeom>
          <a:noFill/>
          <a:ln>
            <a:noFill/>
          </a:ln>
        </p:spPr>
      </p:pic>
      <p:sp>
        <p:nvSpPr>
          <p:cNvPr id="573" name="Google Shape;573;p49"/>
          <p:cNvSpPr/>
          <p:nvPr/>
        </p:nvSpPr>
        <p:spPr>
          <a:xfrm rot="5400000">
            <a:off x="833850" y="199651"/>
            <a:ext cx="3358800" cy="50265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 name="Google Shape;574;p49"/>
          <p:cNvSpPr txBox="1">
            <a:spLocks noGrp="1"/>
          </p:cNvSpPr>
          <p:nvPr>
            <p:ph type="subTitle" idx="1"/>
          </p:nvPr>
        </p:nvSpPr>
        <p:spPr>
          <a:xfrm>
            <a:off x="831200" y="2314225"/>
            <a:ext cx="2856300" cy="17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lt1"/>
                </a:solidFill>
              </a:rPr>
              <a:t>Does anyone have any questions?</a:t>
            </a:r>
            <a:endParaRPr dirty="0">
              <a:solidFill>
                <a:schemeClr val="lt1"/>
              </a:solidFill>
            </a:endParaRPr>
          </a:p>
          <a:p>
            <a:pPr marL="0" lvl="0" indent="0" algn="l" rtl="0">
              <a:spcBef>
                <a:spcPts val="0"/>
              </a:spcBef>
              <a:spcAft>
                <a:spcPts val="0"/>
              </a:spcAft>
              <a:buClr>
                <a:schemeClr val="dk1"/>
              </a:buClr>
              <a:buSzPts val="1100"/>
              <a:buFont typeface="Arial"/>
              <a:buNone/>
            </a:pPr>
            <a:r>
              <a:rPr lang="en" dirty="0">
                <a:solidFill>
                  <a:schemeClr val="lt1"/>
                </a:solidFill>
              </a:rPr>
              <a:t>Follow the project updates</a:t>
            </a:r>
            <a:endParaRPr dirty="0">
              <a:solidFill>
                <a:schemeClr val="lt1"/>
              </a:solidFill>
            </a:endParaRPr>
          </a:p>
          <a:p>
            <a:pPr marL="0" lvl="0" indent="0" algn="l" rtl="0">
              <a:spcBef>
                <a:spcPts val="0"/>
              </a:spcBef>
              <a:spcAft>
                <a:spcPts val="0"/>
              </a:spcAft>
              <a:buClr>
                <a:schemeClr val="dk1"/>
              </a:buClr>
              <a:buSzPts val="1100"/>
              <a:buFont typeface="Arial"/>
              <a:buNone/>
            </a:pPr>
            <a:endParaRPr dirty="0">
              <a:solidFill>
                <a:schemeClr val="lt1"/>
              </a:solidFill>
            </a:endParaRPr>
          </a:p>
          <a:p>
            <a:pPr marL="0" lvl="0" indent="0" algn="l" rtl="0">
              <a:spcBef>
                <a:spcPts val="0"/>
              </a:spcBef>
              <a:spcAft>
                <a:spcPts val="0"/>
              </a:spcAft>
              <a:buClr>
                <a:schemeClr val="dk1"/>
              </a:buClr>
              <a:buSzPts val="1100"/>
              <a:buFont typeface="Arial"/>
              <a:buNone/>
            </a:pPr>
            <a:r>
              <a:rPr lang="en" dirty="0">
                <a:solidFill>
                  <a:schemeClr val="lt1"/>
                </a:solidFill>
              </a:rPr>
              <a:t>danasekar500@gmail.com </a:t>
            </a:r>
            <a:endParaRPr dirty="0">
              <a:solidFill>
                <a:schemeClr val="lt1"/>
              </a:solidFill>
            </a:endParaRPr>
          </a:p>
          <a:p>
            <a:pPr marL="0" lvl="0" indent="0" algn="l" rtl="0">
              <a:spcBef>
                <a:spcPts val="0"/>
              </a:spcBef>
              <a:spcAft>
                <a:spcPts val="0"/>
              </a:spcAft>
              <a:buClr>
                <a:schemeClr val="dk1"/>
              </a:buClr>
              <a:buSzPts val="1100"/>
              <a:buFont typeface="Arial"/>
              <a:buNone/>
            </a:pPr>
            <a:r>
              <a:rPr lang="en" dirty="0">
                <a:solidFill>
                  <a:schemeClr val="lt1"/>
                </a:solidFill>
              </a:rPr>
              <a:t>+91  9080379647</a:t>
            </a:r>
          </a:p>
          <a:p>
            <a:pPr marL="0" lvl="0" indent="0" algn="l" rtl="0">
              <a:spcBef>
                <a:spcPts val="0"/>
              </a:spcBef>
              <a:spcAft>
                <a:spcPts val="0"/>
              </a:spcAft>
              <a:buClr>
                <a:schemeClr val="dk1"/>
              </a:buClr>
              <a:buSzPts val="1100"/>
              <a:buFont typeface="Arial"/>
              <a:buNone/>
            </a:pPr>
            <a:r>
              <a:rPr lang="en" dirty="0">
                <a:solidFill>
                  <a:schemeClr val="lt1"/>
                </a:solidFill>
                <a:hlinkClick r:id="rId4"/>
              </a:rPr>
              <a:t>Linkedin profile</a:t>
            </a:r>
            <a:endParaRPr dirty="0">
              <a:solidFill>
                <a:schemeClr val="lt1"/>
              </a:solidFill>
            </a:endParaRPr>
          </a:p>
          <a:p>
            <a:pPr marL="0" lvl="0" indent="0" algn="l" rtl="0">
              <a:spcBef>
                <a:spcPts val="0"/>
              </a:spcBef>
              <a:spcAft>
                <a:spcPts val="0"/>
              </a:spcAft>
              <a:buNone/>
            </a:pPr>
            <a:endParaRPr dirty="0">
              <a:solidFill>
                <a:schemeClr val="lt1"/>
              </a:solidFill>
            </a:endParaRPr>
          </a:p>
        </p:txBody>
      </p:sp>
      <p:sp>
        <p:nvSpPr>
          <p:cNvPr id="575" name="Google Shape;575;p49"/>
          <p:cNvSpPr txBox="1">
            <a:spLocks noGrp="1"/>
          </p:cNvSpPr>
          <p:nvPr>
            <p:ph type="ctrTitle"/>
          </p:nvPr>
        </p:nvSpPr>
        <p:spPr>
          <a:xfrm>
            <a:off x="831200" y="376500"/>
            <a:ext cx="2607300" cy="205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solidFill>
                  <a:schemeClr val="lt1"/>
                </a:solidFill>
              </a:rPr>
              <a:t>THANKS</a:t>
            </a:r>
            <a:endParaRPr sz="3000">
              <a:solidFill>
                <a:schemeClr val="lt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5" name="Google Shape;207;p30">
            <a:extLst>
              <a:ext uri="{FF2B5EF4-FFF2-40B4-BE49-F238E27FC236}">
                <a16:creationId xmlns:a16="http://schemas.microsoft.com/office/drawing/2014/main" id="{A1B0D344-71DD-4B82-AC4D-9B6FD71EE88C}"/>
              </a:ext>
            </a:extLst>
          </p:cNvPr>
          <p:cNvSpPr/>
          <p:nvPr/>
        </p:nvSpPr>
        <p:spPr>
          <a:xfrm rot="-5400000">
            <a:off x="1268443" y="-767599"/>
            <a:ext cx="787043" cy="332393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6"/>
          <p:cNvSpPr txBox="1">
            <a:spLocks noGrp="1"/>
          </p:cNvSpPr>
          <p:nvPr>
            <p:ph type="ctrTitle" idx="6"/>
          </p:nvPr>
        </p:nvSpPr>
        <p:spPr>
          <a:xfrm>
            <a:off x="670515" y="688772"/>
            <a:ext cx="25530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200" dirty="0">
                <a:solidFill>
                  <a:schemeClr val="bg1"/>
                </a:solidFill>
              </a:rPr>
              <a:t>OBJECTIVE</a:t>
            </a:r>
            <a:endParaRPr dirty="0">
              <a:solidFill>
                <a:schemeClr val="bg1"/>
              </a:solidFill>
            </a:endParaRPr>
          </a:p>
        </p:txBody>
      </p:sp>
      <p:graphicFrame>
        <p:nvGraphicFramePr>
          <p:cNvPr id="27" name="Diagram 26">
            <a:extLst>
              <a:ext uri="{FF2B5EF4-FFF2-40B4-BE49-F238E27FC236}">
                <a16:creationId xmlns:a16="http://schemas.microsoft.com/office/drawing/2014/main" id="{A808326F-B1E2-4442-BE93-65D27335E11F}"/>
              </a:ext>
            </a:extLst>
          </p:cNvPr>
          <p:cNvGraphicFramePr/>
          <p:nvPr>
            <p:extLst>
              <p:ext uri="{D42A27DB-BD31-4B8C-83A1-F6EECF244321}">
                <p14:modId xmlns:p14="http://schemas.microsoft.com/office/powerpoint/2010/main" val="1255773375"/>
              </p:ext>
            </p:extLst>
          </p:nvPr>
        </p:nvGraphicFramePr>
        <p:xfrm>
          <a:off x="411480" y="1176272"/>
          <a:ext cx="8515350" cy="36233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Google Shape;248;p35">
            <a:extLst>
              <a:ext uri="{FF2B5EF4-FFF2-40B4-BE49-F238E27FC236}">
                <a16:creationId xmlns:a16="http://schemas.microsoft.com/office/drawing/2014/main" id="{387F6E89-B67A-4ADC-8898-93F4E10A25B1}"/>
              </a:ext>
            </a:extLst>
          </p:cNvPr>
          <p:cNvSpPr txBox="1">
            <a:spLocks/>
          </p:cNvSpPr>
          <p:nvPr/>
        </p:nvSpPr>
        <p:spPr>
          <a:xfrm>
            <a:off x="7188030" y="354722"/>
            <a:ext cx="17388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1pPr>
            <a:lvl2pPr marR="0" lvl="1"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2pPr>
            <a:lvl3pPr marR="0" lvl="2"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3pPr>
            <a:lvl4pPr marR="0" lvl="3"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4pPr>
            <a:lvl5pPr marR="0" lvl="4"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5pPr>
            <a:lvl6pPr marR="0" lvl="5"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6pPr>
            <a:lvl7pPr marR="0" lvl="6"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7pPr>
            <a:lvl8pPr marR="0" lvl="7"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8pPr>
            <a:lvl9pPr marR="0" lvl="8"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9pPr>
          </a:lstStyle>
          <a:p>
            <a:pPr algn="r"/>
            <a:r>
              <a:rPr lang="en" sz="6000" dirty="0">
                <a:solidFill>
                  <a:schemeClr val="accent5"/>
                </a:solidFill>
              </a:rPr>
              <a:t>02</a:t>
            </a:r>
          </a:p>
        </p:txBody>
      </p:sp>
    </p:spTree>
    <p:extLst>
      <p:ext uri="{BB962C8B-B14F-4D97-AF65-F5344CB8AC3E}">
        <p14:creationId xmlns:p14="http://schemas.microsoft.com/office/powerpoint/2010/main" val="36570373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4"/>
        <p:cNvGrpSpPr/>
        <p:nvPr/>
      </p:nvGrpSpPr>
      <p:grpSpPr>
        <a:xfrm>
          <a:off x="0" y="0"/>
          <a:ext cx="0" cy="0"/>
          <a:chOff x="0" y="0"/>
          <a:chExt cx="0" cy="0"/>
        </a:xfrm>
      </p:grpSpPr>
      <p:pic>
        <p:nvPicPr>
          <p:cNvPr id="3" name="Picture 2" descr="Magnifying glass showing decling performance">
            <a:extLst>
              <a:ext uri="{FF2B5EF4-FFF2-40B4-BE49-F238E27FC236}">
                <a16:creationId xmlns:a16="http://schemas.microsoft.com/office/drawing/2014/main" id="{FF2340F7-1DF7-47F0-B34C-A5ABFCAB3915}"/>
              </a:ext>
            </a:extLst>
          </p:cNvPr>
          <p:cNvPicPr>
            <a:picLocks noChangeAspect="1"/>
          </p:cNvPicPr>
          <p:nvPr/>
        </p:nvPicPr>
        <p:blipFill>
          <a:blip r:embed="rId4">
            <a:duotone>
              <a:schemeClr val="accent5">
                <a:shade val="45000"/>
                <a:satMod val="135000"/>
              </a:schemeClr>
              <a:prstClr val="white"/>
            </a:duotone>
          </a:blip>
          <a:stretch>
            <a:fillRect/>
          </a:stretch>
        </p:blipFill>
        <p:spPr>
          <a:xfrm>
            <a:off x="-43471" y="0"/>
            <a:ext cx="7717134" cy="5143500"/>
          </a:xfrm>
          <a:prstGeom prst="rect">
            <a:avLst/>
          </a:prstGeom>
        </p:spPr>
      </p:pic>
      <p:sp>
        <p:nvSpPr>
          <p:cNvPr id="245" name="Google Shape;245;p35"/>
          <p:cNvSpPr/>
          <p:nvPr/>
        </p:nvSpPr>
        <p:spPr>
          <a:xfrm>
            <a:off x="7396225" y="25"/>
            <a:ext cx="17385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5"/>
          <p:cNvSpPr/>
          <p:nvPr/>
        </p:nvSpPr>
        <p:spPr>
          <a:xfrm>
            <a:off x="720000" y="540000"/>
            <a:ext cx="3310200" cy="1568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5"/>
          <p:cNvSpPr txBox="1">
            <a:spLocks noGrp="1"/>
          </p:cNvSpPr>
          <p:nvPr>
            <p:ph type="ctrTitle"/>
          </p:nvPr>
        </p:nvSpPr>
        <p:spPr>
          <a:xfrm>
            <a:off x="802776" y="1211420"/>
            <a:ext cx="3430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lt1"/>
                </a:solidFill>
              </a:rPr>
              <a:t>PRELIMINARY </a:t>
            </a:r>
            <a:br>
              <a:rPr lang="en-US" dirty="0">
                <a:solidFill>
                  <a:schemeClr val="lt1"/>
                </a:solidFill>
              </a:rPr>
            </a:br>
            <a:r>
              <a:rPr lang="en-US" dirty="0">
                <a:solidFill>
                  <a:schemeClr val="lt1"/>
                </a:solidFill>
              </a:rPr>
              <a:t>INSIGHTS</a:t>
            </a:r>
            <a:endParaRPr dirty="0">
              <a:solidFill>
                <a:schemeClr val="lt1"/>
              </a:solidFill>
            </a:endParaRPr>
          </a:p>
        </p:txBody>
      </p:sp>
      <p:sp>
        <p:nvSpPr>
          <p:cNvPr id="248" name="Google Shape;248;p35"/>
          <p:cNvSpPr txBox="1">
            <a:spLocks noGrp="1"/>
          </p:cNvSpPr>
          <p:nvPr>
            <p:ph type="title" idx="2"/>
          </p:nvPr>
        </p:nvSpPr>
        <p:spPr>
          <a:xfrm>
            <a:off x="7193449" y="251100"/>
            <a:ext cx="1738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1"/>
                </a:solidFill>
              </a:rPr>
              <a:t>03</a:t>
            </a:r>
            <a:endParaRPr dirty="0">
              <a:solidFill>
                <a:schemeClr val="lt1"/>
              </a:solidFill>
            </a:endParaRPr>
          </a:p>
        </p:txBody>
      </p:sp>
    </p:spTree>
    <p:extLst>
      <p:ext uri="{BB962C8B-B14F-4D97-AF65-F5344CB8AC3E}">
        <p14:creationId xmlns:p14="http://schemas.microsoft.com/office/powerpoint/2010/main" val="13676382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6"/>
        <p:cNvGrpSpPr/>
        <p:nvPr/>
      </p:nvGrpSpPr>
      <p:grpSpPr>
        <a:xfrm>
          <a:off x="0" y="0"/>
          <a:ext cx="0" cy="0"/>
          <a:chOff x="0" y="0"/>
          <a:chExt cx="0" cy="0"/>
        </a:xfrm>
      </p:grpSpPr>
      <p:pic>
        <p:nvPicPr>
          <p:cNvPr id="3" name="Picture 2">
            <a:extLst>
              <a:ext uri="{FF2B5EF4-FFF2-40B4-BE49-F238E27FC236}">
                <a16:creationId xmlns:a16="http://schemas.microsoft.com/office/drawing/2014/main" id="{8323F247-74A5-4646-A340-B9F373471EE8}"/>
              </a:ext>
            </a:extLst>
          </p:cNvPr>
          <p:cNvPicPr>
            <a:picLocks noChangeAspect="1"/>
          </p:cNvPicPr>
          <p:nvPr/>
        </p:nvPicPr>
        <p:blipFill>
          <a:blip r:embed="rId4">
            <a:duotone>
              <a:prstClr val="black"/>
              <a:schemeClr val="accent1">
                <a:tint val="45000"/>
                <a:satMod val="400000"/>
              </a:schemeClr>
            </a:duotone>
          </a:blip>
          <a:stretch>
            <a:fillRect/>
          </a:stretch>
        </p:blipFill>
        <p:spPr>
          <a:xfrm>
            <a:off x="0" y="0"/>
            <a:ext cx="9144000" cy="5143500"/>
          </a:xfrm>
          <a:prstGeom prst="rect">
            <a:avLst/>
          </a:prstGeom>
        </p:spPr>
      </p:pic>
      <p:sp>
        <p:nvSpPr>
          <p:cNvPr id="237" name="Google Shape;237;p34"/>
          <p:cNvSpPr/>
          <p:nvPr/>
        </p:nvSpPr>
        <p:spPr>
          <a:xfrm rot="-5400000" flipH="1">
            <a:off x="3281200" y="-725975"/>
            <a:ext cx="2581500" cy="6159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4"/>
          <p:cNvSpPr txBox="1">
            <a:spLocks noGrp="1"/>
          </p:cNvSpPr>
          <p:nvPr>
            <p:ph type="title"/>
          </p:nvPr>
        </p:nvSpPr>
        <p:spPr>
          <a:xfrm>
            <a:off x="2935844" y="1685581"/>
            <a:ext cx="3575123" cy="77118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STAMP </a:t>
            </a:r>
            <a:br>
              <a:rPr lang="en-US" dirty="0">
                <a:solidFill>
                  <a:schemeClr val="lt1"/>
                </a:solidFill>
              </a:rPr>
            </a:br>
            <a:r>
              <a:rPr lang="en-US" dirty="0">
                <a:solidFill>
                  <a:schemeClr val="lt1"/>
                </a:solidFill>
              </a:rPr>
              <a:t>REGISTRATION</a:t>
            </a:r>
            <a:endParaRPr dirty="0">
              <a:solidFill>
                <a:schemeClr val="lt1"/>
              </a:solidFill>
            </a:endParaRPr>
          </a:p>
        </p:txBody>
      </p:sp>
      <p:sp>
        <p:nvSpPr>
          <p:cNvPr id="239" name="Google Shape;239;p34"/>
          <p:cNvSpPr/>
          <p:nvPr/>
        </p:nvSpPr>
        <p:spPr>
          <a:xfrm rot="-5400000" flipH="1">
            <a:off x="593250" y="3993775"/>
            <a:ext cx="556500" cy="1743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4"/>
          <p:cNvSpPr/>
          <p:nvPr/>
        </p:nvSpPr>
        <p:spPr>
          <a:xfrm rot="-5400000" flipH="1">
            <a:off x="8279175" y="74250"/>
            <a:ext cx="939000" cy="7905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29862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2" name="Google Shape;322;p37"/>
          <p:cNvSpPr txBox="1">
            <a:spLocks noGrp="1"/>
          </p:cNvSpPr>
          <p:nvPr>
            <p:ph type="ctrTitle"/>
          </p:nvPr>
        </p:nvSpPr>
        <p:spPr>
          <a:xfrm>
            <a:off x="361302" y="1760325"/>
            <a:ext cx="8421396" cy="1193375"/>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000" dirty="0"/>
              <a:t>1. How does the revenue generated from document registration vary across districts in Telangana? List down the top 5 districts that showed the highest document registration revenue growth between FY 2019 and 2022.</a:t>
            </a:r>
            <a:endParaRPr sz="2800" dirty="0"/>
          </a:p>
        </p:txBody>
      </p:sp>
      <p:sp>
        <p:nvSpPr>
          <p:cNvPr id="327" name="Google Shape;327;p37"/>
          <p:cNvSpPr txBox="1">
            <a:spLocks noGrp="1"/>
          </p:cNvSpPr>
          <p:nvPr>
            <p:ph type="ctrTitle"/>
          </p:nvPr>
        </p:nvSpPr>
        <p:spPr>
          <a:xfrm>
            <a:off x="4781548" y="1272825"/>
            <a:ext cx="13575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b="0">
                <a:solidFill>
                  <a:schemeClr val="lt1"/>
                </a:solidFill>
                <a:latin typeface="Catamaran Light"/>
                <a:ea typeface="Catamaran Light"/>
                <a:cs typeface="Catamaran Light"/>
                <a:sym typeface="Catamaran Light"/>
              </a:rPr>
              <a:t>VENUS</a:t>
            </a:r>
            <a:endParaRPr sz="1400" b="0">
              <a:solidFill>
                <a:schemeClr val="lt1"/>
              </a:solidFill>
              <a:latin typeface="Catamaran Light"/>
              <a:ea typeface="Catamaran Light"/>
              <a:cs typeface="Catamaran Light"/>
              <a:sym typeface="Catamaran Light"/>
            </a:endParaRPr>
          </a:p>
        </p:txBody>
      </p:sp>
      <p:graphicFrame>
        <p:nvGraphicFramePr>
          <p:cNvPr id="14" name="Chart 13">
            <a:extLst>
              <a:ext uri="{FF2B5EF4-FFF2-40B4-BE49-F238E27FC236}">
                <a16:creationId xmlns:a16="http://schemas.microsoft.com/office/drawing/2014/main" id="{F273F1B0-07BA-49B2-8C62-EB969BAE111D}"/>
              </a:ext>
            </a:extLst>
          </p:cNvPr>
          <p:cNvGraphicFramePr>
            <a:graphicFrameLocks/>
          </p:cNvGraphicFramePr>
          <p:nvPr>
            <p:extLst>
              <p:ext uri="{D42A27DB-BD31-4B8C-83A1-F6EECF244321}">
                <p14:modId xmlns:p14="http://schemas.microsoft.com/office/powerpoint/2010/main" val="4255632130"/>
              </p:ext>
            </p:extLst>
          </p:nvPr>
        </p:nvGraphicFramePr>
        <p:xfrm>
          <a:off x="-4268385" y="1471050"/>
          <a:ext cx="4111547" cy="3215985"/>
        </p:xfrm>
        <a:graphic>
          <a:graphicData uri="http://schemas.openxmlformats.org/drawingml/2006/chart">
            <c:chart xmlns:c="http://schemas.openxmlformats.org/drawingml/2006/chart" xmlns:r="http://schemas.openxmlformats.org/officeDocument/2006/relationships" r:id="rId3"/>
          </a:graphicData>
        </a:graphic>
      </p:graphicFrame>
      <p:sp>
        <p:nvSpPr>
          <p:cNvPr id="5" name="Google Shape;357;p39">
            <a:extLst>
              <a:ext uri="{FF2B5EF4-FFF2-40B4-BE49-F238E27FC236}">
                <a16:creationId xmlns:a16="http://schemas.microsoft.com/office/drawing/2014/main" id="{DD9C7EAA-CE53-417A-9D4C-59BD56898F76}"/>
              </a:ext>
            </a:extLst>
          </p:cNvPr>
          <p:cNvSpPr txBox="1">
            <a:spLocks/>
          </p:cNvSpPr>
          <p:nvPr/>
        </p:nvSpPr>
        <p:spPr>
          <a:xfrm>
            <a:off x="9610321" y="2071452"/>
            <a:ext cx="4021157" cy="201517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b="1" i="0" dirty="0">
                <a:solidFill>
                  <a:schemeClr val="bg1">
                    <a:lumMod val="50000"/>
                  </a:schemeClr>
                </a:solidFill>
                <a:effectLst/>
                <a:latin typeface="Livvic" panose="020B0604020202020204" charset="0"/>
              </a:rPr>
              <a:t>Mulugu</a:t>
            </a:r>
            <a:r>
              <a:rPr lang="en-US" sz="1200" b="0" i="0" dirty="0">
                <a:solidFill>
                  <a:srgbClr val="002060"/>
                </a:solidFill>
                <a:effectLst/>
                <a:latin typeface="Livvic" panose="020B0604020202020204" charset="0"/>
              </a:rPr>
              <a:t>: </a:t>
            </a:r>
            <a:r>
              <a:rPr lang="en-US" sz="1200" b="0" i="0" dirty="0">
                <a:solidFill>
                  <a:schemeClr val="bg1">
                    <a:lumMod val="50000"/>
                  </a:schemeClr>
                </a:solidFill>
                <a:effectLst/>
                <a:latin typeface="Livvic" panose="020B0604020202020204" charset="0"/>
              </a:rPr>
              <a:t>This district achieved a remarkable </a:t>
            </a:r>
            <a:r>
              <a:rPr lang="en-US" sz="1200" b="0" i="0" dirty="0">
                <a:solidFill>
                  <a:schemeClr val="accent4">
                    <a:lumMod val="60000"/>
                    <a:lumOff val="40000"/>
                  </a:schemeClr>
                </a:solidFill>
                <a:effectLst/>
                <a:latin typeface="Livvic" panose="020B0604020202020204" charset="0"/>
              </a:rPr>
              <a:t>171% </a:t>
            </a:r>
            <a:r>
              <a:rPr lang="en-US" sz="1200" b="0" i="0" dirty="0">
                <a:solidFill>
                  <a:schemeClr val="bg1">
                    <a:lumMod val="50000"/>
                  </a:schemeClr>
                </a:solidFill>
                <a:effectLst/>
                <a:latin typeface="Livvic" panose="020B0604020202020204" charset="0"/>
              </a:rPr>
              <a:t>growth in document registration revenue, showcasing robust economic activity and property transactions.</a:t>
            </a:r>
          </a:p>
          <a:p>
            <a:pPr algn="l"/>
            <a:endParaRPr lang="en-US" sz="1200" b="0" i="0" dirty="0">
              <a:solidFill>
                <a:schemeClr val="bg1">
                  <a:lumMod val="50000"/>
                </a:schemeClr>
              </a:solidFill>
              <a:effectLst/>
              <a:latin typeface="Livvic" panose="020B0604020202020204" charset="0"/>
            </a:endParaRPr>
          </a:p>
          <a:p>
            <a:pPr algn="l"/>
            <a:r>
              <a:rPr lang="en-US" sz="1200" b="1" i="0" dirty="0">
                <a:solidFill>
                  <a:schemeClr val="bg1">
                    <a:lumMod val="50000"/>
                  </a:schemeClr>
                </a:solidFill>
                <a:effectLst/>
                <a:latin typeface="Livvic" panose="020B0604020202020204" charset="0"/>
              </a:rPr>
              <a:t>Adilabad</a:t>
            </a:r>
            <a:r>
              <a:rPr lang="en-US" sz="1200" b="0" i="0" dirty="0">
                <a:solidFill>
                  <a:schemeClr val="bg1">
                    <a:lumMod val="50000"/>
                  </a:schemeClr>
                </a:solidFill>
                <a:effectLst/>
                <a:latin typeface="Livvic" panose="020B0604020202020204" charset="0"/>
              </a:rPr>
              <a:t>: Adilabad district recorded an impressive </a:t>
            </a:r>
            <a:r>
              <a:rPr lang="en-US" sz="1200" b="0" i="0" dirty="0">
                <a:solidFill>
                  <a:schemeClr val="accent4">
                    <a:lumMod val="60000"/>
                    <a:lumOff val="40000"/>
                  </a:schemeClr>
                </a:solidFill>
                <a:effectLst/>
                <a:latin typeface="Livvic" panose="020B0604020202020204" charset="0"/>
              </a:rPr>
              <a:t>123%</a:t>
            </a:r>
            <a:r>
              <a:rPr lang="en-US" sz="1200" b="0" i="0" dirty="0">
                <a:solidFill>
                  <a:schemeClr val="bg1">
                    <a:lumMod val="50000"/>
                  </a:schemeClr>
                </a:solidFill>
                <a:effectLst/>
                <a:latin typeface="Livvic" panose="020B0604020202020204" charset="0"/>
              </a:rPr>
              <a:t> growth in document registration revenue, indicating a thriving real estate market.</a:t>
            </a:r>
          </a:p>
        </p:txBody>
      </p:sp>
    </p:spTree>
    <p:extLst>
      <p:ext uri="{BB962C8B-B14F-4D97-AF65-F5344CB8AC3E}">
        <p14:creationId xmlns:p14="http://schemas.microsoft.com/office/powerpoint/2010/main" val="29517991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Engineering Project Proposal by Slidesgo">
  <a:themeElements>
    <a:clrScheme name="Simple Light">
      <a:dk1>
        <a:srgbClr val="434343"/>
      </a:dk1>
      <a:lt1>
        <a:srgbClr val="FFFFFF"/>
      </a:lt1>
      <a:dk2>
        <a:srgbClr val="595959"/>
      </a:dk2>
      <a:lt2>
        <a:srgbClr val="EEEEEE"/>
      </a:lt2>
      <a:accent1>
        <a:srgbClr val="908269"/>
      </a:accent1>
      <a:accent2>
        <a:srgbClr val="212121"/>
      </a:accent2>
      <a:accent3>
        <a:srgbClr val="CFC3AC"/>
      </a:accent3>
      <a:accent4>
        <a:srgbClr val="976E26"/>
      </a:accent4>
      <a:accent5>
        <a:srgbClr val="927D59"/>
      </a:accent5>
      <a:accent6>
        <a:srgbClr val="584F3E"/>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966</TotalTime>
  <Words>4657</Words>
  <Application>Microsoft Office PowerPoint</Application>
  <PresentationFormat>On-screen Show (16:9)</PresentationFormat>
  <Paragraphs>350</Paragraphs>
  <Slides>57</Slides>
  <Notes>57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57</vt:i4>
      </vt:variant>
    </vt:vector>
  </HeadingPairs>
  <TitlesOfParts>
    <vt:vector size="64" baseType="lpstr">
      <vt:lpstr>Arial</vt:lpstr>
      <vt:lpstr>Fira Sans Extra Condensed Medium</vt:lpstr>
      <vt:lpstr>Catamaran Light</vt:lpstr>
      <vt:lpstr>Söhne</vt:lpstr>
      <vt:lpstr>Roboto</vt:lpstr>
      <vt:lpstr>Livvic</vt:lpstr>
      <vt:lpstr>Engineering Project Proposal by Slidesgo</vt:lpstr>
      <vt:lpstr>Telangana Growth analysis</vt:lpstr>
      <vt:lpstr>PowerPoint Presentation</vt:lpstr>
      <vt:lpstr>PowerPoint Presentation</vt:lpstr>
      <vt:lpstr>PRELIMINARY INSIGHTS</vt:lpstr>
      <vt:lpstr>ABOUT THE PROJECT</vt:lpstr>
      <vt:lpstr>OBJECTIVE</vt:lpstr>
      <vt:lpstr>PRELIMINARY  INSIGHTS</vt:lpstr>
      <vt:lpstr>STAMP  REGISTRATION</vt:lpstr>
      <vt:lpstr>1. How does the revenue generated from document registration vary across districts in Telangana? List down the top 5 districts that showed the highest document registration revenue growth between FY 2019 and 2022.</vt:lpstr>
      <vt:lpstr>1. How does the revenue generated from document registration vary across districts in          Telangana? List down the top 5 districts that showed the highest document registration revenue growth between FY 2019 and 2022.</vt:lpstr>
      <vt:lpstr>2.How does the revenue generated from document registration compare to the revenue generated from e-stamp challans across districts? List down the top 5 districts where e-stamps revenue contributes significantly more to the revenue than the documents in FY 2022?</vt:lpstr>
      <vt:lpstr>2.How does the revenue generated from document registration compare to the revenue generated from e-stamp challans across districts? List down the top 5 districts where e-stamps revenue contributes significantly more to the revenue than the documents in FY 2022?</vt:lpstr>
      <vt:lpstr>3. Is there any alteration of e-Stamp challan count and document registration count pattern since the implementation of e-Stamp challan? If so, what suggestions would you propose to the government?</vt:lpstr>
      <vt:lpstr>3. Is there any alteration of e-Stamp challan count and document registration count pattern since the implementation of e-Stamp challan? If so, what suggestions would you propose to the government?</vt:lpstr>
      <vt:lpstr>Suggestion for Government</vt:lpstr>
      <vt:lpstr>4. Categorize districts into three segments based on their stamp registration revenue generation during the fiscal year 2021 to 2022</vt:lpstr>
      <vt:lpstr>4. Categorize districts into three segments based on their stamp registration revenue generation during the fiscal year 2021 to 2022</vt:lpstr>
      <vt:lpstr>TRANSPORTAITON</vt:lpstr>
      <vt:lpstr>5. Investigate whether there is any correlation between vehicle sales and specific months or seasons in different districts. Are there any months or seasons that consistently show higher or lower sales rate, and if yes, what could be the driving factors? (Consider Fuel-Type category only)</vt:lpstr>
      <vt:lpstr>5. Investigate whether there is any correlation between vehicle sales and specific months or seasons in different districts. Are there any months or seasons that consistently show higher or lower sales rate, and if yes, what could be the driving factors? (Consider Fuel-Type category only)</vt:lpstr>
      <vt:lpstr>District-wise Trends</vt:lpstr>
      <vt:lpstr>6. How does the distribution of vehicles vary by vehicle class (MotorCycle, MotorCar, AutoRickshaw, Agriculture) across different districts? Are there any districts with a predominant preference for a specific vehicle class? Consider FY 2022 for analysis. </vt:lpstr>
      <vt:lpstr>6. How does the distribution of vehicles vary by vehicle class (MotorCycle, MotorCar, AutoRickshaw, Agriculture) across different districts? Are there any districts with a predominant preference for a specific vehicle class? Consider FY 2022 for analysis. </vt:lpstr>
      <vt:lpstr>7. List down the top 3 and bottom 3 districts that have shown the highest and lowest vehicle sales growth during FY 2022 compared to FY 2021? (Consider and compare categories: Petrol, Diesel and Electric)</vt:lpstr>
      <vt:lpstr>7. List down the top 3 and bottom 3 districts that have shown the highest and lowest vehicle sales growth during FY 2022 compared to FY 2021? (Consider and compare categories: Petrol, Diesel and Electric)</vt:lpstr>
      <vt:lpstr>62.53K</vt:lpstr>
      <vt:lpstr>Ts-Ipass Telangana State Industrial Project Approval and Self Certification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SECONDARY  INSIGHTS</vt:lpstr>
      <vt:lpstr>Hyderabad</vt:lpstr>
      <vt:lpstr>Medchal Malkajgiri</vt:lpstr>
      <vt:lpstr>Mahabubnagar</vt:lpstr>
      <vt:lpstr>PowerPoint Presentation</vt:lpstr>
      <vt:lpstr>PowerPoint Presentation</vt:lpstr>
      <vt:lpstr>PowerPoint Presentation</vt:lpstr>
      <vt:lpstr>PowerPoint Presentation</vt:lpstr>
      <vt:lpstr>PowerPoint Presentation</vt:lpstr>
      <vt:lpstr>Top 5 Insights &amp; 5 recommendations to Telangana government for sustained growth in the next 5 years based on analysis.</vt:lpstr>
      <vt:lpstr>TOP 5 INSIGHTS</vt:lpstr>
      <vt:lpstr>TOP 5 INSIGHTS</vt:lpstr>
      <vt:lpstr>TOP 5 RECOMMENDATIONS</vt:lpstr>
      <vt:lpstr>TOP 5 RECOMMENDATIONS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Telangana Growth analysis</dc:title>
  <dc:creator>Dana</dc:creator>
  <cp:lastModifiedBy>Dana</cp:lastModifiedBy>
  <cp:revision>92</cp:revision>
  <dcterms:modified xsi:type="dcterms:W3CDTF">2023-08-30T04:24:15Z</dcterms:modified>
</cp:coreProperties>
</file>